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80" r:id="rId43"/>
    <p:sldId id="381" r:id="rId44"/>
    <p:sldId id="382" r:id="rId45"/>
    <p:sldId id="364" r:id="rId46"/>
    <p:sldId id="302" r:id="rId47"/>
    <p:sldId id="303" r:id="rId48"/>
    <p:sldId id="304" r:id="rId49"/>
    <p:sldId id="305" r:id="rId50"/>
    <p:sldId id="306" r:id="rId51"/>
    <p:sldId id="307" r:id="rId52"/>
    <p:sldId id="308" r:id="rId53"/>
    <p:sldId id="365" r:id="rId54"/>
    <p:sldId id="309" r:id="rId55"/>
    <p:sldId id="310" r:id="rId56"/>
    <p:sldId id="311" r:id="rId57"/>
    <p:sldId id="312" r:id="rId58"/>
    <p:sldId id="313" r:id="rId59"/>
    <p:sldId id="314" r:id="rId60"/>
    <p:sldId id="366" r:id="rId61"/>
    <p:sldId id="315" r:id="rId62"/>
    <p:sldId id="316" r:id="rId63"/>
    <p:sldId id="317" r:id="rId64"/>
    <p:sldId id="318" r:id="rId65"/>
    <p:sldId id="319" r:id="rId66"/>
    <p:sldId id="322" r:id="rId67"/>
    <p:sldId id="321" r:id="rId68"/>
    <p:sldId id="320" r:id="rId69"/>
    <p:sldId id="323" r:id="rId70"/>
    <p:sldId id="324" r:id="rId71"/>
    <p:sldId id="367" r:id="rId72"/>
    <p:sldId id="328" r:id="rId73"/>
    <p:sldId id="329" r:id="rId74"/>
    <p:sldId id="368" r:id="rId75"/>
    <p:sldId id="330" r:id="rId76"/>
    <p:sldId id="331" r:id="rId77"/>
    <p:sldId id="332" r:id="rId78"/>
    <p:sldId id="333" r:id="rId79"/>
    <p:sldId id="334" r:id="rId80"/>
    <p:sldId id="335" r:id="rId81"/>
    <p:sldId id="336" r:id="rId82"/>
    <p:sldId id="369" r:id="rId83"/>
    <p:sldId id="337" r:id="rId84"/>
    <p:sldId id="338" r:id="rId85"/>
    <p:sldId id="340" r:id="rId86"/>
    <p:sldId id="341" r:id="rId87"/>
    <p:sldId id="342" r:id="rId88"/>
    <p:sldId id="343" r:id="rId89"/>
    <p:sldId id="344" r:id="rId90"/>
    <p:sldId id="345" r:id="rId91"/>
    <p:sldId id="370" r:id="rId92"/>
    <p:sldId id="346" r:id="rId93"/>
    <p:sldId id="349" r:id="rId94"/>
    <p:sldId id="348" r:id="rId95"/>
    <p:sldId id="350" r:id="rId96"/>
    <p:sldId id="347" r:id="rId97"/>
    <p:sldId id="351" r:id="rId98"/>
    <p:sldId id="353" r:id="rId99"/>
    <p:sldId id="35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120" y="9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5">
                    <a:lumMod val="75000"/>
                  </a:schemeClr>
                </a:solidFill>
              </a:rPr>
              <a:t>Ignition</a:t>
            </a:r>
            <a:r>
              <a:rPr lang="en-US" dirty="0" smtClean="0"/>
              <a:t/>
            </a:r>
            <a:br>
              <a:rPr lang="en-US" dirty="0" smtClean="0"/>
            </a:br>
            <a:r>
              <a:rPr lang="en-US" sz="4000" dirty="0" err="1" smtClean="0"/>
              <a:t>Whiteboarding</a:t>
            </a:r>
            <a:r>
              <a:rPr lang="en-US" sz="4000" dirty="0" smtClean="0"/>
              <a:t> </a:t>
            </a:r>
            <a:r>
              <a:rPr lang="en-US" sz="4000" dirty="0" smtClean="0"/>
              <a:t>Coding </a:t>
            </a:r>
            <a:r>
              <a:rPr lang="en-US" sz="4000" dirty="0" smtClean="0"/>
              <a:t>Challenges</a:t>
            </a:r>
            <a:br>
              <a:rPr lang="en-US" sz="4000" dirty="0" smtClean="0"/>
            </a:br>
            <a:r>
              <a:rPr lang="en-US" sz="4000" dirty="0" smtClean="0"/>
              <a:t>in Python</a:t>
            </a:r>
            <a:endParaRPr lang="en-US" sz="4000"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Instructor</a:t>
            </a:r>
            <a:r>
              <a:rPr lang="en-US" sz="2400" dirty="0" smtClean="0"/>
              <a:t/>
            </a:r>
            <a:br>
              <a:rPr lang="en-US" sz="2400" dirty="0" smtClean="0"/>
            </a:br>
            <a:r>
              <a:rPr lang="en-US" sz="1800" dirty="0" smtClean="0"/>
              <a:t>Jan</a:t>
            </a:r>
            <a:r>
              <a:rPr lang="en-US" sz="1800" smtClean="0"/>
              <a:t>, 2018</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element to the stack </a:t>
            </a:r>
            <a:r>
              <a:rPr lang="en-US" sz="1400" dirty="0" smtClean="0">
                <a:solidFill>
                  <a:srgbClr val="FF0000"/>
                </a:solidFill>
              </a:rPr>
              <a:t>chain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886200"/>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734068"/>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FF0000"/>
                </a:solidFill>
              </a:rPr>
              <a:t>“”” Remove </a:t>
            </a:r>
            <a:r>
              <a:rPr lang="en-US" sz="1400" dirty="0">
                <a:solidFill>
                  <a:srgbClr val="FF0000"/>
                </a:solidFill>
              </a:rPr>
              <a:t>element from the stack </a:t>
            </a:r>
            <a:r>
              <a:rPr lang="en-US" sz="1400" dirty="0" smtClean="0">
                <a:solidFill>
                  <a:srgbClr val="FF0000"/>
                </a:solidFill>
              </a:rPr>
              <a:t>chain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909310"/>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Recursive </a:t>
            </a:r>
            <a:r>
              <a:rPr lang="en-US" sz="1400" dirty="0">
                <a:solidFill>
                  <a:srgbClr val="FF0000"/>
                </a:solidFill>
              </a:rPr>
              <a:t>method to move </a:t>
            </a:r>
            <a:r>
              <a:rPr lang="en-US" sz="1400" dirty="0" err="1">
                <a:solidFill>
                  <a:srgbClr val="FF0000"/>
                </a:solidFill>
              </a:rPr>
              <a:t>ndiscs</a:t>
            </a:r>
            <a:r>
              <a:rPr lang="en-US" sz="1400" dirty="0">
                <a:solidFill>
                  <a:srgbClr val="FF0000"/>
                </a:solidFill>
              </a:rPr>
              <a:t> from start to </a:t>
            </a:r>
            <a:r>
              <a:rPr lang="en-US" sz="1400" dirty="0" smtClean="0">
                <a:solidFill>
                  <a:srgbClr val="FF0000"/>
                </a:solidFill>
              </a:rPr>
              <a:t>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Getter/Setter Property</a:t>
            </a:r>
          </a:p>
          <a:p>
            <a:pPr marL="914400" lvl="1" indent="-457200">
              <a:buFont typeface="+mj-lt"/>
              <a:buAutoNum type="arabicPeriod"/>
            </a:pPr>
            <a:r>
              <a:rPr lang="en-US" sz="2400" b="1" dirty="0" smtClean="0">
                <a:solidFill>
                  <a:schemeClr val="accent6">
                    <a:lumMod val="75000"/>
                  </a:schemeClr>
                </a:solidFill>
              </a:rPr>
              <a:t>Data Hiding</a:t>
            </a:r>
          </a:p>
          <a:p>
            <a:pPr marL="914400" lvl="1" indent="-457200">
              <a:buFont typeface="+mj-lt"/>
              <a:buAutoNum type="arabicPeriod"/>
            </a:pPr>
            <a:r>
              <a:rPr lang="en-US" sz="2400" b="1" dirty="0" smtClean="0">
                <a:solidFill>
                  <a:schemeClr val="accent6">
                    <a:lumMod val="75000"/>
                  </a:schemeClr>
                </a:solidFill>
              </a:rPr>
              <a:t>Inheritance</a:t>
            </a:r>
          </a:p>
          <a:p>
            <a:pPr marL="914400" lvl="1" indent="-457200">
              <a:buFont typeface="+mj-lt"/>
              <a:buAutoNum type="arabicPeriod"/>
            </a:pPr>
            <a:r>
              <a:rPr lang="en-US" sz="2400" b="1" dirty="0" smtClean="0">
                <a:solidFill>
                  <a:schemeClr val="accent6">
                    <a:lumMod val="75000"/>
                  </a:schemeClr>
                </a:solidFill>
              </a:rPr>
              <a:t>Dictionary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Decorator)</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1159560"/>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 set the node data and left/right </a:t>
            </a:r>
            <a:r>
              <a:rPr lang="en-US" sz="1200" dirty="0" err="1" smtClean="0">
                <a:solidFill>
                  <a:srgbClr val="00B050"/>
                </a:solidFill>
              </a:rPr>
              <a:t>subtrees</a:t>
            </a:r>
            <a:r>
              <a:rPr lang="en-US" sz="1200" dirty="0" smtClean="0">
                <a:solidFill>
                  <a:srgbClr val="00B050"/>
                </a:solidFill>
              </a:rPr>
              <a:t> to null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Get or Set Left Binary </a:t>
            </a:r>
            <a:r>
              <a:rPr lang="en-US" sz="1200" dirty="0" err="1" smtClean="0">
                <a:solidFill>
                  <a:srgbClr val="00B050"/>
                </a:solidFill>
              </a:rPr>
              <a:t>Subtree</a:t>
            </a:r>
            <a:r>
              <a:rPr lang="en-US" sz="1200" dirty="0" smtClean="0"/>
              <a:t/>
            </a:r>
            <a:br>
              <a:rPr lang="en-US" sz="1200" dirty="0" smtClean="0"/>
            </a:br>
            <a:r>
              <a:rPr lang="en-US" sz="1200" dirty="0" smtClean="0"/>
              <a:t>	@property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br>
              <a:rPr lang="en-US" sz="1200" dirty="0" smtClean="0"/>
            </a:br>
            <a:r>
              <a:rPr lang="en-US" sz="1200" dirty="0"/>
              <a:t>		</a:t>
            </a:r>
            <a:r>
              <a:rPr lang="en-US" sz="1200" b="1" dirty="0" smtClean="0">
                <a:solidFill>
                  <a:schemeClr val="accent5">
                    <a:lumMod val="75000"/>
                  </a:schemeClr>
                </a:solidFill>
              </a:rPr>
              <a:t>return</a:t>
            </a:r>
            <a:r>
              <a:rPr lang="en-US" sz="1200" dirty="0" smtClean="0"/>
              <a:t> </a:t>
            </a:r>
            <a:r>
              <a:rPr lang="en-US" sz="1200" dirty="0" err="1" smtClean="0"/>
              <a:t>self._left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dirty="0" err="1"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362200"/>
            <a:ext cx="1674953" cy="1200329"/>
          </a:xfrm>
          <a:prstGeom prst="rect">
            <a:avLst/>
          </a:prstGeom>
          <a:noFill/>
        </p:spPr>
        <p:txBody>
          <a:bodyPr wrap="square" rtlCol="0">
            <a:spAutoFit/>
          </a:bodyPr>
          <a:lstStyle/>
          <a:p>
            <a:r>
              <a:rPr lang="en-US" sz="1200" b="1" dirty="0" smtClean="0">
                <a:solidFill>
                  <a:schemeClr val="accent5">
                    <a:lumMod val="75000"/>
                  </a:schemeClr>
                </a:solidFill>
              </a:rPr>
              <a:t>@property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access (get value) using the method name only (e.g., node = </a:t>
            </a:r>
            <a:r>
              <a:rPr lang="en-US" sz="1200" dirty="0" err="1" smtClean="0">
                <a:solidFill>
                  <a:schemeClr val="accent6">
                    <a:lumMod val="75000"/>
                  </a:schemeClr>
                </a:solidFill>
              </a:rPr>
              <a:t>tree.left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35" name="Straight Arrow Connector 34"/>
          <p:cNvCxnSpPr/>
          <p:nvPr/>
        </p:nvCxnSpPr>
        <p:spPr>
          <a:xfrm flipH="1">
            <a:off x="3124200" y="2438399"/>
            <a:ext cx="3810000"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3371166"/>
            <a:ext cx="3886202" cy="51503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3810000"/>
            <a:ext cx="1674953" cy="1384995"/>
          </a:xfrm>
          <a:prstGeom prst="rect">
            <a:avLst/>
          </a:prstGeom>
          <a:noFill/>
        </p:spPr>
        <p:txBody>
          <a:bodyPr wrap="square" rtlCol="0">
            <a:spAutoFit/>
          </a:bodyPr>
          <a:lstStyle/>
          <a:p>
            <a:r>
              <a:rPr lang="en-US" sz="1200" b="1" dirty="0" smtClean="0">
                <a:solidFill>
                  <a:schemeClr val="accent5">
                    <a:lumMod val="75000"/>
                  </a:schemeClr>
                </a:solidFill>
              </a:rPr>
              <a:t>@{name}.setter </a:t>
            </a:r>
            <a:r>
              <a:rPr lang="en-US" sz="1200" dirty="0" smtClean="0">
                <a:solidFill>
                  <a:schemeClr val="accent6">
                    <a:lumMod val="75000"/>
                  </a:schemeClr>
                </a:solidFill>
              </a:rPr>
              <a:t>decorator changes a method into</a:t>
            </a:r>
          </a:p>
          <a:p>
            <a:r>
              <a:rPr lang="en-US" sz="1200" dirty="0" smtClean="0">
                <a:solidFill>
                  <a:schemeClr val="accent6">
                    <a:lumMod val="75000"/>
                  </a:schemeClr>
                </a:solidFill>
              </a:rPr>
              <a:t>a property. Can update (set value) using the method name only (e.g., </a:t>
            </a:r>
            <a:r>
              <a:rPr lang="en-US" sz="1200" dirty="0" err="1" smtClean="0">
                <a:solidFill>
                  <a:schemeClr val="accent6">
                    <a:lumMod val="75000"/>
                  </a:schemeClr>
                </a:solidFill>
              </a:rPr>
              <a:t>tree.left</a:t>
            </a:r>
            <a:r>
              <a:rPr lang="en-US" sz="1200" dirty="0" smtClean="0">
                <a:solidFill>
                  <a:schemeClr val="accent6">
                    <a:lumMod val="75000"/>
                  </a:schemeClr>
                </a:solidFill>
              </a:rPr>
              <a:t> = node)</a:t>
            </a:r>
            <a:endParaRPr lang="en-US" sz="1200" dirty="0">
              <a:solidFill>
                <a:schemeClr val="accent6">
                  <a:lumMod val="75000"/>
                </a:schemeClr>
              </a:solidFill>
            </a:endParaRPr>
          </a:p>
        </p:txBody>
      </p:sp>
      <p:sp>
        <p:nvSpPr>
          <p:cNvPr id="17" name="TextBox 16"/>
          <p:cNvSpPr txBox="1"/>
          <p:nvPr/>
        </p:nvSpPr>
        <p:spPr>
          <a:xfrm>
            <a:off x="0" y="2101229"/>
            <a:ext cx="1371600" cy="1384995"/>
          </a:xfrm>
          <a:prstGeom prst="rect">
            <a:avLst/>
          </a:prstGeom>
          <a:noFill/>
        </p:spPr>
        <p:txBody>
          <a:bodyPr wrap="square" rtlCol="0">
            <a:spAutoFit/>
          </a:bodyPr>
          <a:lstStyle/>
          <a:p>
            <a:r>
              <a:rPr lang="en-US" sz="1200" dirty="0" smtClean="0">
                <a:solidFill>
                  <a:schemeClr val="accent6">
                    <a:lumMod val="75000"/>
                  </a:schemeClr>
                </a:solidFill>
              </a:rPr>
              <a:t>Using underscore</a:t>
            </a:r>
          </a:p>
          <a:p>
            <a:r>
              <a:rPr lang="en-US" sz="1200" dirty="0" smtClean="0">
                <a:solidFill>
                  <a:schemeClr val="accent6">
                    <a:lumMod val="75000"/>
                  </a:schemeClr>
                </a:solidFill>
              </a:rPr>
              <a:t>in front of method</a:t>
            </a:r>
          </a:p>
          <a:p>
            <a:r>
              <a:rPr lang="en-US" sz="1200" dirty="0" smtClean="0">
                <a:solidFill>
                  <a:schemeClr val="accent6">
                    <a:lumMod val="75000"/>
                  </a:schemeClr>
                </a:solidFill>
              </a:rPr>
              <a:t>or variable names is convention to indicate that the</a:t>
            </a:r>
          </a:p>
          <a:p>
            <a:r>
              <a:rPr lang="en-US" sz="1200" dirty="0" smtClean="0">
                <a:solidFill>
                  <a:schemeClr val="accent6">
                    <a:lumMod val="75000"/>
                  </a:schemeClr>
                </a:solidFill>
              </a:rPr>
              <a:t>name / variable</a:t>
            </a:r>
          </a:p>
          <a:p>
            <a:r>
              <a:rPr lang="en-US" sz="1200" dirty="0" smtClean="0">
                <a:solidFill>
                  <a:schemeClr val="accent6">
                    <a:lumMod val="75000"/>
                  </a:schemeClr>
                </a:solidFill>
              </a:rPr>
              <a:t>Is private.</a:t>
            </a:r>
            <a:endParaRPr lang="en-US" sz="1200" dirty="0">
              <a:solidFill>
                <a:schemeClr val="accent6">
                  <a:lumMod val="75000"/>
                </a:schemeClr>
              </a:solidFill>
            </a:endParaRPr>
          </a:p>
        </p:txBody>
      </p:sp>
      <p:cxnSp>
        <p:nvCxnSpPr>
          <p:cNvPr id="20" name="Straight Arrow Connector 19"/>
          <p:cNvCxnSpPr/>
          <p:nvPr/>
        </p:nvCxnSpPr>
        <p:spPr>
          <a:xfrm flipV="1">
            <a:off x="1295400" y="1991677"/>
            <a:ext cx="2286000" cy="6753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(with Dictionary)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 y="1981200"/>
            <a:ext cx="6969537" cy="954107"/>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a:t>
            </a:r>
            <a:r>
              <a:rPr lang="en-US" sz="1400" dirty="0" err="1" smtClean="0"/>
              <a:t>dict</a:t>
            </a:r>
            <a:r>
              <a:rPr lang="en-US" sz="1400" dirty="0" smtClean="0"/>
              <a:t>):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p>
          <a:p>
            <a:r>
              <a:rPr lang="en-US" sz="1400" dirty="0"/>
              <a:t>		</a:t>
            </a:r>
            <a:r>
              <a:rPr lang="en-US" sz="1400" dirty="0">
                <a:solidFill>
                  <a:srgbClr val="FF0000"/>
                </a:solidFill>
              </a:rPr>
              <a:t>""" Constructor: set the node data and left/right </a:t>
            </a:r>
            <a:r>
              <a:rPr lang="en-US" sz="1400" dirty="0" err="1">
                <a:solidFill>
                  <a:srgbClr val="FF0000"/>
                </a:solidFill>
              </a:rPr>
              <a:t>subtrees</a:t>
            </a:r>
            <a:r>
              <a:rPr lang="en-US" sz="1400" dirty="0">
                <a:solidFill>
                  <a:srgbClr val="FF0000"/>
                </a:solidFill>
              </a:rPr>
              <a:t> to null """</a:t>
            </a:r>
          </a:p>
          <a:p>
            <a:r>
              <a:rPr lang="en-US" sz="1400" dirty="0"/>
              <a:t>		</a:t>
            </a:r>
            <a:r>
              <a:rPr lang="en-US" sz="1400" b="1" dirty="0">
                <a:solidFill>
                  <a:schemeClr val="accent5">
                    <a:lumMod val="75000"/>
                  </a:schemeClr>
                </a:solidFill>
              </a:rPr>
              <a:t>super</a:t>
            </a:r>
            <a:r>
              <a:rPr lang="en-US" sz="1400" dirty="0">
                <a:solidFill>
                  <a:schemeClr val="tx1">
                    <a:lumMod val="95000"/>
                    <a:lumOff val="5000"/>
                  </a:schemeClr>
                </a:solidFill>
              </a:rPr>
              <a:t>().</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key=key, right=</a:t>
            </a:r>
            <a:r>
              <a:rPr lang="en-US" sz="1400" b="1" dirty="0">
                <a:solidFill>
                  <a:schemeClr val="accent5">
                    <a:lumMod val="75000"/>
                  </a:schemeClr>
                </a:solidFill>
              </a:rPr>
              <a:t>None</a:t>
            </a:r>
            <a:r>
              <a:rPr lang="en-US" sz="1400" dirty="0"/>
              <a:t>, left=</a:t>
            </a:r>
            <a:r>
              <a:rPr lang="en-US" sz="1400" b="1" dirty="0">
                <a:solidFill>
                  <a:schemeClr val="accent5">
                    <a:lumMod val="75000"/>
                  </a:schemeClr>
                </a:solidFill>
              </a:rPr>
              <a:t>None</a:t>
            </a:r>
            <a:r>
              <a:rPr lang="en-US" sz="1400" dirty="0"/>
              <a:t>)</a:t>
            </a:r>
          </a:p>
        </p:txBody>
      </p:sp>
      <p:sp>
        <p:nvSpPr>
          <p:cNvPr id="31" name="TextBox 30"/>
          <p:cNvSpPr txBox="1"/>
          <p:nvPr/>
        </p:nvSpPr>
        <p:spPr>
          <a:xfrm>
            <a:off x="3048000" y="1299180"/>
            <a:ext cx="2743200" cy="461665"/>
          </a:xfrm>
          <a:prstGeom prst="rect">
            <a:avLst/>
          </a:prstGeom>
          <a:noFill/>
        </p:spPr>
        <p:txBody>
          <a:bodyPr wrap="square" rtlCol="0">
            <a:spAutoFit/>
          </a:bodyPr>
          <a:lstStyle/>
          <a:p>
            <a:r>
              <a:rPr lang="en-US" sz="1200" dirty="0" smtClean="0">
                <a:solidFill>
                  <a:schemeClr val="accent6">
                    <a:lumMod val="75000"/>
                  </a:schemeClr>
                </a:solidFill>
              </a:rPr>
              <a:t>Inherit from the ‘</a:t>
            </a:r>
            <a:r>
              <a:rPr lang="en-US" sz="1200" dirty="0" err="1" smtClean="0">
                <a:solidFill>
                  <a:schemeClr val="accent6">
                    <a:lumMod val="75000"/>
                  </a:schemeClr>
                </a:solidFill>
              </a:rPr>
              <a:t>dict</a:t>
            </a:r>
            <a:r>
              <a:rPr lang="en-US" sz="1200" dirty="0" smtClean="0">
                <a:solidFill>
                  <a:schemeClr val="accent6">
                    <a:lumMod val="75000"/>
                  </a:schemeClr>
                </a:solidFill>
              </a:rPr>
              <a:t>’ python data type.</a:t>
            </a:r>
          </a:p>
          <a:p>
            <a:r>
              <a:rPr lang="en-US" sz="1200" dirty="0" smtClean="0">
                <a:solidFill>
                  <a:schemeClr val="accent6">
                    <a:lumMod val="75000"/>
                  </a:schemeClr>
                </a:solidFill>
              </a:rPr>
              <a:t>Also known as an associative array.</a:t>
            </a:r>
            <a:endParaRPr lang="en-US" sz="1200" dirty="0">
              <a:solidFill>
                <a:schemeClr val="accent6">
                  <a:lumMod val="75000"/>
                </a:schemeClr>
              </a:solidFill>
            </a:endParaRPr>
          </a:p>
        </p:txBody>
      </p:sp>
      <p:cxnSp>
        <p:nvCxnSpPr>
          <p:cNvPr id="32" name="Straight Arrow Connector 31"/>
          <p:cNvCxnSpPr/>
          <p:nvPr/>
        </p:nvCxnSpPr>
        <p:spPr>
          <a:xfrm flipH="1">
            <a:off x="2133600" y="1437680"/>
            <a:ext cx="838200" cy="6197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09441" y="3810000"/>
            <a:ext cx="1674953" cy="830997"/>
          </a:xfrm>
          <a:prstGeom prst="rect">
            <a:avLst/>
          </a:prstGeom>
          <a:noFill/>
        </p:spPr>
        <p:txBody>
          <a:bodyPr wrap="square" rtlCol="0">
            <a:spAutoFit/>
          </a:bodyPr>
          <a:lstStyle/>
          <a:p>
            <a:r>
              <a:rPr lang="en-US" sz="1200" b="1" dirty="0" smtClean="0">
                <a:solidFill>
                  <a:schemeClr val="accent5">
                    <a:lumMod val="75000"/>
                  </a:schemeClr>
                </a:solidFill>
              </a:rPr>
              <a:t>super </a:t>
            </a:r>
            <a:r>
              <a:rPr lang="en-US" sz="1200" dirty="0" smtClean="0">
                <a:solidFill>
                  <a:schemeClr val="accent6">
                    <a:lumMod val="75000"/>
                  </a:schemeClr>
                </a:solidFill>
              </a:rPr>
              <a:t>is keyword for calling the constructor of the base (parent) class.</a:t>
            </a:r>
            <a:endParaRPr lang="en-US" sz="1200" dirty="0">
              <a:solidFill>
                <a:schemeClr val="accent6">
                  <a:lumMod val="75000"/>
                </a:schemeClr>
              </a:solidFill>
            </a:endParaRPr>
          </a:p>
        </p:txBody>
      </p:sp>
      <p:cxnSp>
        <p:nvCxnSpPr>
          <p:cNvPr id="16" name="Straight Arrow Connector 15"/>
          <p:cNvCxnSpPr/>
          <p:nvPr/>
        </p:nvCxnSpPr>
        <p:spPr>
          <a:xfrm flipV="1">
            <a:off x="2012894" y="2895600"/>
            <a:ext cx="571500" cy="874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16200000">
            <a:off x="4688152" y="2229894"/>
            <a:ext cx="377300" cy="1828801"/>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039325" y="3397413"/>
            <a:ext cx="2437675" cy="1015663"/>
          </a:xfrm>
          <a:prstGeom prst="rect">
            <a:avLst/>
          </a:prstGeom>
          <a:noFill/>
        </p:spPr>
        <p:txBody>
          <a:bodyPr wrap="square" rtlCol="0">
            <a:spAutoFit/>
          </a:bodyPr>
          <a:lstStyle/>
          <a:p>
            <a:r>
              <a:rPr lang="en-US" sz="1200" dirty="0" smtClean="0">
                <a:solidFill>
                  <a:schemeClr val="accent6">
                    <a:lumMod val="75000"/>
                  </a:schemeClr>
                </a:solidFill>
              </a:rPr>
              <a:t>The </a:t>
            </a:r>
            <a:r>
              <a:rPr lang="en-US" sz="1200" dirty="0" err="1" smtClean="0">
                <a:solidFill>
                  <a:schemeClr val="accent6">
                    <a:lumMod val="75000"/>
                  </a:schemeClr>
                </a:solidFill>
              </a:rPr>
              <a:t>dict</a:t>
            </a:r>
            <a:r>
              <a:rPr lang="en-US" sz="1200" dirty="0" smtClean="0">
                <a:solidFill>
                  <a:schemeClr val="accent6">
                    <a:lumMod val="75000"/>
                  </a:schemeClr>
                </a:solidFill>
              </a:rPr>
              <a:t> constructor takes a variable number of arguments.</a:t>
            </a:r>
          </a:p>
          <a:p>
            <a:endParaRPr lang="en-US" sz="1200" dirty="0">
              <a:solidFill>
                <a:schemeClr val="accent6">
                  <a:lumMod val="75000"/>
                </a:schemeClr>
              </a:solidFill>
            </a:endParaRPr>
          </a:p>
          <a:p>
            <a:r>
              <a:rPr lang="en-US" sz="1200" dirty="0" smtClean="0">
                <a:solidFill>
                  <a:schemeClr val="accent6">
                    <a:lumMod val="75000"/>
                  </a:schemeClr>
                </a:solidFill>
              </a:rPr>
              <a:t>Each argument is in the form: name=value</a:t>
            </a:r>
          </a:p>
        </p:txBody>
      </p:sp>
    </p:spTree>
    <p:extLst>
      <p:ext uri="{BB962C8B-B14F-4D97-AF65-F5344CB8AC3E}">
        <p14:creationId xmlns:p14="http://schemas.microsoft.com/office/powerpoint/2010/main" val="3343158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Dictionary Data Type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1171524"/>
            <a:ext cx="7305675" cy="461665"/>
          </a:xfrm>
          <a:prstGeom prst="rect">
            <a:avLst/>
          </a:prstGeom>
          <a:noFill/>
        </p:spPr>
        <p:txBody>
          <a:bodyPr wrap="square" rtlCol="0">
            <a:spAutoFit/>
          </a:bodyPr>
          <a:lstStyle/>
          <a:p>
            <a:r>
              <a:rPr lang="en-US" sz="2400" b="1" dirty="0" smtClean="0">
                <a:solidFill>
                  <a:schemeClr val="accent5">
                    <a:lumMod val="75000"/>
                  </a:schemeClr>
                </a:solidFill>
              </a:rPr>
              <a:t>Also known as Associative, Indexed Array, Hash Table</a:t>
            </a:r>
          </a:p>
        </p:txBody>
      </p:sp>
      <p:graphicFrame>
        <p:nvGraphicFramePr>
          <p:cNvPr id="3" name="Table 2"/>
          <p:cNvGraphicFramePr>
            <a:graphicFrameLocks noGrp="1"/>
          </p:cNvGraphicFramePr>
          <p:nvPr>
            <p:extLst>
              <p:ext uri="{D42A27DB-BD31-4B8C-83A1-F6EECF244321}">
                <p14:modId xmlns:p14="http://schemas.microsoft.com/office/powerpoint/2010/main" val="4023845824"/>
              </p:ext>
            </p:extLst>
          </p:nvPr>
        </p:nvGraphicFramePr>
        <p:xfrm>
          <a:off x="616343" y="1986907"/>
          <a:ext cx="1295400" cy="1483360"/>
        </p:xfrm>
        <a:graphic>
          <a:graphicData uri="http://schemas.openxmlformats.org/drawingml/2006/table">
            <a:tbl>
              <a:tblPr firstRow="1" bandRow="1">
                <a:tableStyleId>{5C22544A-7EE6-4342-B048-85BDC9FD1C3A}</a:tableStyleId>
              </a:tblPr>
              <a:tblGrid>
                <a:gridCol w="1295400"/>
              </a:tblGrid>
              <a:tr h="370840">
                <a:tc>
                  <a:txBody>
                    <a:bodyPr/>
                    <a:lstStyle/>
                    <a:p>
                      <a:r>
                        <a:rPr lang="en-US" dirty="0" smtClean="0"/>
                        <a:t>DICT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bl>
          </a:graphicData>
        </a:graphic>
      </p:graphicFrame>
      <p:cxnSp>
        <p:nvCxnSpPr>
          <p:cNvPr id="13" name="Straight Arrow Connector 12"/>
          <p:cNvCxnSpPr/>
          <p:nvPr/>
        </p:nvCxnSpPr>
        <p:spPr>
          <a:xfrm>
            <a:off x="1987943" y="2901307"/>
            <a:ext cx="990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708584095"/>
              </p:ext>
            </p:extLst>
          </p:nvPr>
        </p:nvGraphicFramePr>
        <p:xfrm>
          <a:off x="3001470" y="2748907"/>
          <a:ext cx="1295400" cy="147828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19" name="Straight Arrow Connector 18"/>
          <p:cNvCxnSpPr/>
          <p:nvPr/>
        </p:nvCxnSpPr>
        <p:spPr>
          <a:xfrm>
            <a:off x="4659045" y="2396565"/>
            <a:ext cx="59875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36143" y="2739466"/>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143352542"/>
              </p:ext>
            </p:extLst>
          </p:nvPr>
        </p:nvGraphicFramePr>
        <p:xfrm>
          <a:off x="5264543" y="220390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sp>
        <p:nvSpPr>
          <p:cNvPr id="24" name="Rectangle 23"/>
          <p:cNvSpPr/>
          <p:nvPr/>
        </p:nvSpPr>
        <p:spPr>
          <a:xfrm>
            <a:off x="7462775" y="2396566"/>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“Chris”</a:t>
            </a:r>
            <a:endParaRPr lang="en-US" dirty="0"/>
          </a:p>
        </p:txBody>
      </p:sp>
      <p:cxnSp>
        <p:nvCxnSpPr>
          <p:cNvPr id="28" name="Straight Arrow Connector 27"/>
          <p:cNvCxnSpPr/>
          <p:nvPr/>
        </p:nvCxnSpPr>
        <p:spPr>
          <a:xfrm flipV="1">
            <a:off x="4357617" y="3962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892721819"/>
              </p:ext>
            </p:extLst>
          </p:nvPr>
        </p:nvGraphicFramePr>
        <p:xfrm>
          <a:off x="5257800" y="3665018"/>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sp>
        <p:nvSpPr>
          <p:cNvPr id="33" name="Rectangle 32"/>
          <p:cNvSpPr/>
          <p:nvPr/>
        </p:nvSpPr>
        <p:spPr>
          <a:xfrm>
            <a:off x="7439848" y="367513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33</a:t>
            </a:r>
            <a:endParaRPr lang="en-US" dirty="0"/>
          </a:p>
        </p:txBody>
      </p:sp>
      <p:sp>
        <p:nvSpPr>
          <p:cNvPr id="26" name="TextBox 25"/>
          <p:cNvSpPr txBox="1"/>
          <p:nvPr/>
        </p:nvSpPr>
        <p:spPr>
          <a:xfrm>
            <a:off x="2743200" y="1656791"/>
            <a:ext cx="2217274" cy="523220"/>
          </a:xfrm>
          <a:prstGeom prst="rect">
            <a:avLst/>
          </a:prstGeom>
          <a:noFill/>
          <a:ln>
            <a:solidFill>
              <a:schemeClr val="bg1">
                <a:lumMod val="65000"/>
              </a:schemeClr>
            </a:solidFill>
            <a:prstDash val="dash"/>
          </a:ln>
        </p:spPr>
        <p:txBody>
          <a:bodyPr wrap="none" rtlCol="0">
            <a:spAutoFit/>
          </a:bodyPr>
          <a:lstStyle/>
          <a:p>
            <a:r>
              <a:rPr lang="en-US" sz="1400" dirty="0" smtClean="0">
                <a:solidFill>
                  <a:srgbClr val="00B050"/>
                </a:solidFill>
              </a:rPr>
              <a:t># Python example</a:t>
            </a:r>
            <a:r>
              <a:rPr lang="en-US" sz="1400" dirty="0" smtClean="0"/>
              <a:t/>
            </a:r>
            <a:br>
              <a:rPr lang="en-US" sz="1400" dirty="0" smtClean="0"/>
            </a:br>
            <a:r>
              <a:rPr lang="en-US" sz="1400" dirty="0" err="1" smtClean="0"/>
              <a:t>dict</a:t>
            </a:r>
            <a:r>
              <a:rPr lang="en-US" sz="1400" dirty="0" smtClean="0"/>
              <a:t> = {  ‘Chris’:33, ‘Sue’:31 }</a:t>
            </a:r>
            <a:endParaRPr lang="en-US" sz="1400" dirty="0"/>
          </a:p>
        </p:txBody>
      </p:sp>
      <p:cxnSp>
        <p:nvCxnSpPr>
          <p:cNvPr id="35" name="Straight Arrow Connector 34"/>
          <p:cNvCxnSpPr/>
          <p:nvPr/>
        </p:nvCxnSpPr>
        <p:spPr>
          <a:xfrm>
            <a:off x="6619285" y="413162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533972914"/>
              </p:ext>
            </p:extLst>
          </p:nvPr>
        </p:nvGraphicFramePr>
        <p:xfrm>
          <a:off x="2994053" y="4495800"/>
          <a:ext cx="1295400" cy="1478280"/>
        </p:xfrm>
        <a:graphic>
          <a:graphicData uri="http://schemas.openxmlformats.org/drawingml/2006/table">
            <a:tbl>
              <a:tblPr firstRow="1" bandRow="1">
                <a:tableStyleId>{5C22544A-7EE6-4342-B048-85BDC9FD1C3A}</a:tableStyleId>
              </a:tblPr>
              <a:tblGrid>
                <a:gridCol w="1295400"/>
              </a:tblGrid>
              <a:tr h="142867">
                <a:tc>
                  <a:txBody>
                    <a:bodyPr/>
                    <a:lstStyle/>
                    <a:p>
                      <a:r>
                        <a:rPr lang="en-US" dirty="0" smtClean="0"/>
                        <a:t>LIST</a:t>
                      </a:r>
                      <a:endParaRPr lang="en-US" dirty="0"/>
                    </a:p>
                  </a:txBody>
                  <a:tcPr/>
                </a:tc>
              </a:tr>
              <a:tr h="370840">
                <a:tc>
                  <a:txBody>
                    <a:bodyPr/>
                    <a:lstStyle/>
                    <a:p>
                      <a:r>
                        <a:rPr lang="en-US" dirty="0" smtClean="0"/>
                        <a:t>Length = 2</a:t>
                      </a:r>
                      <a:endParaRPr lang="en-US" dirty="0"/>
                    </a:p>
                  </a:txBody>
                  <a:tcPr/>
                </a:tc>
              </a:tr>
              <a:tr h="370840">
                <a:tc>
                  <a:txBody>
                    <a:bodyPr/>
                    <a:lstStyle/>
                    <a:p>
                      <a:r>
                        <a:rPr lang="en-US" dirty="0" smtClean="0"/>
                        <a:t>[0] Name</a:t>
                      </a:r>
                      <a:endParaRPr lang="en-US" dirty="0"/>
                    </a:p>
                  </a:txBody>
                  <a:tcPr/>
                </a:tc>
              </a:tr>
              <a:tr h="370840">
                <a:tc>
                  <a:txBody>
                    <a:bodyPr/>
                    <a:lstStyle/>
                    <a:p>
                      <a:r>
                        <a:rPr lang="en-US" dirty="0" smtClean="0"/>
                        <a:t>[1] Value</a:t>
                      </a:r>
                      <a:endParaRPr lang="en-US" dirty="0"/>
                    </a:p>
                  </a:txBody>
                  <a:tcPr/>
                </a:tc>
              </a:tr>
            </a:tbl>
          </a:graphicData>
        </a:graphic>
      </p:graphicFrame>
      <p:cxnSp>
        <p:nvCxnSpPr>
          <p:cNvPr id="38" name="Straight Arrow Connector 37"/>
          <p:cNvCxnSpPr/>
          <p:nvPr/>
        </p:nvCxnSpPr>
        <p:spPr>
          <a:xfrm>
            <a:off x="2590800" y="4644154"/>
            <a:ext cx="387743"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987943" y="3276600"/>
            <a:ext cx="602857"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3276600"/>
            <a:ext cx="0" cy="1371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57617" y="36576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9045" y="2396566"/>
            <a:ext cx="0" cy="1261034"/>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53" name="Table 52"/>
          <p:cNvGraphicFramePr>
            <a:graphicFrameLocks noGrp="1"/>
          </p:cNvGraphicFramePr>
          <p:nvPr>
            <p:extLst>
              <p:ext uri="{D42A27DB-BD31-4B8C-83A1-F6EECF244321}">
                <p14:modId xmlns:p14="http://schemas.microsoft.com/office/powerpoint/2010/main" val="624521995"/>
              </p:ext>
            </p:extLst>
          </p:nvPr>
        </p:nvGraphicFramePr>
        <p:xfrm>
          <a:off x="5244988" y="4669779"/>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STR</a:t>
                      </a:r>
                      <a:endParaRPr lang="en-US" dirty="0"/>
                    </a:p>
                  </a:txBody>
                  <a:tcPr/>
                </a:tc>
              </a:tr>
              <a:tr h="370840">
                <a:tc>
                  <a:txBody>
                    <a:bodyPr/>
                    <a:lstStyle/>
                    <a:p>
                      <a:r>
                        <a:rPr lang="en-US" dirty="0" smtClean="0"/>
                        <a:t>Address</a:t>
                      </a:r>
                      <a:endParaRPr lang="en-US"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500586824"/>
              </p:ext>
            </p:extLst>
          </p:nvPr>
        </p:nvGraphicFramePr>
        <p:xfrm>
          <a:off x="5253080" y="5715000"/>
          <a:ext cx="1295400" cy="736600"/>
        </p:xfrm>
        <a:graphic>
          <a:graphicData uri="http://schemas.openxmlformats.org/drawingml/2006/table">
            <a:tbl>
              <a:tblPr firstRow="1" bandRow="1">
                <a:tableStyleId>{5C22544A-7EE6-4342-B048-85BDC9FD1C3A}</a:tableStyleId>
              </a:tblPr>
              <a:tblGrid>
                <a:gridCol w="1295400"/>
              </a:tblGrid>
              <a:tr h="142240">
                <a:tc>
                  <a:txBody>
                    <a:bodyPr/>
                    <a:lstStyle/>
                    <a:p>
                      <a:r>
                        <a:rPr lang="en-US" dirty="0" smtClean="0"/>
                        <a:t>OBJ</a:t>
                      </a:r>
                      <a:endParaRPr lang="en-US" dirty="0"/>
                    </a:p>
                  </a:txBody>
                  <a:tcPr/>
                </a:tc>
              </a:tr>
              <a:tr h="370840">
                <a:tc>
                  <a:txBody>
                    <a:bodyPr/>
                    <a:lstStyle/>
                    <a:p>
                      <a:r>
                        <a:rPr lang="en-US" dirty="0" smtClean="0"/>
                        <a:t>Address</a:t>
                      </a:r>
                      <a:endParaRPr lang="en-US" dirty="0"/>
                    </a:p>
                  </a:txBody>
                  <a:tcPr/>
                </a:tc>
              </a:tr>
            </a:tbl>
          </a:graphicData>
        </a:graphic>
      </p:graphicFrame>
      <p:cxnSp>
        <p:nvCxnSpPr>
          <p:cNvPr id="57" name="Straight Connector 56"/>
          <p:cNvCxnSpPr/>
          <p:nvPr/>
        </p:nvCxnSpPr>
        <p:spPr>
          <a:xfrm>
            <a:off x="4357617" y="5410200"/>
            <a:ext cx="301428"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659045" y="4800600"/>
            <a:ext cx="0" cy="6096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627688" y="4796554"/>
            <a:ext cx="553912" cy="4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357617" y="5867400"/>
            <a:ext cx="823983" cy="12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17262" y="51816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617262" y="6248400"/>
            <a:ext cx="82258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439848" y="4838700"/>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“Sue”</a:t>
            </a:r>
            <a:endParaRPr lang="en-US" dirty="0"/>
          </a:p>
        </p:txBody>
      </p:sp>
      <p:sp>
        <p:nvSpPr>
          <p:cNvPr id="68" name="Rectangle 67"/>
          <p:cNvSpPr/>
          <p:nvPr/>
        </p:nvSpPr>
        <p:spPr>
          <a:xfrm>
            <a:off x="7439848" y="5926043"/>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31</a:t>
            </a:r>
            <a:endParaRPr lang="en-US" dirty="0"/>
          </a:p>
        </p:txBody>
      </p:sp>
      <p:sp>
        <p:nvSpPr>
          <p:cNvPr id="69" name="TextBox 68"/>
          <p:cNvSpPr txBox="1"/>
          <p:nvPr/>
        </p:nvSpPr>
        <p:spPr>
          <a:xfrm>
            <a:off x="473547" y="1768938"/>
            <a:ext cx="1510350" cy="276999"/>
          </a:xfrm>
          <a:prstGeom prst="rect">
            <a:avLst/>
          </a:prstGeom>
          <a:noFill/>
          <a:ln>
            <a:solidFill>
              <a:schemeClr val="bg1">
                <a:lumMod val="65000"/>
              </a:schemeClr>
            </a:solidFill>
            <a:prstDash val="dash"/>
          </a:ln>
        </p:spPr>
        <p:txBody>
          <a:bodyPr wrap="none" rtlCol="0">
            <a:spAutoFit/>
          </a:bodyPr>
          <a:lstStyle/>
          <a:p>
            <a:r>
              <a:rPr lang="en-US" sz="1200" b="1" dirty="0" smtClean="0"/>
              <a:t>{ ‘Chris’:33, ‘Sue’:31}</a:t>
            </a:r>
            <a:endParaRPr lang="en-US" sz="1200" b="1" dirty="0"/>
          </a:p>
        </p:txBody>
      </p:sp>
      <p:sp>
        <p:nvSpPr>
          <p:cNvPr id="70" name="TextBox 69"/>
          <p:cNvSpPr txBox="1"/>
          <p:nvPr/>
        </p:nvSpPr>
        <p:spPr>
          <a:xfrm>
            <a:off x="3200400" y="2495095"/>
            <a:ext cx="900952" cy="276999"/>
          </a:xfrm>
          <a:prstGeom prst="rect">
            <a:avLst/>
          </a:prstGeom>
          <a:noFill/>
          <a:ln>
            <a:solidFill>
              <a:schemeClr val="bg1">
                <a:lumMod val="65000"/>
              </a:schemeClr>
            </a:solidFill>
            <a:prstDash val="dash"/>
          </a:ln>
        </p:spPr>
        <p:txBody>
          <a:bodyPr wrap="none" rtlCol="0">
            <a:spAutoFit/>
          </a:bodyPr>
          <a:lstStyle/>
          <a:p>
            <a:r>
              <a:rPr lang="en-US" sz="1200" b="1" dirty="0" smtClean="0"/>
              <a:t>[‘Chris’, 33]</a:t>
            </a:r>
            <a:endParaRPr lang="en-US" sz="1200" b="1" dirty="0"/>
          </a:p>
        </p:txBody>
      </p:sp>
      <p:sp>
        <p:nvSpPr>
          <p:cNvPr id="71" name="TextBox 70"/>
          <p:cNvSpPr txBox="1"/>
          <p:nvPr/>
        </p:nvSpPr>
        <p:spPr>
          <a:xfrm>
            <a:off x="3205121" y="4246033"/>
            <a:ext cx="814390" cy="276999"/>
          </a:xfrm>
          <a:prstGeom prst="rect">
            <a:avLst/>
          </a:prstGeom>
          <a:noFill/>
          <a:ln>
            <a:solidFill>
              <a:schemeClr val="bg1">
                <a:lumMod val="65000"/>
              </a:schemeClr>
            </a:solidFill>
            <a:prstDash val="dash"/>
          </a:ln>
        </p:spPr>
        <p:txBody>
          <a:bodyPr wrap="none" rtlCol="0">
            <a:spAutoFit/>
          </a:bodyPr>
          <a:lstStyle/>
          <a:p>
            <a:r>
              <a:rPr lang="en-US" sz="1200" b="1" dirty="0" smtClean="0"/>
              <a:t>[‘Sue’, 31]</a:t>
            </a:r>
            <a:endParaRPr lang="en-US" sz="1200" b="1" dirty="0"/>
          </a:p>
        </p:txBody>
      </p:sp>
      <p:sp>
        <p:nvSpPr>
          <p:cNvPr id="73" name="TextBox 72"/>
          <p:cNvSpPr txBox="1"/>
          <p:nvPr/>
        </p:nvSpPr>
        <p:spPr>
          <a:xfrm>
            <a:off x="31394" y="3949861"/>
            <a:ext cx="1660054" cy="276999"/>
          </a:xfrm>
          <a:prstGeom prst="rect">
            <a:avLst/>
          </a:prstGeom>
          <a:noFill/>
        </p:spPr>
        <p:txBody>
          <a:bodyPr wrap="square" rtlCol="0">
            <a:spAutoFit/>
          </a:bodyPr>
          <a:lstStyle/>
          <a:p>
            <a:r>
              <a:rPr lang="en-US" sz="1200" dirty="0" smtClean="0">
                <a:solidFill>
                  <a:schemeClr val="accent6">
                    <a:lumMod val="75000"/>
                  </a:schemeClr>
                </a:solidFill>
              </a:rPr>
              <a:t>These are the entries.</a:t>
            </a:r>
            <a:endParaRPr lang="en-US" sz="1200" dirty="0">
              <a:solidFill>
                <a:schemeClr val="accent6">
                  <a:lumMod val="75000"/>
                </a:schemeClr>
              </a:solidFill>
            </a:endParaRPr>
          </a:p>
        </p:txBody>
      </p:sp>
      <p:cxnSp>
        <p:nvCxnSpPr>
          <p:cNvPr id="74" name="Straight Arrow Connector 73"/>
          <p:cNvCxnSpPr/>
          <p:nvPr/>
        </p:nvCxnSpPr>
        <p:spPr>
          <a:xfrm flipV="1">
            <a:off x="254524" y="3363083"/>
            <a:ext cx="424233" cy="58903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61267" y="3027084"/>
            <a:ext cx="424233" cy="9353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85500" y="4700200"/>
            <a:ext cx="1905300" cy="276999"/>
          </a:xfrm>
          <a:prstGeom prst="rect">
            <a:avLst/>
          </a:prstGeom>
          <a:noFill/>
        </p:spPr>
        <p:txBody>
          <a:bodyPr wrap="square" rtlCol="0">
            <a:spAutoFit/>
          </a:bodyPr>
          <a:lstStyle/>
          <a:p>
            <a:r>
              <a:rPr lang="en-US" sz="1200" dirty="0" smtClean="0">
                <a:solidFill>
                  <a:schemeClr val="accent6">
                    <a:lumMod val="75000"/>
                  </a:schemeClr>
                </a:solidFill>
              </a:rPr>
              <a:t>These are the index entries</a:t>
            </a:r>
            <a:endParaRPr lang="en-US" sz="1200" dirty="0">
              <a:solidFill>
                <a:schemeClr val="accent6">
                  <a:lumMod val="75000"/>
                </a:schemeClr>
              </a:solidFill>
            </a:endParaRPr>
          </a:p>
        </p:txBody>
      </p:sp>
      <p:cxnSp>
        <p:nvCxnSpPr>
          <p:cNvPr id="79" name="Straight Arrow Connector 78"/>
          <p:cNvCxnSpPr/>
          <p:nvPr/>
        </p:nvCxnSpPr>
        <p:spPr>
          <a:xfrm flipV="1">
            <a:off x="2482269" y="3733800"/>
            <a:ext cx="565731" cy="11049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482269" y="4838701"/>
            <a:ext cx="473047" cy="5715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47839" y="6109900"/>
            <a:ext cx="1905300" cy="461665"/>
          </a:xfrm>
          <a:prstGeom prst="rect">
            <a:avLst/>
          </a:prstGeom>
          <a:noFill/>
        </p:spPr>
        <p:txBody>
          <a:bodyPr wrap="square" rtlCol="0">
            <a:spAutoFit/>
          </a:bodyPr>
          <a:lstStyle/>
          <a:p>
            <a:r>
              <a:rPr lang="en-US" sz="1200" dirty="0" smtClean="0">
                <a:solidFill>
                  <a:schemeClr val="accent6">
                    <a:lumMod val="75000"/>
                  </a:schemeClr>
                </a:solidFill>
              </a:rPr>
              <a:t>This is the value entry for this index.</a:t>
            </a:r>
            <a:endParaRPr lang="en-US" sz="1200" dirty="0">
              <a:solidFill>
                <a:schemeClr val="accent6">
                  <a:lumMod val="75000"/>
                </a:schemeClr>
              </a:solidFill>
            </a:endParaRPr>
          </a:p>
        </p:txBody>
      </p:sp>
      <p:cxnSp>
        <p:nvCxnSpPr>
          <p:cNvPr id="86" name="Straight Arrow Connector 85"/>
          <p:cNvCxnSpPr/>
          <p:nvPr/>
        </p:nvCxnSpPr>
        <p:spPr>
          <a:xfrm flipV="1">
            <a:off x="2482269" y="5820704"/>
            <a:ext cx="519388" cy="4276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47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bfs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Breadth </a:t>
            </a:r>
            <a:r>
              <a:rPr lang="en-US" altLang="en-US" sz="1400" dirty="0">
                <a:solidFill>
                  <a:srgbClr val="FF0000"/>
                </a:solidFill>
                <a:latin typeface="Arial Unicode MS" pitchFamily="34" charset="-128"/>
                <a:cs typeface="Arial" pitchFamily="34" charset="0"/>
              </a:rPr>
              <a:t>First Search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148620"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p>
          <a:p>
            <a:pPr lvl="0" fontAlgn="base">
              <a:spcBef>
                <a:spcPct val="0"/>
              </a:spcBef>
              <a:spcAft>
                <a:spcPct val="0"/>
              </a:spcAft>
            </a:pPr>
            <a:r>
              <a:rPr lang="en-US" altLang="en-US" sz="1400" dirty="0">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InOrder</a:t>
            </a:r>
            <a:r>
              <a:rPr lang="en-US" altLang="en-US" sz="1400" dirty="0" smtClean="0">
                <a:solidFill>
                  <a:srgbClr val="FF0000"/>
                </a:solidFill>
                <a:latin typeface="Arial Unicode MS" pitchFamily="34" charset="-128"/>
                <a:cs typeface="Arial" pitchFamily="34" charset="0"/>
              </a:rPr>
              <a:t> </a:t>
            </a:r>
            <a:r>
              <a:rPr lang="en-US" altLang="en-US" sz="1400" dirty="0">
                <a:solidFill>
                  <a:srgbClr val="FF0000"/>
                </a:solidFill>
                <a:latin typeface="Arial Unicode MS" pitchFamily="34" charset="-128"/>
                <a:cs typeface="Arial" pitchFamily="34" charset="0"/>
              </a:rPr>
              <a:t>Traversal </a:t>
            </a:r>
            <a:r>
              <a:rPr lang="en-US" altLang="en-US" sz="1400" dirty="0" smtClean="0">
                <a:solidFill>
                  <a:srgbClr val="FF0000"/>
                </a:solidFill>
                <a:latin typeface="Arial Unicode MS" pitchFamily="34" charset="-128"/>
                <a:cs typeface="Arial" pitchFamily="34" charset="0"/>
              </a:rPr>
              <a:t>“””</a:t>
            </a:r>
            <a: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rgbClr val="FF0000"/>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PreOrder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148619"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solidFill>
                  <a:srgbClr val="FF0000"/>
                </a:solidFill>
                <a:latin typeface="Arial Unicode MS" pitchFamily="34" charset="-128"/>
                <a:cs typeface="Arial" pitchFamily="34" charset="0"/>
              </a:rPr>
              <a:t>“”” </a:t>
            </a:r>
            <a:r>
              <a:rPr lang="en-US" altLang="en-US" sz="1400" dirty="0" err="1" smtClean="0">
                <a:solidFill>
                  <a:srgbClr val="FF0000"/>
                </a:solidFill>
                <a:latin typeface="Arial Unicode MS" pitchFamily="34" charset="-128"/>
                <a:cs typeface="Arial" pitchFamily="34" charset="0"/>
              </a:rPr>
              <a:t>PostOrder</a:t>
            </a:r>
            <a:r>
              <a:rPr lang="en-US" altLang="en-US" sz="1400" dirty="0" smtClean="0">
                <a:solidFill>
                  <a:srgbClr val="FF0000"/>
                </a:solidFill>
                <a:latin typeface="Arial Unicode MS" pitchFamily="34" charset="-128"/>
                <a:cs typeface="Arial" pitchFamily="34" charset="0"/>
              </a:rPr>
              <a:t> Traversal “””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root[“left”]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root[“right”]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a:t>
            </a:r>
            <a:r>
              <a:rPr lang="en-US" sz="1400" dirty="0" smtClean="0">
                <a:solidFill>
                  <a:srgbClr val="FF0000"/>
                </a:solidFill>
              </a:rPr>
              <a:t>“”” Maximum/Minimum </a:t>
            </a:r>
            <a:r>
              <a:rPr lang="en-US" sz="1400" dirty="0">
                <a:solidFill>
                  <a:srgbClr val="FF0000"/>
                </a:solidFill>
              </a:rPr>
              <a:t>depth of a binary </a:t>
            </a:r>
            <a:r>
              <a:rPr lang="en-US" sz="1400" dirty="0" smtClean="0">
                <a:solidFill>
                  <a:srgbClr val="FF0000"/>
                </a:solidFill>
              </a:rPr>
              <a:t>tree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br>
              <a:rPr lang="en-US" sz="1400" dirty="0" smtClean="0"/>
            </a:br>
            <a:r>
              <a:rPr lang="en-US" sz="1400" dirty="0" smtClean="0"/>
              <a:t>		</a:t>
            </a:r>
            <a:r>
              <a:rPr lang="en-US" sz="1400" dirty="0" smtClean="0">
                <a:solidFill>
                  <a:srgbClr val="FF0000"/>
                </a:solidFill>
              </a:rPr>
              <a:t>“”” Maximum/Minimum </a:t>
            </a:r>
            <a:r>
              <a:rPr lang="en-US" sz="1400" dirty="0">
                <a:solidFill>
                  <a:srgbClr val="FF0000"/>
                </a:solidFill>
              </a:rPr>
              <a:t>of a binary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self[“left”]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self[“left”].</a:t>
            </a:r>
            <a:r>
              <a:rPr lang="en-US" sz="1400" dirty="0" err="1"/>
              <a:t>m</a:t>
            </a:r>
            <a:r>
              <a:rPr lang="en-US" sz="1400" dirty="0" err="1" smtClean="0"/>
              <a:t>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self[“right”]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self[“right”].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self[“key”]:</a:t>
            </a:r>
          </a:p>
          <a:p>
            <a:r>
              <a:rPr lang="en-US" sz="1400" dirty="0"/>
              <a:t>	</a:t>
            </a:r>
            <a:r>
              <a:rPr lang="en-US" sz="1400" dirty="0" smtClean="0"/>
              <a:t>		</a:t>
            </a:r>
            <a:r>
              <a:rPr lang="en-US" sz="1400" dirty="0" err="1" smtClean="0"/>
              <a:t>rmax</a:t>
            </a:r>
            <a:r>
              <a:rPr lang="en-US" sz="1400" dirty="0" smtClean="0"/>
              <a:t> = self[“key”]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self[“key”]:</a:t>
            </a:r>
            <a:br>
              <a:rPr lang="en-US" sz="1400" dirty="0" smtClean="0"/>
            </a:br>
            <a:r>
              <a:rPr lang="en-US" sz="1400" dirty="0" smtClean="0"/>
              <a:t>			</a:t>
            </a:r>
            <a:r>
              <a:rPr lang="en-US" sz="1400" dirty="0" err="1" smtClean="0"/>
              <a:t>rmin</a:t>
            </a:r>
            <a:r>
              <a:rPr lang="en-US" sz="1400" dirty="0" smtClean="0"/>
              <a:t> = self[“key”]</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p>
          <a:p>
            <a:r>
              <a:rPr lang="en-US" sz="1400" dirty="0">
                <a:solidFill>
                  <a:srgbClr val="00B050"/>
                </a:solidFill>
              </a:rPr>
              <a:t>	</a:t>
            </a:r>
            <a:r>
              <a:rPr lang="en-US" sz="1400" dirty="0" smtClean="0">
                <a:solidFill>
                  <a:srgbClr val="00B050"/>
                </a:solidFill>
              </a:rPr>
              <a:t>	</a:t>
            </a:r>
            <a:r>
              <a:rPr lang="en-US" sz="1400" dirty="0" smtClean="0">
                <a:solidFill>
                  <a:srgbClr val="FF0000"/>
                </a:solidFill>
              </a:rPr>
              <a:t>“”” Insert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 node</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909310"/>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a:t>f</a:t>
            </a:r>
            <a:r>
              <a:rPr lang="en-US" sz="1400" dirty="0" smtClean="0"/>
              <a:t>ind( self, value ):</a:t>
            </a:r>
            <a:br>
              <a:rPr lang="en-US" sz="1400" dirty="0" smtClean="0"/>
            </a:br>
            <a:r>
              <a:rPr lang="en-US" sz="1400" dirty="0" smtClean="0"/>
              <a:t>		</a:t>
            </a:r>
            <a:r>
              <a:rPr lang="en-US" sz="1400" dirty="0" smtClean="0">
                <a:solidFill>
                  <a:srgbClr val="FF0000"/>
                </a:solidFill>
              </a:rPr>
              <a:t>“”” Find </a:t>
            </a:r>
            <a:r>
              <a:rPr lang="en-US" sz="1400" dirty="0">
                <a:solidFill>
                  <a:srgbClr val="FF0000"/>
                </a:solidFill>
              </a:rPr>
              <a:t>a node into a binary search </a:t>
            </a:r>
            <a:r>
              <a:rPr lang="en-US" sz="1400" dirty="0" smtClean="0">
                <a:solidFill>
                  <a:srgbClr val="FF0000"/>
                </a:solidFill>
              </a:rPr>
              <a:t>tree “””</a:t>
            </a: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endParaRPr lang="en-US" sz="1400" dirty="0" smtClean="0"/>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endParaRPr lang="en-US" sz="1400" dirty="0" smtClean="0"/>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940088"/>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br>
              <a:rPr lang="en-US" sz="1000" dirty="0" smtClean="0"/>
            </a:br>
            <a:r>
              <a:rPr lang="en-US" sz="1000" dirty="0" smtClean="0"/>
              <a:t>		</a:t>
            </a:r>
            <a:r>
              <a:rPr lang="en-US" sz="1000" dirty="0" smtClean="0">
                <a:solidFill>
                  <a:srgbClr val="FF0000"/>
                </a:solidFill>
              </a:rPr>
              <a:t>“”” Find </a:t>
            </a:r>
            <a:r>
              <a:rPr lang="en-US" sz="1000" dirty="0">
                <a:solidFill>
                  <a:srgbClr val="FF0000"/>
                </a:solidFill>
              </a:rPr>
              <a:t>a node into a binary search </a:t>
            </a:r>
            <a:r>
              <a:rPr lang="en-US" sz="1000" dirty="0" smtClean="0">
                <a:solidFill>
                  <a:srgbClr val="FF0000"/>
                </a:solidFill>
              </a:rPr>
              <a:t>tree “””</a:t>
            </a: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endParaRPr lang="en-US" sz="1000" dirty="0" smtClean="0"/>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endParaRPr lang="en-US" sz="1000" dirty="0" smtClean="0"/>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a:t>
            </a:r>
            <a:r>
              <a:rPr lang="en-US" sz="1400" dirty="0" smtClean="0"/>
              <a:t>( x, y ):</a:t>
            </a:r>
          </a:p>
          <a:p>
            <a:r>
              <a:rPr lang="en-US" sz="1400" dirty="0"/>
              <a:t>	</a:t>
            </a:r>
            <a:r>
              <a:rPr lang="en-US" sz="1400" dirty="0">
                <a:solidFill>
                  <a:srgbClr val="FF0000"/>
                </a:solidFill>
              </a:rPr>
              <a:t>""" Euclid's algorithm as an iterative solution </a:t>
            </a:r>
            <a:r>
              <a:rPr lang="en-US" sz="1400" dirty="0" smtClean="0">
                <a:solidFill>
                  <a:srgbClr val="FF0000"/>
                </a:solidFill>
              </a:rPr>
              <a:t>""“</a:t>
            </a:r>
            <a:br>
              <a:rPr lang="en-US" sz="1400" dirty="0" smtClean="0">
                <a:solidFill>
                  <a:srgbClr val="FF0000"/>
                </a:solidFill>
              </a:rPr>
            </a:br>
            <a:endParaRPr lang="en-US" sz="1400" dirty="0" smtClean="0">
              <a:solidFill>
                <a:srgbClr val="FF0000"/>
              </a:solidFill>
            </a:endParaRP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815882"/>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gcdr</a:t>
            </a:r>
            <a:r>
              <a:rPr lang="en-US" sz="1400" dirty="0" smtClean="0"/>
              <a:t>( x, y ):</a:t>
            </a:r>
          </a:p>
          <a:p>
            <a:r>
              <a:rPr lang="en-US" sz="1400" dirty="0"/>
              <a:t>	</a:t>
            </a:r>
            <a:r>
              <a:rPr lang="en-US" sz="1400" dirty="0">
                <a:solidFill>
                  <a:srgbClr val="FF0000"/>
                </a:solidFill>
              </a:rPr>
              <a:t>""" Euclid's algorithm as </a:t>
            </a:r>
            <a:r>
              <a:rPr lang="en-US" sz="1400" dirty="0" smtClean="0">
                <a:solidFill>
                  <a:srgbClr val="FF0000"/>
                </a:solidFill>
              </a:rPr>
              <a:t>a recursive solution ""“</a:t>
            </a:r>
          </a:p>
          <a:p>
            <a:endParaRPr lang="en-US" sz="1400" dirty="0" smtClean="0"/>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err="1" smtClean="0"/>
              <a:t>gcdr</a:t>
            </a:r>
            <a:r>
              <a:rPr lang="en-US" sz="1400" dirty="0" smtClean="0"/>
              <a:t>(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95410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t>	</a:t>
            </a:r>
            <a:r>
              <a:rPr lang="en-US" sz="1400" dirty="0">
                <a:solidFill>
                  <a:srgbClr val="FF0000"/>
                </a:solidFill>
              </a:rPr>
              <a:t>""" Calculate the least common multiple </a:t>
            </a:r>
            <a:r>
              <a:rPr lang="en-US" sz="1400" dirty="0" smtClean="0">
                <a:solidFill>
                  <a:srgbClr val="FF0000"/>
                </a:solidFill>
              </a:rPr>
              <a:t>""“</a:t>
            </a:r>
          </a:p>
          <a:p>
            <a:endParaRPr lang="en-US" sz="1400" dirty="0" smtClean="0"/>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a:t>
            </a:r>
            <a:r>
              <a:rPr lang="en-US" sz="1400" dirty="0" err="1" smtClean="0"/>
              <a:t>gcd</a:t>
            </a:r>
            <a:r>
              <a:rPr lang="en-US" sz="1400" dirty="0" smtClean="0"/>
              <a:t>(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a:t>i</a:t>
            </a:r>
            <a:r>
              <a:rPr lang="en-US" sz="1400" dirty="0" err="1" smtClean="0"/>
              <a:t>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smtClean="0"/>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smtClean="0"/>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a:t>
            </a:r>
            <a:r>
              <a:rPr lang="en-US" sz="1400" dirty="0" smtClean="0"/>
              <a:t>  = </a:t>
            </a:r>
            <a:r>
              <a:rPr lang="en-US" sz="1400" dirty="0"/>
              <a:t>0    </a:t>
            </a:r>
            <a:r>
              <a:rPr lang="en-US" sz="1400" dirty="0">
                <a:solidFill>
                  <a:srgbClr val="00B050"/>
                </a:solidFill>
              </a:rPr>
              <a:t># the range of the index.</a:t>
            </a:r>
          </a:p>
          <a:p>
            <a:r>
              <a:rPr lang="en-US" sz="1400" dirty="0"/>
              <a:t>	</a:t>
            </a:r>
            <a:r>
              <a:rPr lang="en-US" sz="1400" dirty="0" smtClean="0"/>
              <a:t>_index    = </a:t>
            </a:r>
            <a:r>
              <a:rPr lang="en-US" sz="1400" dirty="0"/>
              <a:t>[]   </a:t>
            </a:r>
            <a:r>
              <a:rPr lang="en-US" sz="1400" dirty="0" smtClean="0">
                <a:solidFill>
                  <a:srgbClr val="00B050"/>
                </a:solidFill>
              </a:rPr>
              <a:t># </a:t>
            </a:r>
            <a:r>
              <a:rPr lang="en-US" sz="1400" dirty="0">
                <a:solidFill>
                  <a:srgbClr val="00B050"/>
                </a:solidFill>
              </a:rPr>
              <a:t>the index</a:t>
            </a:r>
          </a:p>
          <a:p>
            <a:r>
              <a:rPr lang="en-US" sz="1400" dirty="0"/>
              <a:t>	</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r>
              <a:rPr lang="en-US" sz="1400" dirty="0" smtClean="0"/>
              <a:t>):</a:t>
            </a:r>
          </a:p>
          <a:p>
            <a:r>
              <a:rPr lang="en-US" sz="1400" dirty="0"/>
              <a:t>	</a:t>
            </a:r>
            <a:r>
              <a:rPr lang="en-US" sz="1400" dirty="0" smtClean="0"/>
              <a:t>	</a:t>
            </a:r>
            <a:r>
              <a:rPr lang="en-US" sz="1400" dirty="0" smtClean="0">
                <a:solidFill>
                  <a:srgbClr val="FF0000"/>
                </a:solidFill>
              </a:rPr>
              <a:t>“”” constructor “””</a:t>
            </a:r>
            <a:endParaRPr lang="en-US" sz="1400" dirty="0">
              <a:solidFill>
                <a:srgbClr val="FF0000"/>
              </a:solidFill>
            </a:endParaRP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a:t>
            </a:r>
            <a:r>
              <a:rPr lang="en-US" sz="1400" dirty="0" err="1" smtClean="0"/>
              <a:t>._index</a:t>
            </a:r>
            <a:r>
              <a:rPr lang="en-US" sz="1400" dirty="0" smtClean="0"/>
              <a:t> </a:t>
            </a:r>
            <a:r>
              <a:rPr lang="en-US" sz="1400" dirty="0"/>
              <a:t>=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a:t>
            </a:r>
            <a:r>
              <a:rPr lang="en-US" sz="1400" dirty="0" smtClean="0"/>
              <a:t>index</a:t>
            </a:r>
            <a:r>
              <a:rPr lang="en-US" sz="1400" dirty="0"/>
              <a:t>(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b="1" dirty="0" err="1">
                <a:solidFill>
                  <a:schemeClr val="accent5">
                    <a:lumMod val="75000"/>
                  </a:schemeClr>
                </a:solidFill>
              </a:rPr>
              <a:t>def</a:t>
            </a:r>
            <a:r>
              <a:rPr lang="en-US" sz="1400" dirty="0"/>
              <a:t> </a:t>
            </a:r>
            <a:r>
              <a:rPr lang="en-US" sz="1400" dirty="0" smtClean="0"/>
              <a:t>add</a:t>
            </a:r>
            <a:r>
              <a:rPr lang="en-US" sz="1400" dirty="0"/>
              <a:t>( self, key, value </a:t>
            </a:r>
            <a:r>
              <a:rPr lang="en-US" sz="1400" dirty="0" smtClean="0"/>
              <a:t>):</a:t>
            </a:r>
          </a:p>
          <a:p>
            <a:r>
              <a:rPr lang="en-US" sz="1400" dirty="0"/>
              <a:t>	</a:t>
            </a:r>
            <a:r>
              <a:rPr lang="en-US" sz="1400" dirty="0" smtClean="0"/>
              <a:t>	</a:t>
            </a:r>
            <a:r>
              <a:rPr lang="en-US" sz="1400" dirty="0" smtClean="0">
                <a:solidFill>
                  <a:srgbClr val="FF0000"/>
                </a:solidFill>
              </a:rPr>
              <a:t>“”” Add </a:t>
            </a:r>
            <a:r>
              <a:rPr lang="en-US" sz="1400" dirty="0">
                <a:solidFill>
                  <a:srgbClr val="FF0000"/>
                </a:solidFill>
              </a:rPr>
              <a:t>a key/value entry to the </a:t>
            </a:r>
            <a:r>
              <a:rPr lang="en-US" sz="1400" dirty="0" smtClean="0">
                <a:solidFill>
                  <a:srgbClr val="FF0000"/>
                </a:solidFill>
              </a:rPr>
              <a:t>index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a:t>
            </a:r>
            <a:r>
              <a:rPr lang="en-US" sz="1400" dirty="0" err="1" smtClean="0"/>
              <a:t>._index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a:t>
            </a:r>
            <a:r>
              <a:rPr lang="en-US" sz="1400" dirty="0" err="1" smtClean="0"/>
              <a:t>._index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a:t>
            </a:r>
            <a:r>
              <a:rPr lang="en-US" sz="1400" dirty="0" err="1" smtClean="0"/>
              <a:t>._index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smtClean="0"/>
              <a:t>next[“value”] = value</a:t>
            </a:r>
            <a:endParaRPr lang="en-US" sz="1400" dirty="0"/>
          </a:p>
          <a:p>
            <a:r>
              <a:rPr lang="en-US" sz="1400" dirty="0"/>
              <a:t>					</a:t>
            </a:r>
            <a:r>
              <a:rPr lang="en-US" sz="1400" b="1" dirty="0">
                <a:solidFill>
                  <a:schemeClr val="accent5">
                    <a:lumMod val="75000"/>
                  </a:schemeClr>
                </a:solidFill>
              </a:rPr>
              <a:t>break</a:t>
            </a:r>
          </a:p>
          <a:p>
            <a:r>
              <a:rPr lang="en-US" sz="1400" dirty="0"/>
              <a:t>				next = </a:t>
            </a:r>
            <a:r>
              <a:rPr lang="en-US" sz="1400" dirty="0" smtClean="0"/>
              <a:t>next[“next”]</a:t>
            </a:r>
            <a:endParaRPr lang="en-US" sz="1400" dirty="0"/>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smtClean="0"/>
              <a:t>add[“next”] =  </a:t>
            </a:r>
            <a:r>
              <a:rPr lang="en-US" sz="1400" dirty="0" err="1" smtClean="0"/>
              <a:t>self.index</a:t>
            </a:r>
            <a:r>
              <a:rPr lang="en-US" sz="1400" dirty="0"/>
              <a:t>[ ix </a:t>
            </a:r>
            <a:r>
              <a:rPr lang="en-US" sz="1400" dirty="0" smtClean="0"/>
              <a:t>]</a:t>
            </a:r>
            <a:endParaRPr lang="en-US" sz="1400" dirty="0"/>
          </a:p>
          <a:p>
            <a:r>
              <a:rPr lang="en-US" sz="1400" dirty="0"/>
              <a:t>				</a:t>
            </a:r>
            <a:r>
              <a:rPr lang="en-US" sz="1400" dirty="0" err="1"/>
              <a:t>self</a:t>
            </a:r>
            <a:r>
              <a:rPr lang="en-US" sz="1400" dirty="0" err="1" smtClean="0"/>
              <a:t>._index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solidFill>
                  <a:srgbClr val="00B050"/>
                </a:solidFill>
              </a:rPr>
              <a:t>	</a:t>
            </a:r>
            <a:r>
              <a:rPr lang="en-US" sz="1400" b="1" dirty="0" err="1">
                <a:solidFill>
                  <a:schemeClr val="accent5">
                    <a:lumMod val="75000"/>
                  </a:schemeClr>
                </a:solidFill>
              </a:rPr>
              <a:t>def</a:t>
            </a:r>
            <a:r>
              <a:rPr lang="en-US" sz="1400" dirty="0"/>
              <a:t> </a:t>
            </a:r>
            <a:r>
              <a:rPr lang="en-US" sz="1400" dirty="0" smtClean="0"/>
              <a:t>get</a:t>
            </a:r>
            <a:r>
              <a:rPr lang="en-US" sz="1400" dirty="0"/>
              <a:t>( self, key </a:t>
            </a:r>
            <a:r>
              <a:rPr lang="en-US" sz="1400" dirty="0" smtClean="0"/>
              <a:t>):</a:t>
            </a:r>
          </a:p>
          <a:p>
            <a:r>
              <a:rPr lang="en-US" sz="1400" dirty="0"/>
              <a:t>	</a:t>
            </a:r>
            <a:r>
              <a:rPr lang="en-US" sz="1400" dirty="0" smtClean="0"/>
              <a:t>	</a:t>
            </a:r>
            <a:r>
              <a:rPr lang="en-US" sz="1400" dirty="0" smtClean="0">
                <a:solidFill>
                  <a:srgbClr val="FF0000"/>
                </a:solidFill>
              </a:rPr>
              <a:t>“”” Get </a:t>
            </a:r>
            <a:r>
              <a:rPr lang="en-US" sz="1400" dirty="0">
                <a:solidFill>
                  <a:srgbClr val="FF0000"/>
                </a:solidFill>
              </a:rPr>
              <a:t>the value for the </a:t>
            </a:r>
            <a:r>
              <a:rPr lang="en-US" sz="1400" dirty="0" smtClean="0">
                <a:solidFill>
                  <a:srgbClr val="FF0000"/>
                </a:solidFill>
              </a:rPr>
              <a:t>key “””</a:t>
            </a:r>
            <a:endParaRPr lang="en-US" sz="1400" dirty="0">
              <a:solidFill>
                <a:srgbClr val="FF0000"/>
              </a:solidFill>
            </a:endParaRPr>
          </a:p>
          <a:p>
            <a:r>
              <a:rPr lang="en-US" sz="1400" dirty="0"/>
              <a:t>		ix = </a:t>
            </a:r>
            <a:r>
              <a:rPr lang="en-US" sz="1400" dirty="0" err="1" smtClean="0"/>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smtClean="0"/>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smtClean="0"/>
              <a:t>next[“value”]</a:t>
            </a:r>
            <a:endParaRPr lang="en-US" sz="1400" dirty="0"/>
          </a:p>
          <a:p>
            <a:r>
              <a:rPr lang="en-US" sz="1400" dirty="0"/>
              <a:t>			next = </a:t>
            </a:r>
            <a:r>
              <a:rPr lang="en-US" sz="1400" dirty="0" smtClean="0"/>
              <a:t>next[“next”]</a:t>
            </a:r>
            <a:endParaRPr lang="en-US" sz="1400" dirty="0"/>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6001643"/>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endParaRPr lang="en-US" sz="1200" dirty="0">
              <a:solidFill>
                <a:srgbClr val="00B050"/>
              </a:solidFill>
            </a:endParaRP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smtClean="0"/>
              <a:t>add</a:t>
            </a:r>
            <a:r>
              <a:rPr lang="en-US" sz="1200" dirty="0"/>
              <a:t>( self, key, value </a:t>
            </a:r>
            <a:r>
              <a:rPr lang="en-US" sz="1200" dirty="0" smtClean="0"/>
              <a:t>):</a:t>
            </a:r>
          </a:p>
          <a:p>
            <a:r>
              <a:rPr lang="en-US" sz="1200" dirty="0"/>
              <a:t>	</a:t>
            </a:r>
            <a:r>
              <a:rPr lang="en-US" sz="1200" dirty="0" smtClean="0"/>
              <a:t>	</a:t>
            </a:r>
            <a:r>
              <a:rPr lang="en-US" sz="1200" dirty="0" smtClean="0">
                <a:solidFill>
                  <a:srgbClr val="FF0000"/>
                </a:solidFill>
              </a:rPr>
              <a:t>“”” Add </a:t>
            </a:r>
            <a:r>
              <a:rPr lang="en-US" sz="1200" dirty="0">
                <a:solidFill>
                  <a:srgbClr val="FF0000"/>
                </a:solidFill>
              </a:rPr>
              <a:t>a key/value entry to the </a:t>
            </a:r>
            <a:r>
              <a:rPr lang="en-US" sz="1200" dirty="0" smtClean="0">
                <a:solidFill>
                  <a:srgbClr val="FF0000"/>
                </a:solidFill>
              </a:rPr>
              <a:t>index “””</a:t>
            </a:r>
            <a:endParaRPr lang="en-US" sz="1200" dirty="0">
              <a:solidFill>
                <a:srgbClr val="FF0000"/>
              </a:solidFill>
            </a:endParaRP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a:t>
            </a:r>
            <a:r>
              <a:rPr lang="en-US" sz="1200" dirty="0" err="1" smtClean="0"/>
              <a:t>._index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b="1" dirty="0">
                <a:solidFill>
                  <a:schemeClr val="accent5">
                    <a:lumMod val="75000"/>
                  </a:schemeClr>
                </a:solidFill>
              </a:rPr>
              <a:t>if</a:t>
            </a:r>
            <a:r>
              <a:rPr lang="en-US" sz="1200" dirty="0"/>
              <a:t> </a:t>
            </a:r>
            <a:r>
              <a:rPr lang="en-US" sz="1200" dirty="0" err="1" smtClean="0"/>
              <a:t>self._index</a:t>
            </a:r>
            <a:r>
              <a:rPr lang="en-US" sz="1200" dirty="0"/>
              <a:t>[ ix </a:t>
            </a:r>
            <a:r>
              <a:rPr lang="en-US" sz="1200" dirty="0" smtClean="0"/>
              <a:t>].compare</a:t>
            </a:r>
            <a:r>
              <a:rPr lang="en-US" sz="1200" dirty="0"/>
              <a:t>( key ):</a:t>
            </a:r>
          </a:p>
          <a:p>
            <a:r>
              <a:rPr lang="en-US" sz="1200" dirty="0"/>
              <a:t>				</a:t>
            </a:r>
            <a:r>
              <a:rPr lang="en-US" sz="1200" dirty="0" err="1"/>
              <a:t>self</a:t>
            </a:r>
            <a:r>
              <a:rPr lang="en-US" sz="1200" dirty="0" err="1" smtClean="0"/>
              <a:t>._index</a:t>
            </a:r>
            <a:r>
              <a:rPr lang="en-US" sz="1200" dirty="0"/>
              <a:t>[ ix </a:t>
            </a:r>
            <a:r>
              <a:rPr lang="en-US" sz="1200" dirty="0" smtClean="0"/>
              <a:t>][“value”] = value </a:t>
            </a:r>
            <a:r>
              <a:rPr lang="en-US" sz="1200" dirty="0"/>
              <a:t>				</a:t>
            </a:r>
            <a:r>
              <a:rPr lang="en-US" sz="1200" dirty="0" smtClean="0"/>
              <a:t>			</a:t>
            </a:r>
            <a:r>
              <a:rPr lang="en-US" sz="1200" b="1" dirty="0" smtClean="0">
                <a:solidFill>
                  <a:schemeClr val="accent5">
                    <a:lumMod val="75000"/>
                  </a:schemeClr>
                </a:solidFill>
              </a:rPr>
              <a:t>break</a:t>
            </a:r>
          </a:p>
          <a:p>
            <a:endParaRPr lang="en-US" sz="1200" b="1" dirty="0" smtClean="0">
              <a:solidFill>
                <a:schemeClr val="accent5">
                  <a:lumMod val="75000"/>
                </a:schemeClr>
              </a:solidFill>
            </a:endParaRP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r>
              <a:rPr lang="en-US" sz="1200" dirty="0" smtClean="0"/>
              <a:t>):</a:t>
            </a:r>
          </a:p>
          <a:p>
            <a:r>
              <a:rPr lang="en-US" sz="1200" dirty="0"/>
              <a:t>	</a:t>
            </a:r>
            <a:r>
              <a:rPr lang="en-US" sz="1200" dirty="0" smtClean="0"/>
              <a:t>	</a:t>
            </a:r>
            <a:r>
              <a:rPr lang="en-US" sz="1200" dirty="0" smtClean="0">
                <a:solidFill>
                  <a:srgbClr val="FF0000"/>
                </a:solidFill>
              </a:rPr>
              <a:t>“”” Get </a:t>
            </a:r>
            <a:r>
              <a:rPr lang="en-US" sz="1200" dirty="0">
                <a:solidFill>
                  <a:srgbClr val="FF0000"/>
                </a:solidFill>
              </a:rPr>
              <a:t>the value for the </a:t>
            </a:r>
            <a:r>
              <a:rPr lang="en-US" sz="1200" dirty="0" smtClean="0">
                <a:solidFill>
                  <a:srgbClr val="FF0000"/>
                </a:solidFill>
              </a:rPr>
              <a:t>key “””</a:t>
            </a:r>
          </a:p>
          <a:p>
            <a:r>
              <a:rPr lang="en-US" sz="1200" dirty="0"/>
              <a:t>		ix = </a:t>
            </a:r>
            <a:r>
              <a:rPr lang="en-US" sz="1200" dirty="0" err="1" smtClean="0"/>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smtClean="0"/>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a:t>
            </a:r>
            <a:r>
              <a:rPr lang="en-US" sz="1200" dirty="0" err="1" smtClean="0"/>
              <a:t>._index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a:t>
            </a:r>
            <a:r>
              <a:rPr lang="en-US" sz="1200" dirty="0" err="1" smtClean="0"/>
              <a:t>._index</a:t>
            </a:r>
            <a:r>
              <a:rPr lang="en-US" sz="1200" dirty="0"/>
              <a:t>[ ix </a:t>
            </a:r>
            <a:r>
              <a:rPr lang="en-US" sz="1200" dirty="0" smtClean="0"/>
              <a:t>].compare</a:t>
            </a:r>
            <a:r>
              <a:rPr lang="en-US" sz="1200" dirty="0"/>
              <a:t>(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endParaRPr lang="en-US" sz="1200" dirty="0"/>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a:p>
            <a:pPr marL="914400" lvl="1" indent="-457200">
              <a:buAutoNum type="arabicPeriod"/>
            </a:pPr>
            <a:r>
              <a:rPr lang="en-US" sz="2400" b="1" dirty="0" smtClean="0">
                <a:solidFill>
                  <a:schemeClr val="accent6">
                    <a:lumMod val="75000"/>
                  </a:schemeClr>
                </a:solidFill>
              </a:rPr>
              <a:t>Slicing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635714"/>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a:t>r</a:t>
            </a:r>
            <a:r>
              <a:rPr lang="en-US" sz="1200" dirty="0" err="1" smtClean="0"/>
              <a:t>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a:t>r</a:t>
            </a:r>
            <a:r>
              <a:rPr lang="en-US" sz="1200" dirty="0" err="1" smtClean="0"/>
              <a:t>everseStringR</a:t>
            </a:r>
            <a:r>
              <a:rPr lang="en-US" sz="1200" dirty="0"/>
              <a:t>( original[1:] ) + original[ 0 </a:t>
            </a:r>
            <a:r>
              <a:rPr lang="en-US" sz="1200" dirty="0" smtClean="0"/>
              <a:t>] ) </a:t>
            </a:r>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266383"/>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cxnSp>
        <p:nvCxnSpPr>
          <p:cNvPr id="8" name="Straight Arrow Connector 7"/>
          <p:cNvCxnSpPr/>
          <p:nvPr/>
        </p:nvCxnSpPr>
        <p:spPr>
          <a:xfrm flipV="1">
            <a:off x="1447800" y="2362200"/>
            <a:ext cx="838200" cy="7483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550" y="2972060"/>
            <a:ext cx="1314450" cy="276999"/>
          </a:xfrm>
          <a:prstGeom prst="rect">
            <a:avLst/>
          </a:prstGeom>
          <a:noFill/>
        </p:spPr>
        <p:txBody>
          <a:bodyPr wrap="square" rtlCol="0">
            <a:spAutoFit/>
          </a:bodyPr>
          <a:lstStyle/>
          <a:p>
            <a:r>
              <a:rPr lang="en-US" sz="1200" dirty="0" smtClean="0">
                <a:solidFill>
                  <a:schemeClr val="accent6">
                    <a:lumMod val="75000"/>
                  </a:schemeClr>
                </a:solidFill>
              </a:rPr>
              <a:t>Starting from end</a:t>
            </a:r>
            <a:endParaRPr lang="en-US" sz="1200" dirty="0">
              <a:solidFill>
                <a:schemeClr val="accent6">
                  <a:lumMod val="75000"/>
                </a:schemeClr>
              </a:solidFill>
            </a:endParaRPr>
          </a:p>
        </p:txBody>
      </p:sp>
      <p:sp>
        <p:nvSpPr>
          <p:cNvPr id="11" name="TextBox 10"/>
          <p:cNvSpPr txBox="1"/>
          <p:nvPr/>
        </p:nvSpPr>
        <p:spPr>
          <a:xfrm>
            <a:off x="4925741" y="2140297"/>
            <a:ext cx="1676400" cy="276999"/>
          </a:xfrm>
          <a:prstGeom prst="rect">
            <a:avLst/>
          </a:prstGeom>
          <a:noFill/>
        </p:spPr>
        <p:txBody>
          <a:bodyPr wrap="square" rtlCol="0">
            <a:spAutoFit/>
          </a:bodyPr>
          <a:lstStyle/>
          <a:p>
            <a:r>
              <a:rPr lang="en-US" sz="1200" dirty="0" smtClean="0">
                <a:solidFill>
                  <a:schemeClr val="accent6">
                    <a:lumMod val="75000"/>
                  </a:schemeClr>
                </a:solidFill>
              </a:rPr>
              <a:t>Move backwards by 1</a:t>
            </a:r>
            <a:endParaRPr lang="en-US" sz="1200" dirty="0">
              <a:solidFill>
                <a:schemeClr val="accent6">
                  <a:lumMod val="75000"/>
                </a:schemeClr>
              </a:solidFill>
            </a:endParaRPr>
          </a:p>
        </p:txBody>
      </p:sp>
      <p:cxnSp>
        <p:nvCxnSpPr>
          <p:cNvPr id="12" name="Straight Arrow Connector 11"/>
          <p:cNvCxnSpPr/>
          <p:nvPr/>
        </p:nvCxnSpPr>
        <p:spPr>
          <a:xfrm flipH="1" flipV="1">
            <a:off x="3338250" y="2278795"/>
            <a:ext cx="16778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11289" y="4533386"/>
            <a:ext cx="2256109" cy="461665"/>
          </a:xfrm>
          <a:prstGeom prst="rect">
            <a:avLst/>
          </a:prstGeom>
          <a:noFill/>
        </p:spPr>
        <p:txBody>
          <a:bodyPr wrap="square" rtlCol="0">
            <a:spAutoFit/>
          </a:bodyPr>
          <a:lstStyle/>
          <a:p>
            <a:r>
              <a:rPr lang="en-US" sz="1200" dirty="0" smtClean="0">
                <a:solidFill>
                  <a:schemeClr val="accent6">
                    <a:lumMod val="75000"/>
                  </a:schemeClr>
                </a:solidFill>
              </a:rPr>
              <a:t>Slice: creates substring starting at 2</a:t>
            </a:r>
            <a:r>
              <a:rPr lang="en-US" sz="1200" baseline="30000" dirty="0" smtClean="0">
                <a:solidFill>
                  <a:schemeClr val="accent6">
                    <a:lumMod val="75000"/>
                  </a:schemeClr>
                </a:solidFill>
              </a:rPr>
              <a:t>nd</a:t>
            </a:r>
            <a:r>
              <a:rPr lang="en-US" sz="1200" dirty="0" smtClean="0">
                <a:solidFill>
                  <a:schemeClr val="accent6">
                    <a:lumMod val="75000"/>
                  </a:schemeClr>
                </a:solidFill>
              </a:rPr>
              <a:t> character (1) until end (:)</a:t>
            </a:r>
            <a:endParaRPr lang="en-US" sz="1200" dirty="0">
              <a:solidFill>
                <a:schemeClr val="accent6">
                  <a:lumMod val="75000"/>
                </a:schemeClr>
              </a:solidFill>
            </a:endParaRPr>
          </a:p>
        </p:txBody>
      </p:sp>
      <p:cxnSp>
        <p:nvCxnSpPr>
          <p:cNvPr id="15" name="Straight Arrow Connector 14"/>
          <p:cNvCxnSpPr/>
          <p:nvPr/>
        </p:nvCxnSpPr>
        <p:spPr>
          <a:xfrm flipV="1">
            <a:off x="3976401" y="4267200"/>
            <a:ext cx="138399" cy="26618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 y="5486400"/>
            <a:ext cx="8610600" cy="46166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reverseStringP</a:t>
            </a:r>
            <a:r>
              <a:rPr lang="en-US" sz="1200" dirty="0" smtClean="0"/>
              <a:t>( original ):</a:t>
            </a:r>
          </a:p>
          <a:p>
            <a:r>
              <a:rPr lang="en-US" sz="1200" dirty="0"/>
              <a:t>	</a:t>
            </a:r>
            <a:r>
              <a:rPr lang="en-US" sz="1200" b="1" dirty="0" smtClean="0">
                <a:solidFill>
                  <a:schemeClr val="accent5">
                    <a:lumMod val="75000"/>
                  </a:schemeClr>
                </a:solidFill>
              </a:rPr>
              <a:t>return</a:t>
            </a:r>
            <a:r>
              <a:rPr lang="en-US" sz="1200" dirty="0" smtClean="0"/>
              <a:t> original[::-1]</a:t>
            </a:r>
            <a:endParaRPr lang="en-US" sz="1200" dirty="0"/>
          </a:p>
        </p:txBody>
      </p:sp>
      <p:sp>
        <p:nvSpPr>
          <p:cNvPr id="20" name="TextBox 19"/>
          <p:cNvSpPr txBox="1"/>
          <p:nvPr/>
        </p:nvSpPr>
        <p:spPr>
          <a:xfrm>
            <a:off x="3984653" y="5117068"/>
            <a:ext cx="1674754" cy="369332"/>
          </a:xfrm>
          <a:prstGeom prst="rect">
            <a:avLst/>
          </a:prstGeom>
          <a:noFill/>
        </p:spPr>
        <p:txBody>
          <a:bodyPr wrap="none" rtlCol="0">
            <a:spAutoFit/>
          </a:bodyPr>
          <a:lstStyle/>
          <a:p>
            <a:r>
              <a:rPr lang="en-US" dirty="0" smtClean="0">
                <a:solidFill>
                  <a:schemeClr val="accent5">
                    <a:lumMod val="75000"/>
                  </a:schemeClr>
                </a:solidFill>
              </a:rPr>
              <a:t> </a:t>
            </a:r>
            <a:r>
              <a:rPr lang="en-US" dirty="0" err="1" smtClean="0">
                <a:solidFill>
                  <a:schemeClr val="accent5">
                    <a:lumMod val="75000"/>
                  </a:schemeClr>
                </a:solidFill>
              </a:rPr>
              <a:t>Pythonic</a:t>
            </a:r>
            <a:r>
              <a:rPr lang="en-US" dirty="0" smtClean="0">
                <a:solidFill>
                  <a:schemeClr val="accent5">
                    <a:lumMod val="75000"/>
                  </a:schemeClr>
                </a:solidFill>
              </a:rPr>
              <a:t> (Slice)</a:t>
            </a:r>
            <a:endParaRPr lang="en-US" dirty="0">
              <a:solidFill>
                <a:schemeClr val="accent5">
                  <a:lumMod val="75000"/>
                </a:schemeClr>
              </a:solidFill>
            </a:endParaRPr>
          </a:p>
        </p:txBody>
      </p:sp>
      <p:sp>
        <p:nvSpPr>
          <p:cNvPr id="21" name="TextBox 20"/>
          <p:cNvSpPr txBox="1"/>
          <p:nvPr/>
        </p:nvSpPr>
        <p:spPr>
          <a:xfrm>
            <a:off x="982388" y="6172200"/>
            <a:ext cx="7171011" cy="276999"/>
          </a:xfrm>
          <a:prstGeom prst="rect">
            <a:avLst/>
          </a:prstGeom>
          <a:noFill/>
        </p:spPr>
        <p:txBody>
          <a:bodyPr wrap="square" rtlCol="0">
            <a:spAutoFit/>
          </a:bodyPr>
          <a:lstStyle/>
          <a:p>
            <a:r>
              <a:rPr lang="en-US" sz="1200" b="1" dirty="0" smtClean="0">
                <a:solidFill>
                  <a:schemeClr val="accent5">
                    <a:lumMod val="75000"/>
                  </a:schemeClr>
                </a:solidFill>
              </a:rPr>
              <a:t>Slice Syntax:   &lt;first element to include – default is 0&gt; : &lt;first element to exclude: default is len-1&gt; : &lt;step&gt;</a:t>
            </a:r>
            <a:endParaRPr lang="en-US" sz="1200" b="1"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smtClean="0"/>
              <a:t>palindrome</a:t>
            </a:r>
            <a:r>
              <a:rPr lang="en-US" sz="1200" dirty="0"/>
              <a:t>(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a:t>
            </a:r>
            <a:r>
              <a:rPr lang="en-US" sz="1200" b="1" dirty="0">
                <a:solidFill>
                  <a:schemeClr val="accent5">
                    <a:lumMod val="75000"/>
                  </a:schemeClr>
                </a:solidFill>
              </a:rPr>
              <a:t>if</a:t>
            </a:r>
            <a:r>
              <a:rPr lang="en-US" sz="1200" dirty="0"/>
              <a:t>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a:t>p</a:t>
            </a:r>
            <a:r>
              <a:rPr lang="en-US" sz="1200" dirty="0" err="1" smtClean="0"/>
              <a:t>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smtClean="0"/>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smtClean="0"/>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13184</TotalTime>
  <Words>5546</Words>
  <Application>Microsoft Office PowerPoint</Application>
  <PresentationFormat>On-screen Show (4:3)</PresentationFormat>
  <Paragraphs>1999</Paragraphs>
  <Slides>99</Slides>
  <Notes>35</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Ignition 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(with Decorator)</vt:lpstr>
      <vt:lpstr>Binary Tree (with Dictionary)</vt:lpstr>
      <vt:lpstr>Dictionary Data Type</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491</cp:revision>
  <dcterms:created xsi:type="dcterms:W3CDTF">2006-08-16T00:00:00Z</dcterms:created>
  <dcterms:modified xsi:type="dcterms:W3CDTF">2018-01-12T21:12:55Z</dcterms:modified>
</cp:coreProperties>
</file>