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1" r:id="rId3"/>
    <p:sldId id="285" r:id="rId4"/>
    <p:sldId id="300" r:id="rId5"/>
    <p:sldId id="301" r:id="rId6"/>
    <p:sldId id="303" r:id="rId7"/>
    <p:sldId id="302" r:id="rId8"/>
    <p:sldId id="304" r:id="rId9"/>
    <p:sldId id="305" r:id="rId10"/>
    <p:sldId id="306" r:id="rId11"/>
    <p:sldId id="30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9" autoAdjust="0"/>
    <p:restoredTop sz="92939" autoAdjust="0"/>
  </p:normalViewPr>
  <p:slideViewPr>
    <p:cSldViewPr>
      <p:cViewPr>
        <p:scale>
          <a:sx n="90" d="100"/>
          <a:sy n="90" d="100"/>
        </p:scale>
        <p:origin x="-54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Adversarial Attacks on Neural Networks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October,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 Backward Propagation on Image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90437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During Training backward propagation is used to adjust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weights in nodes until classification is acceptable.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General method is to use gradient descent.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With gradient descent, on each pass we measure the direction.</a:t>
            </a: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Are we getting closer or further away, and adjust weights 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positive or negative correspondingly.</a:t>
            </a:r>
          </a:p>
          <a:p>
            <a:pPr lvl="1"/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With pre-trained model, the weights are already set.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Instead, we use backward propagation on the image.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We make small changes to pixel values and measure the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difference in cost function until we detect change and direction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in gradient descent.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Once we know the direction of change in gradient descent,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it can be exploited in predicting which pixels and corresponding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small changes to move from one classification to another.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Fooling a pre-trained model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62319" y="2279745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2319" y="2734891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62319" y="3251979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88206" y="2039039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6"/>
            <a:endCxn id="12" idx="3"/>
          </p:cNvCxnSpPr>
          <p:nvPr/>
        </p:nvCxnSpPr>
        <p:spPr>
          <a:xfrm flipV="1">
            <a:off x="4143319" y="2356395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3"/>
          </p:cNvCxnSpPr>
          <p:nvPr/>
        </p:nvCxnSpPr>
        <p:spPr>
          <a:xfrm flipV="1">
            <a:off x="4152139" y="2356395"/>
            <a:ext cx="291863" cy="556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131031" y="2411021"/>
            <a:ext cx="257175" cy="101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388206" y="2590120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88206" y="3106697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88206" y="3632627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9" idx="6"/>
          </p:cNvCxnSpPr>
          <p:nvPr/>
        </p:nvCxnSpPr>
        <p:spPr>
          <a:xfrm>
            <a:off x="4143319" y="2465648"/>
            <a:ext cx="244887" cy="295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</p:cNvCxnSpPr>
          <p:nvPr/>
        </p:nvCxnSpPr>
        <p:spPr>
          <a:xfrm>
            <a:off x="4143319" y="2465648"/>
            <a:ext cx="233303" cy="8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6"/>
          </p:cNvCxnSpPr>
          <p:nvPr/>
        </p:nvCxnSpPr>
        <p:spPr>
          <a:xfrm>
            <a:off x="4143319" y="2465648"/>
            <a:ext cx="244887" cy="1357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31031" y="2811541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115420" y="3337995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</p:cNvCxnSpPr>
          <p:nvPr/>
        </p:nvCxnSpPr>
        <p:spPr>
          <a:xfrm>
            <a:off x="4143319" y="3437882"/>
            <a:ext cx="244887" cy="38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6"/>
          </p:cNvCxnSpPr>
          <p:nvPr/>
        </p:nvCxnSpPr>
        <p:spPr>
          <a:xfrm flipV="1">
            <a:off x="4143319" y="2920795"/>
            <a:ext cx="300683" cy="517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</p:cNvCxnSpPr>
          <p:nvPr/>
        </p:nvCxnSpPr>
        <p:spPr>
          <a:xfrm>
            <a:off x="4143319" y="2920794"/>
            <a:ext cx="272783" cy="2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6"/>
          </p:cNvCxnSpPr>
          <p:nvPr/>
        </p:nvCxnSpPr>
        <p:spPr>
          <a:xfrm>
            <a:off x="4143319" y="2920794"/>
            <a:ext cx="233303" cy="8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981519" y="2524159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12" idx="5"/>
            <a:endCxn id="28" idx="2"/>
          </p:cNvCxnSpPr>
          <p:nvPr/>
        </p:nvCxnSpPr>
        <p:spPr>
          <a:xfrm>
            <a:off x="4713410" y="2356395"/>
            <a:ext cx="268109" cy="353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0347" y="1685426"/>
            <a:ext cx="2212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Convolutional Neural Network</a:t>
            </a:r>
            <a:endParaRPr lang="en-US" sz="1200" b="1" dirty="0"/>
          </a:p>
        </p:txBody>
      </p:sp>
      <p:cxnSp>
        <p:nvCxnSpPr>
          <p:cNvPr id="31" name="Straight Arrow Connector 30"/>
          <p:cNvCxnSpPr>
            <a:stCxn id="16" idx="6"/>
            <a:endCxn id="28" idx="2"/>
          </p:cNvCxnSpPr>
          <p:nvPr/>
        </p:nvCxnSpPr>
        <p:spPr>
          <a:xfrm flipV="1">
            <a:off x="4769206" y="2710062"/>
            <a:ext cx="212313" cy="65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7"/>
            <a:endCxn id="28" idx="2"/>
          </p:cNvCxnSpPr>
          <p:nvPr/>
        </p:nvCxnSpPr>
        <p:spPr>
          <a:xfrm flipV="1">
            <a:off x="4713410" y="2710062"/>
            <a:ext cx="268109" cy="451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8" idx="2"/>
          </p:cNvCxnSpPr>
          <p:nvPr/>
        </p:nvCxnSpPr>
        <p:spPr>
          <a:xfrm flipV="1">
            <a:off x="4783104" y="3222924"/>
            <a:ext cx="189720" cy="605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19400" y="2047168"/>
            <a:ext cx="787834" cy="1829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Convolutional</a:t>
            </a:r>
          </a:p>
          <a:p>
            <a:pPr algn="ctr"/>
            <a:r>
              <a:rPr lang="en-US" sz="1200" dirty="0" smtClean="0"/>
              <a:t>Front-End</a:t>
            </a:r>
            <a:endParaRPr lang="en-US" sz="1200" dirty="0"/>
          </a:p>
        </p:txBody>
      </p:sp>
      <p:pic>
        <p:nvPicPr>
          <p:cNvPr id="35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53889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016999" y="2864493"/>
            <a:ext cx="685800" cy="3148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62799" y="2256229"/>
            <a:ext cx="1469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Image being Hacked</a:t>
            </a:r>
            <a:endParaRPr lang="en-US" sz="1200" b="1" dirty="0"/>
          </a:p>
        </p:txBody>
      </p:sp>
      <p:sp>
        <p:nvSpPr>
          <p:cNvPr id="38" name="Oval 37"/>
          <p:cNvSpPr/>
          <p:nvPr/>
        </p:nvSpPr>
        <p:spPr>
          <a:xfrm>
            <a:off x="4972824" y="3037021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18" idx="6"/>
          </p:cNvCxnSpPr>
          <p:nvPr/>
        </p:nvCxnSpPr>
        <p:spPr>
          <a:xfrm flipV="1">
            <a:off x="4769206" y="2761643"/>
            <a:ext cx="134054" cy="1056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7"/>
            <a:endCxn id="38" idx="2"/>
          </p:cNvCxnSpPr>
          <p:nvPr/>
        </p:nvCxnSpPr>
        <p:spPr>
          <a:xfrm>
            <a:off x="4713410" y="3161147"/>
            <a:ext cx="259414" cy="61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6"/>
            <a:endCxn id="38" idx="2"/>
          </p:cNvCxnSpPr>
          <p:nvPr/>
        </p:nvCxnSpPr>
        <p:spPr>
          <a:xfrm>
            <a:off x="4769206" y="2776023"/>
            <a:ext cx="203618" cy="446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8" idx="2"/>
          </p:cNvCxnSpPr>
          <p:nvPr/>
        </p:nvCxnSpPr>
        <p:spPr>
          <a:xfrm>
            <a:off x="4728750" y="2357047"/>
            <a:ext cx="244074" cy="8658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Arrow 57"/>
          <p:cNvSpPr/>
          <p:nvPr/>
        </p:nvSpPr>
        <p:spPr>
          <a:xfrm>
            <a:off x="5404558" y="2646277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404559" y="2112476"/>
            <a:ext cx="208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Non-Cat Classifier (e.g., toaster)</a:t>
            </a:r>
          </a:p>
        </p:txBody>
      </p:sp>
      <p:cxnSp>
        <p:nvCxnSpPr>
          <p:cNvPr id="53" name="Curved Connector 52"/>
          <p:cNvCxnSpPr>
            <a:stCxn id="59" idx="1"/>
            <a:endCxn id="28" idx="0"/>
          </p:cNvCxnSpPr>
          <p:nvPr/>
        </p:nvCxnSpPr>
        <p:spPr>
          <a:xfrm rot="10800000" flipV="1">
            <a:off x="5172019" y="2235587"/>
            <a:ext cx="232540" cy="288572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943600" y="2411022"/>
            <a:ext cx="393917" cy="122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5736762" y="2884201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Softmax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5404559" y="3192035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6477000" y="2916169"/>
            <a:ext cx="224351" cy="1429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760100" y="372743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Predictor</a:t>
            </a:r>
            <a:endParaRPr 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677986" y="3681267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Forward Feed the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Hacked Image</a:t>
            </a:r>
          </a:p>
        </p:txBody>
      </p:sp>
      <p:cxnSp>
        <p:nvCxnSpPr>
          <p:cNvPr id="69" name="Curved Connector 68"/>
          <p:cNvCxnSpPr/>
          <p:nvPr/>
        </p:nvCxnSpPr>
        <p:spPr>
          <a:xfrm rot="5400000" flipH="1" flipV="1">
            <a:off x="2026078" y="3350442"/>
            <a:ext cx="539727" cy="1279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722616" y="2743042"/>
                <a:ext cx="1524007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  <m:r>
                          <a:rPr lang="en-US" b="1" i="1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cy-GB" b="1" dirty="0"/>
                          <m:t>ŷ</m:t>
                        </m:r>
                      </m:e>
                    </m:d>
                    <m:r>
                      <a:rPr lang="en-US" b="1" i="1" baseline="30000" smtClean="0">
                        <a:latin typeface="Cambria Math"/>
                      </a:rPr>
                      <m:t>𝟐</m:t>
                    </m:r>
                  </m:oMath>
                </a14:m>
                <a:endParaRPr lang="en-US" b="1" baseline="300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616" y="2743042"/>
                <a:ext cx="1524007" cy="491096"/>
              </a:xfrm>
              <a:prstGeom prst="rect">
                <a:avLst/>
              </a:prstGeom>
              <a:blipFill rotWithShape="1">
                <a:blip r:embed="rId4"/>
                <a:stretch>
                  <a:fillRect l="-360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6780003" y="2411022"/>
            <a:ext cx="1409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Cost (loss) function</a:t>
            </a:r>
            <a:endParaRPr lang="en-US" sz="1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780003" y="3292600"/>
            <a:ext cx="1353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Hacked Label (toaster)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51936" y="360432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Predicted Label</a:t>
            </a:r>
          </a:p>
        </p:txBody>
      </p:sp>
      <p:cxnSp>
        <p:nvCxnSpPr>
          <p:cNvPr id="76" name="Curved Connector 75"/>
          <p:cNvCxnSpPr/>
          <p:nvPr/>
        </p:nvCxnSpPr>
        <p:spPr>
          <a:xfrm rot="5400000" flipH="1" flipV="1">
            <a:off x="7255475" y="3227152"/>
            <a:ext cx="253337" cy="881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 rot="16200000" flipV="1">
            <a:off x="7836211" y="3257606"/>
            <a:ext cx="458682" cy="23254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Arrow 80"/>
          <p:cNvSpPr/>
          <p:nvPr/>
        </p:nvSpPr>
        <p:spPr>
          <a:xfrm rot="5400000">
            <a:off x="7205248" y="3610260"/>
            <a:ext cx="382539" cy="9431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iamond 70"/>
          <p:cNvSpPr/>
          <p:nvPr/>
        </p:nvSpPr>
        <p:spPr>
          <a:xfrm>
            <a:off x="6599787" y="4417828"/>
            <a:ext cx="1604449" cy="106680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Meet Confidence Threshold?</a:t>
            </a:r>
            <a:endParaRPr lang="en-US" sz="1000" dirty="0"/>
          </a:p>
        </p:txBody>
      </p:sp>
      <p:sp>
        <p:nvSpPr>
          <p:cNvPr id="83" name="Right Arrow 82"/>
          <p:cNvSpPr/>
          <p:nvPr/>
        </p:nvSpPr>
        <p:spPr>
          <a:xfrm rot="5400000">
            <a:off x="7307571" y="5643148"/>
            <a:ext cx="310204" cy="16301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091905" y="6001652"/>
            <a:ext cx="741536" cy="7606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DONE</a:t>
            </a:r>
            <a:endParaRPr 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484619" y="5569551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YES</a:t>
            </a:r>
            <a:endParaRPr lang="en-US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6254472" y="451264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89" name="Bent Arrow 88"/>
          <p:cNvSpPr/>
          <p:nvPr/>
        </p:nvSpPr>
        <p:spPr>
          <a:xfrm rot="16200000">
            <a:off x="2246052" y="3311799"/>
            <a:ext cx="756116" cy="2657419"/>
          </a:xfrm>
          <a:prstGeom prst="ben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11622" y="5238407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Backpropagation of the changes to the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Hacked image.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52301" y="4512641"/>
            <a:ext cx="918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Repeat </a:t>
            </a: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eeding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Updated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Hacked Image</a:t>
            </a:r>
          </a:p>
        </p:txBody>
      </p:sp>
      <p:cxnSp>
        <p:nvCxnSpPr>
          <p:cNvPr id="92" name="Curved Connector 91"/>
          <p:cNvCxnSpPr>
            <a:endCxn id="89" idx="0"/>
          </p:cNvCxnSpPr>
          <p:nvPr/>
        </p:nvCxnSpPr>
        <p:spPr>
          <a:xfrm flipV="1">
            <a:off x="884981" y="4451480"/>
            <a:ext cx="410420" cy="3695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 rot="10800000">
            <a:off x="5509705" y="4890675"/>
            <a:ext cx="1021227" cy="17596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58146" y="6358678"/>
            <a:ext cx="24144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Image is now labeled as a non-cat (toaster)</a:t>
            </a:r>
          </a:p>
        </p:txBody>
      </p:sp>
      <p:cxnSp>
        <p:nvCxnSpPr>
          <p:cNvPr id="82" name="Curved Connector 81"/>
          <p:cNvCxnSpPr/>
          <p:nvPr/>
        </p:nvCxnSpPr>
        <p:spPr>
          <a:xfrm flipV="1">
            <a:off x="6729104" y="6358678"/>
            <a:ext cx="362801" cy="11106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293660" y="4484568"/>
            <a:ext cx="1144941" cy="9333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Tweak the image based on change in </a:t>
            </a:r>
            <a:r>
              <a:rPr lang="en-US" sz="1200" smtClean="0"/>
              <a:t>gradient </a:t>
            </a:r>
            <a:r>
              <a:rPr lang="en-US" sz="1200" smtClean="0"/>
              <a:t>direction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29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Adversarial Attack on CNN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3655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 Fool a pre-trained Image Recognition System into 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misclassifying an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Example: A Cat is classified as a Toaster.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Example: A Stop Sign is classified as a Green Light.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Adversarial Examples are inputs into a trained image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classifier that an attacker has designed to intentionally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cause the trained model to make mistakes.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The adversarial examples appear to be unchanged</a:t>
            </a:r>
          </a:p>
          <a:p>
            <a:pPr lvl="1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     to the human eye, but fool the trained model.</a:t>
            </a:r>
          </a:p>
          <a:p>
            <a:pPr lvl="1"/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Landmark Paper 2013 -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Intriguing properties of neural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networks, Cornell University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22389" y="1130174"/>
            <a:ext cx="8070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The output layer in the CNN is fooled to predict an incorrect classification.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61622" y="2343450"/>
            <a:ext cx="1139278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029200" y="2343451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19675" y="3086400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38725" y="3850185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019675" y="4629452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29" idx="6"/>
          </p:cNvCxnSpPr>
          <p:nvPr/>
        </p:nvCxnSpPr>
        <p:spPr>
          <a:xfrm>
            <a:off x="5562600" y="2610151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72125" y="3353100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72125" y="4116885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53075" y="4896152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21480" y="290090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21480" y="4398116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88910" y="2023770"/>
            <a:ext cx="115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 Layer</a:t>
            </a:r>
            <a:endParaRPr lang="en-US" sz="1400" b="1" dirty="0"/>
          </a:p>
        </p:txBody>
      </p:sp>
      <p:sp>
        <p:nvSpPr>
          <p:cNvPr id="58" name="Oval 57"/>
          <p:cNvSpPr/>
          <p:nvPr/>
        </p:nvSpPr>
        <p:spPr>
          <a:xfrm>
            <a:off x="4105275" y="2064848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095750" y="2840530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124325" y="3613840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133850" y="4362751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4133850" y="5086056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endCxn id="29" idx="2"/>
          </p:cNvCxnSpPr>
          <p:nvPr/>
        </p:nvCxnSpPr>
        <p:spPr>
          <a:xfrm>
            <a:off x="4629150" y="2456261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619625" y="3199209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657725" y="3962996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598660" y="2460367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657725" y="4733030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00575" y="3221913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638675" y="3958252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5" idx="3"/>
          </p:cNvCxnSpPr>
          <p:nvPr/>
        </p:nvCxnSpPr>
        <p:spPr>
          <a:xfrm flipV="1">
            <a:off x="4629150" y="508473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98660" y="2520133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11057" y="3239192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629150" y="2533206"/>
            <a:ext cx="596032" cy="21364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600575" y="271819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591050" y="3485288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4629150" y="4249654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0" idx="7"/>
          </p:cNvCxnSpPr>
          <p:nvPr/>
        </p:nvCxnSpPr>
        <p:spPr>
          <a:xfrm flipV="1">
            <a:off x="4579610" y="2807974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598660" y="3521005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4629149" y="4288715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1" idx="7"/>
          </p:cNvCxnSpPr>
          <p:nvPr/>
        </p:nvCxnSpPr>
        <p:spPr>
          <a:xfrm flipV="1">
            <a:off x="4589135" y="2841492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607252" y="3575048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7"/>
          </p:cNvCxnSpPr>
          <p:nvPr/>
        </p:nvCxnSpPr>
        <p:spPr>
          <a:xfrm flipV="1">
            <a:off x="4589135" y="2852129"/>
            <a:ext cx="574322" cy="231204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11603" y="1781477"/>
            <a:ext cx="11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Hidden Layer</a:t>
            </a:r>
            <a:endParaRPr lang="en-US" sz="1400" b="1" dirty="0"/>
          </a:p>
        </p:txBody>
      </p:sp>
      <p:sp>
        <p:nvSpPr>
          <p:cNvPr id="87" name="Oval 86"/>
          <p:cNvSpPr/>
          <p:nvPr/>
        </p:nvSpPr>
        <p:spPr>
          <a:xfrm>
            <a:off x="3038475" y="2573830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3038475" y="3592467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3038475" y="4687724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err="1">
                <a:solidFill>
                  <a:schemeClr val="bg2">
                    <a:lumMod val="25000"/>
                  </a:schemeClr>
                </a:solidFill>
              </a:rPr>
              <a:t>n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546041" y="2456261"/>
            <a:ext cx="549709" cy="26306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59" idx="2"/>
          </p:cNvCxnSpPr>
          <p:nvPr/>
        </p:nvCxnSpPr>
        <p:spPr>
          <a:xfrm flipV="1">
            <a:off x="3534126" y="3107230"/>
            <a:ext cx="561624" cy="59729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562350" y="4029222"/>
            <a:ext cx="601990" cy="83905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7" idx="6"/>
          </p:cNvCxnSpPr>
          <p:nvPr/>
        </p:nvCxnSpPr>
        <p:spPr>
          <a:xfrm>
            <a:off x="3571875" y="2840530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543300" y="3779647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62" idx="2"/>
          </p:cNvCxnSpPr>
          <p:nvPr/>
        </p:nvCxnSpPr>
        <p:spPr>
          <a:xfrm>
            <a:off x="3534126" y="5094902"/>
            <a:ext cx="599724" cy="25785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534126" y="2920050"/>
            <a:ext cx="626584" cy="90182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7" idx="5"/>
          </p:cNvCxnSpPr>
          <p:nvPr/>
        </p:nvCxnSpPr>
        <p:spPr>
          <a:xfrm>
            <a:off x="3493760" y="3029115"/>
            <a:ext cx="668665" cy="151351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7" idx="5"/>
          </p:cNvCxnSpPr>
          <p:nvPr/>
        </p:nvCxnSpPr>
        <p:spPr>
          <a:xfrm>
            <a:off x="3493760" y="3029115"/>
            <a:ext cx="680105" cy="219708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3493760" y="2520133"/>
            <a:ext cx="601990" cy="1175548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571875" y="4742263"/>
            <a:ext cx="552450" cy="23568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61" idx="2"/>
          </p:cNvCxnSpPr>
          <p:nvPr/>
        </p:nvCxnSpPr>
        <p:spPr>
          <a:xfrm>
            <a:off x="3571875" y="3858360"/>
            <a:ext cx="561975" cy="771091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534126" y="3962995"/>
            <a:ext cx="571149" cy="126320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59" idx="3"/>
          </p:cNvCxnSpPr>
          <p:nvPr/>
        </p:nvCxnSpPr>
        <p:spPr>
          <a:xfrm flipV="1">
            <a:off x="3484235" y="3295815"/>
            <a:ext cx="689630" cy="148646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58" idx="3"/>
          </p:cNvCxnSpPr>
          <p:nvPr/>
        </p:nvCxnSpPr>
        <p:spPr>
          <a:xfrm flipV="1">
            <a:off x="3413755" y="2520133"/>
            <a:ext cx="769635" cy="218492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712470" y="2072578"/>
            <a:ext cx="102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 Layer</a:t>
            </a:r>
            <a:endParaRPr lang="en-US" sz="1400" b="1" dirty="0"/>
          </a:p>
        </p:txBody>
      </p:sp>
      <p:sp>
        <p:nvSpPr>
          <p:cNvPr id="113" name="Rectangle 112"/>
          <p:cNvSpPr/>
          <p:nvPr/>
        </p:nvSpPr>
        <p:spPr>
          <a:xfrm>
            <a:off x="1345766" y="2513885"/>
            <a:ext cx="1139278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Convolutional</a:t>
            </a:r>
          </a:p>
          <a:p>
            <a:pPr algn="ctr"/>
            <a:r>
              <a:rPr lang="en-US" dirty="0" smtClean="0"/>
              <a:t>Front-End</a:t>
            </a:r>
            <a:endParaRPr lang="en-US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488766" y="2884531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488766" y="3891498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505661" y="4977947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822472" y="2620463"/>
            <a:ext cx="1201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Predicts correct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class (cat) with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low confidence.</a:t>
            </a:r>
          </a:p>
        </p:txBody>
      </p:sp>
      <p:pic>
        <p:nvPicPr>
          <p:cNvPr id="1026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54" y="2198625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/>
          <p:cNvSpPr txBox="1"/>
          <p:nvPr/>
        </p:nvSpPr>
        <p:spPr>
          <a:xfrm>
            <a:off x="175475" y="1654494"/>
            <a:ext cx="109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Original Image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 flipH="1">
            <a:off x="612453" y="1931493"/>
            <a:ext cx="2" cy="2949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9" y="4182415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/>
          <p:cNvCxnSpPr/>
          <p:nvPr/>
        </p:nvCxnSpPr>
        <p:spPr>
          <a:xfrm>
            <a:off x="964034" y="4802807"/>
            <a:ext cx="274854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27035" y="3357804"/>
            <a:ext cx="2" cy="2860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060" y="5440076"/>
            <a:ext cx="1299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Adversarial Image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>Still looks like original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To human eye.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5954" y="3695681"/>
            <a:ext cx="935507" cy="267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</a:t>
            </a:r>
            <a:endParaRPr lang="en-US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627033" y="3963577"/>
            <a:ext cx="2" cy="2860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822472" y="4106615"/>
            <a:ext cx="1366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Predicts incorrect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class (toaster) with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high confidence.</a:t>
            </a:r>
          </a:p>
        </p:txBody>
      </p:sp>
    </p:spTree>
    <p:extLst>
      <p:ext uri="{BB962C8B-B14F-4D97-AF65-F5344CB8AC3E}">
        <p14:creationId xmlns:p14="http://schemas.microsoft.com/office/powerpoint/2010/main" val="2710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Popular Example from Blog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1460" y="1130173"/>
            <a:ext cx="8098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https://medium.com/@</a:t>
            </a:r>
            <a:r>
              <a:rPr lang="en-US" sz="1200" b="1" dirty="0" smtClean="0">
                <a:solidFill>
                  <a:srgbClr val="00B0F0"/>
                </a:solidFill>
              </a:rPr>
              <a:t>ageitgey/machine-learning-is-fun-part-8-how-to-intentionally-trick-neural-networks-b55da32b7196</a:t>
            </a:r>
            <a:endParaRPr lang="en-US" sz="1200" b="1" dirty="0">
              <a:solidFill>
                <a:srgbClr val="00B0F0"/>
              </a:solidFill>
            </a:endParaRPr>
          </a:p>
        </p:txBody>
      </p:sp>
      <p:pic>
        <p:nvPicPr>
          <p:cNvPr id="1029" name="Picture 5" descr="https://cdn-images-1.medium.com/max/1000/1*r4LpJUjIqXPtH3r6cMsg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4" y="2226327"/>
            <a:ext cx="8759825" cy="247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extBox 108"/>
          <p:cNvSpPr txBox="1"/>
          <p:nvPr/>
        </p:nvSpPr>
        <p:spPr>
          <a:xfrm>
            <a:off x="4839448" y="4893327"/>
            <a:ext cx="3865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The modified pixels are not detectable by the human eye.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89029" y="1588056"/>
            <a:ext cx="642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This adversarial image was done on copy of Google’s Inception v3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 flipV="1">
            <a:off x="5486400" y="4343400"/>
            <a:ext cx="2" cy="4950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Revisit How Model is Trained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62319" y="2279745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2319" y="2734891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62319" y="3251979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88206" y="2039039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6"/>
            <a:endCxn id="12" idx="3"/>
          </p:cNvCxnSpPr>
          <p:nvPr/>
        </p:nvCxnSpPr>
        <p:spPr>
          <a:xfrm flipV="1">
            <a:off x="4143319" y="2356395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3"/>
          </p:cNvCxnSpPr>
          <p:nvPr/>
        </p:nvCxnSpPr>
        <p:spPr>
          <a:xfrm flipV="1">
            <a:off x="4152139" y="2356395"/>
            <a:ext cx="291863" cy="556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131031" y="2411021"/>
            <a:ext cx="257175" cy="101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388206" y="2590120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88206" y="3106697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88206" y="3632627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9" idx="6"/>
          </p:cNvCxnSpPr>
          <p:nvPr/>
        </p:nvCxnSpPr>
        <p:spPr>
          <a:xfrm>
            <a:off x="4143319" y="2465648"/>
            <a:ext cx="244887" cy="295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</p:cNvCxnSpPr>
          <p:nvPr/>
        </p:nvCxnSpPr>
        <p:spPr>
          <a:xfrm>
            <a:off x="4143319" y="2465648"/>
            <a:ext cx="233303" cy="8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6"/>
          </p:cNvCxnSpPr>
          <p:nvPr/>
        </p:nvCxnSpPr>
        <p:spPr>
          <a:xfrm>
            <a:off x="4143319" y="2465648"/>
            <a:ext cx="244887" cy="1357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31031" y="2811541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115420" y="3337995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</p:cNvCxnSpPr>
          <p:nvPr/>
        </p:nvCxnSpPr>
        <p:spPr>
          <a:xfrm>
            <a:off x="4143319" y="3437882"/>
            <a:ext cx="244887" cy="38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6"/>
          </p:cNvCxnSpPr>
          <p:nvPr/>
        </p:nvCxnSpPr>
        <p:spPr>
          <a:xfrm flipV="1">
            <a:off x="4143319" y="2920795"/>
            <a:ext cx="300683" cy="517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</p:cNvCxnSpPr>
          <p:nvPr/>
        </p:nvCxnSpPr>
        <p:spPr>
          <a:xfrm>
            <a:off x="4143319" y="2920794"/>
            <a:ext cx="272783" cy="2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6"/>
          </p:cNvCxnSpPr>
          <p:nvPr/>
        </p:nvCxnSpPr>
        <p:spPr>
          <a:xfrm>
            <a:off x="4143319" y="2920794"/>
            <a:ext cx="233303" cy="8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981519" y="2524159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12" idx="5"/>
            <a:endCxn id="28" idx="2"/>
          </p:cNvCxnSpPr>
          <p:nvPr/>
        </p:nvCxnSpPr>
        <p:spPr>
          <a:xfrm>
            <a:off x="4713410" y="2356395"/>
            <a:ext cx="268109" cy="353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0347" y="1685426"/>
            <a:ext cx="2212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Convolutional Neural Network</a:t>
            </a:r>
            <a:endParaRPr lang="en-US" sz="1200" b="1" dirty="0"/>
          </a:p>
        </p:txBody>
      </p:sp>
      <p:cxnSp>
        <p:nvCxnSpPr>
          <p:cNvPr id="31" name="Straight Arrow Connector 30"/>
          <p:cNvCxnSpPr>
            <a:stCxn id="16" idx="6"/>
            <a:endCxn id="28" idx="2"/>
          </p:cNvCxnSpPr>
          <p:nvPr/>
        </p:nvCxnSpPr>
        <p:spPr>
          <a:xfrm flipV="1">
            <a:off x="4769206" y="2710062"/>
            <a:ext cx="212313" cy="65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7"/>
            <a:endCxn id="28" idx="2"/>
          </p:cNvCxnSpPr>
          <p:nvPr/>
        </p:nvCxnSpPr>
        <p:spPr>
          <a:xfrm flipV="1">
            <a:off x="4713410" y="2710062"/>
            <a:ext cx="268109" cy="451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8" idx="2"/>
          </p:cNvCxnSpPr>
          <p:nvPr/>
        </p:nvCxnSpPr>
        <p:spPr>
          <a:xfrm flipV="1">
            <a:off x="4783104" y="3222924"/>
            <a:ext cx="189720" cy="605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19400" y="2047168"/>
            <a:ext cx="787834" cy="1829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Convolutional</a:t>
            </a:r>
          </a:p>
          <a:p>
            <a:pPr algn="ctr"/>
            <a:r>
              <a:rPr lang="en-US" sz="1200" dirty="0" smtClean="0"/>
              <a:t>Front-End</a:t>
            </a:r>
            <a:endParaRPr lang="en-US" sz="1200" dirty="0"/>
          </a:p>
        </p:txBody>
      </p:sp>
      <p:pic>
        <p:nvPicPr>
          <p:cNvPr id="35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53889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016999" y="2864493"/>
            <a:ext cx="685800" cy="3148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48939" y="2243975"/>
            <a:ext cx="1123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Training Image</a:t>
            </a:r>
            <a:endParaRPr lang="en-US" sz="1200" b="1" dirty="0"/>
          </a:p>
        </p:txBody>
      </p:sp>
      <p:sp>
        <p:nvSpPr>
          <p:cNvPr id="38" name="Oval 37"/>
          <p:cNvSpPr/>
          <p:nvPr/>
        </p:nvSpPr>
        <p:spPr>
          <a:xfrm>
            <a:off x="4972824" y="3037021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18" idx="6"/>
          </p:cNvCxnSpPr>
          <p:nvPr/>
        </p:nvCxnSpPr>
        <p:spPr>
          <a:xfrm flipV="1">
            <a:off x="4769206" y="2761643"/>
            <a:ext cx="134054" cy="1056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7"/>
            <a:endCxn id="38" idx="2"/>
          </p:cNvCxnSpPr>
          <p:nvPr/>
        </p:nvCxnSpPr>
        <p:spPr>
          <a:xfrm>
            <a:off x="4713410" y="3161147"/>
            <a:ext cx="259414" cy="61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6"/>
            <a:endCxn id="38" idx="2"/>
          </p:cNvCxnSpPr>
          <p:nvPr/>
        </p:nvCxnSpPr>
        <p:spPr>
          <a:xfrm>
            <a:off x="4769206" y="2776023"/>
            <a:ext cx="203618" cy="446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8" idx="2"/>
          </p:cNvCxnSpPr>
          <p:nvPr/>
        </p:nvCxnSpPr>
        <p:spPr>
          <a:xfrm>
            <a:off x="4728750" y="2357047"/>
            <a:ext cx="244074" cy="8658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Arrow 57"/>
          <p:cNvSpPr/>
          <p:nvPr/>
        </p:nvSpPr>
        <p:spPr>
          <a:xfrm>
            <a:off x="5404558" y="2646277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404559" y="2112475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Cat Classifier</a:t>
            </a:r>
          </a:p>
        </p:txBody>
      </p:sp>
      <p:cxnSp>
        <p:nvCxnSpPr>
          <p:cNvPr id="53" name="Curved Connector 52"/>
          <p:cNvCxnSpPr>
            <a:stCxn id="59" idx="1"/>
            <a:endCxn id="28" idx="0"/>
          </p:cNvCxnSpPr>
          <p:nvPr/>
        </p:nvCxnSpPr>
        <p:spPr>
          <a:xfrm rot="10800000" flipV="1">
            <a:off x="5172019" y="2235585"/>
            <a:ext cx="232540" cy="288573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943600" y="2411022"/>
            <a:ext cx="393917" cy="122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5736762" y="2884201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Softmax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5404559" y="3192035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6477000" y="2916169"/>
            <a:ext cx="224351" cy="1429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760100" y="372743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Predictor</a:t>
            </a:r>
            <a:endParaRPr 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677986" y="3681267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Forward Feed the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Training Image</a:t>
            </a:r>
          </a:p>
        </p:txBody>
      </p:sp>
      <p:cxnSp>
        <p:nvCxnSpPr>
          <p:cNvPr id="69" name="Curved Connector 68"/>
          <p:cNvCxnSpPr/>
          <p:nvPr/>
        </p:nvCxnSpPr>
        <p:spPr>
          <a:xfrm rot="5400000" flipH="1" flipV="1">
            <a:off x="2026078" y="3350442"/>
            <a:ext cx="539727" cy="1279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722616" y="2743042"/>
                <a:ext cx="1524007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  <m:r>
                          <a:rPr lang="en-US" b="1" i="1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cy-GB" b="1" dirty="0"/>
                          <m:t>ŷ</m:t>
                        </m:r>
                      </m:e>
                    </m:d>
                    <m:r>
                      <a:rPr lang="en-US" b="1" i="1" baseline="30000" smtClean="0">
                        <a:latin typeface="Cambria Math"/>
                      </a:rPr>
                      <m:t>𝟐</m:t>
                    </m:r>
                  </m:oMath>
                </a14:m>
                <a:endParaRPr lang="en-US" b="1" baseline="300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616" y="2743042"/>
                <a:ext cx="1524007" cy="491096"/>
              </a:xfrm>
              <a:prstGeom prst="rect">
                <a:avLst/>
              </a:prstGeom>
              <a:blipFill rotWithShape="1">
                <a:blip r:embed="rId4"/>
                <a:stretch>
                  <a:fillRect l="-360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6780003" y="2411022"/>
            <a:ext cx="1409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Cost (loss) function</a:t>
            </a:r>
            <a:endParaRPr lang="en-US" sz="1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780003" y="3292600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Expected Label (cat)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51936" y="360432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Predicted Label</a:t>
            </a:r>
          </a:p>
        </p:txBody>
      </p:sp>
      <p:cxnSp>
        <p:nvCxnSpPr>
          <p:cNvPr id="76" name="Curved Connector 75"/>
          <p:cNvCxnSpPr/>
          <p:nvPr/>
        </p:nvCxnSpPr>
        <p:spPr>
          <a:xfrm rot="5400000" flipH="1" flipV="1">
            <a:off x="7255475" y="3227152"/>
            <a:ext cx="253337" cy="881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 rot="16200000" flipV="1">
            <a:off x="7836211" y="3257606"/>
            <a:ext cx="458682" cy="23254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Arrow 80"/>
          <p:cNvSpPr/>
          <p:nvPr/>
        </p:nvSpPr>
        <p:spPr>
          <a:xfrm rot="5400000">
            <a:off x="7205248" y="3610260"/>
            <a:ext cx="382539" cy="9431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iamond 70"/>
          <p:cNvSpPr/>
          <p:nvPr/>
        </p:nvSpPr>
        <p:spPr>
          <a:xfrm>
            <a:off x="6599787" y="4417828"/>
            <a:ext cx="1604449" cy="106680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Meet Confidence Threshold?</a:t>
            </a:r>
            <a:endParaRPr lang="en-US" sz="1000" dirty="0"/>
          </a:p>
        </p:txBody>
      </p:sp>
      <p:sp>
        <p:nvSpPr>
          <p:cNvPr id="83" name="Right Arrow 82"/>
          <p:cNvSpPr/>
          <p:nvPr/>
        </p:nvSpPr>
        <p:spPr>
          <a:xfrm rot="5400000">
            <a:off x="7307571" y="5643148"/>
            <a:ext cx="310204" cy="16301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091905" y="6001652"/>
            <a:ext cx="741536" cy="7606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DONE</a:t>
            </a:r>
            <a:endParaRPr lang="en-US" sz="1000" b="1" dirty="0"/>
          </a:p>
        </p:txBody>
      </p:sp>
      <p:sp>
        <p:nvSpPr>
          <p:cNvPr id="80" name="Bent Arrow 79"/>
          <p:cNvSpPr/>
          <p:nvPr/>
        </p:nvSpPr>
        <p:spPr>
          <a:xfrm rot="16200000">
            <a:off x="5054547" y="3606745"/>
            <a:ext cx="756116" cy="2088794"/>
          </a:xfrm>
          <a:prstGeom prst="ben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484619" y="5569551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YES</a:t>
            </a:r>
            <a:endParaRPr lang="en-US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6254472" y="451264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89" name="Bent Arrow 88"/>
          <p:cNvSpPr/>
          <p:nvPr/>
        </p:nvSpPr>
        <p:spPr>
          <a:xfrm rot="16200000">
            <a:off x="2634487" y="2923364"/>
            <a:ext cx="756116" cy="3434290"/>
          </a:xfrm>
          <a:prstGeom prst="ben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39050" y="4026863"/>
            <a:ext cx="2348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Backpropagation Adjustments to Weights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52301" y="4512641"/>
            <a:ext cx="5966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Repeat </a:t>
            </a: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eeding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Image</a:t>
            </a:r>
          </a:p>
        </p:txBody>
      </p:sp>
      <p:cxnSp>
        <p:nvCxnSpPr>
          <p:cNvPr id="92" name="Curved Connector 91"/>
          <p:cNvCxnSpPr>
            <a:endCxn id="89" idx="0"/>
          </p:cNvCxnSpPr>
          <p:nvPr/>
        </p:nvCxnSpPr>
        <p:spPr>
          <a:xfrm flipV="1">
            <a:off x="884981" y="4451480"/>
            <a:ext cx="410419" cy="3695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Modest Imperfections in Image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35761" y="1941570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35761" y="2396716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5761" y="2913804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61648" y="1700864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6"/>
            <a:endCxn id="12" idx="3"/>
          </p:cNvCxnSpPr>
          <p:nvPr/>
        </p:nvCxnSpPr>
        <p:spPr>
          <a:xfrm flipV="1">
            <a:off x="4416761" y="2018220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3"/>
          </p:cNvCxnSpPr>
          <p:nvPr/>
        </p:nvCxnSpPr>
        <p:spPr>
          <a:xfrm flipV="1">
            <a:off x="4425581" y="2018220"/>
            <a:ext cx="291863" cy="556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04473" y="2072846"/>
            <a:ext cx="257175" cy="101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61648" y="2251945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61648" y="2768522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661648" y="3294452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9" idx="6"/>
          </p:cNvCxnSpPr>
          <p:nvPr/>
        </p:nvCxnSpPr>
        <p:spPr>
          <a:xfrm>
            <a:off x="4416761" y="2127473"/>
            <a:ext cx="244887" cy="295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</p:cNvCxnSpPr>
          <p:nvPr/>
        </p:nvCxnSpPr>
        <p:spPr>
          <a:xfrm>
            <a:off x="4416761" y="2127473"/>
            <a:ext cx="233303" cy="8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6"/>
          </p:cNvCxnSpPr>
          <p:nvPr/>
        </p:nvCxnSpPr>
        <p:spPr>
          <a:xfrm>
            <a:off x="4416761" y="2127473"/>
            <a:ext cx="244887" cy="1357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404473" y="2473366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88862" y="2999820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</p:cNvCxnSpPr>
          <p:nvPr/>
        </p:nvCxnSpPr>
        <p:spPr>
          <a:xfrm>
            <a:off x="4416761" y="3099707"/>
            <a:ext cx="244887" cy="38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6"/>
          </p:cNvCxnSpPr>
          <p:nvPr/>
        </p:nvCxnSpPr>
        <p:spPr>
          <a:xfrm flipV="1">
            <a:off x="4416761" y="2582620"/>
            <a:ext cx="300683" cy="517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</p:cNvCxnSpPr>
          <p:nvPr/>
        </p:nvCxnSpPr>
        <p:spPr>
          <a:xfrm>
            <a:off x="4416761" y="2582619"/>
            <a:ext cx="272783" cy="2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6"/>
          </p:cNvCxnSpPr>
          <p:nvPr/>
        </p:nvCxnSpPr>
        <p:spPr>
          <a:xfrm>
            <a:off x="4416761" y="2582619"/>
            <a:ext cx="233303" cy="8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254961" y="2185984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12" idx="5"/>
            <a:endCxn id="28" idx="2"/>
          </p:cNvCxnSpPr>
          <p:nvPr/>
        </p:nvCxnSpPr>
        <p:spPr>
          <a:xfrm>
            <a:off x="4986852" y="2018220"/>
            <a:ext cx="268109" cy="353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6"/>
            <a:endCxn id="28" idx="2"/>
          </p:cNvCxnSpPr>
          <p:nvPr/>
        </p:nvCxnSpPr>
        <p:spPr>
          <a:xfrm flipV="1">
            <a:off x="5042648" y="2371887"/>
            <a:ext cx="212313" cy="65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7"/>
            <a:endCxn id="28" idx="2"/>
          </p:cNvCxnSpPr>
          <p:nvPr/>
        </p:nvCxnSpPr>
        <p:spPr>
          <a:xfrm flipV="1">
            <a:off x="4986852" y="2371887"/>
            <a:ext cx="268109" cy="451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8" idx="2"/>
          </p:cNvCxnSpPr>
          <p:nvPr/>
        </p:nvCxnSpPr>
        <p:spPr>
          <a:xfrm flipV="1">
            <a:off x="5056546" y="2884749"/>
            <a:ext cx="189720" cy="605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092842" y="1708993"/>
            <a:ext cx="787834" cy="1829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Convolutional</a:t>
            </a:r>
          </a:p>
          <a:p>
            <a:pPr algn="ctr"/>
            <a:r>
              <a:rPr lang="en-US" sz="1200" dirty="0" smtClean="0"/>
              <a:t>Front-End</a:t>
            </a:r>
            <a:endParaRPr lang="en-US" sz="1200" dirty="0"/>
          </a:p>
        </p:txBody>
      </p:sp>
      <p:pic>
        <p:nvPicPr>
          <p:cNvPr id="35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42" y="2115714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290441" y="2526318"/>
            <a:ext cx="685800" cy="3148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222381" y="1905800"/>
            <a:ext cx="955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Image Input</a:t>
            </a:r>
            <a:endParaRPr lang="en-US" sz="1200" b="1" dirty="0"/>
          </a:p>
        </p:txBody>
      </p:sp>
      <p:sp>
        <p:nvSpPr>
          <p:cNvPr id="38" name="Oval 37"/>
          <p:cNvSpPr/>
          <p:nvPr/>
        </p:nvSpPr>
        <p:spPr>
          <a:xfrm>
            <a:off x="5246266" y="2698846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18" idx="6"/>
          </p:cNvCxnSpPr>
          <p:nvPr/>
        </p:nvCxnSpPr>
        <p:spPr>
          <a:xfrm flipV="1">
            <a:off x="5042648" y="2423468"/>
            <a:ext cx="134054" cy="1056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7"/>
            <a:endCxn id="38" idx="2"/>
          </p:cNvCxnSpPr>
          <p:nvPr/>
        </p:nvCxnSpPr>
        <p:spPr>
          <a:xfrm>
            <a:off x="4986852" y="2822972"/>
            <a:ext cx="259414" cy="61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6"/>
            <a:endCxn id="38" idx="2"/>
          </p:cNvCxnSpPr>
          <p:nvPr/>
        </p:nvCxnSpPr>
        <p:spPr>
          <a:xfrm>
            <a:off x="5042648" y="2437848"/>
            <a:ext cx="203618" cy="446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8" idx="2"/>
          </p:cNvCxnSpPr>
          <p:nvPr/>
        </p:nvCxnSpPr>
        <p:spPr>
          <a:xfrm>
            <a:off x="5002192" y="2018872"/>
            <a:ext cx="244074" cy="8658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Arrow 57"/>
          <p:cNvSpPr/>
          <p:nvPr/>
        </p:nvSpPr>
        <p:spPr>
          <a:xfrm>
            <a:off x="5678000" y="2308102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217042" y="2072847"/>
            <a:ext cx="393917" cy="122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6010204" y="2546026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Softmax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5678001" y="2853860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6750442" y="2577994"/>
            <a:ext cx="224351" cy="1429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061570" y="4282936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061570" y="4738082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061570" y="5255170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687457" y="4042230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67" idx="6"/>
            <a:endCxn id="82" idx="3"/>
          </p:cNvCxnSpPr>
          <p:nvPr/>
        </p:nvCxnSpPr>
        <p:spPr>
          <a:xfrm flipV="1">
            <a:off x="4442570" y="4359586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82" idx="3"/>
          </p:cNvCxnSpPr>
          <p:nvPr/>
        </p:nvCxnSpPr>
        <p:spPr>
          <a:xfrm flipV="1">
            <a:off x="4451390" y="4359586"/>
            <a:ext cx="291863" cy="556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430282" y="4414212"/>
            <a:ext cx="257175" cy="101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687457" y="4593311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87457" y="5109888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687457" y="5635818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67" idx="6"/>
          </p:cNvCxnSpPr>
          <p:nvPr/>
        </p:nvCxnSpPr>
        <p:spPr>
          <a:xfrm>
            <a:off x="4442570" y="4468839"/>
            <a:ext cx="244887" cy="295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7" idx="6"/>
          </p:cNvCxnSpPr>
          <p:nvPr/>
        </p:nvCxnSpPr>
        <p:spPr>
          <a:xfrm>
            <a:off x="4442570" y="4468839"/>
            <a:ext cx="233303" cy="8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7" idx="6"/>
          </p:cNvCxnSpPr>
          <p:nvPr/>
        </p:nvCxnSpPr>
        <p:spPr>
          <a:xfrm>
            <a:off x="4442570" y="4468839"/>
            <a:ext cx="244887" cy="1357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4430282" y="4814732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4414671" y="5341186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8" idx="6"/>
          </p:cNvCxnSpPr>
          <p:nvPr/>
        </p:nvCxnSpPr>
        <p:spPr>
          <a:xfrm>
            <a:off x="4442570" y="5441073"/>
            <a:ext cx="244887" cy="38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8" idx="6"/>
          </p:cNvCxnSpPr>
          <p:nvPr/>
        </p:nvCxnSpPr>
        <p:spPr>
          <a:xfrm flipV="1">
            <a:off x="4442570" y="4923986"/>
            <a:ext cx="300683" cy="517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0" idx="6"/>
          </p:cNvCxnSpPr>
          <p:nvPr/>
        </p:nvCxnSpPr>
        <p:spPr>
          <a:xfrm>
            <a:off x="4442570" y="4923985"/>
            <a:ext cx="272783" cy="2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0" idx="6"/>
          </p:cNvCxnSpPr>
          <p:nvPr/>
        </p:nvCxnSpPr>
        <p:spPr>
          <a:xfrm>
            <a:off x="4442570" y="4923985"/>
            <a:ext cx="233303" cy="8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5280770" y="4527350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>
            <a:stCxn id="82" idx="5"/>
            <a:endCxn id="105" idx="2"/>
          </p:cNvCxnSpPr>
          <p:nvPr/>
        </p:nvCxnSpPr>
        <p:spPr>
          <a:xfrm>
            <a:off x="5012661" y="4359586"/>
            <a:ext cx="268109" cy="353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3" idx="6"/>
            <a:endCxn id="105" idx="2"/>
          </p:cNvCxnSpPr>
          <p:nvPr/>
        </p:nvCxnSpPr>
        <p:spPr>
          <a:xfrm flipV="1">
            <a:off x="5068457" y="4713253"/>
            <a:ext cx="212313" cy="65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4" idx="7"/>
            <a:endCxn id="105" idx="2"/>
          </p:cNvCxnSpPr>
          <p:nvPr/>
        </p:nvCxnSpPr>
        <p:spPr>
          <a:xfrm flipV="1">
            <a:off x="5012661" y="4713253"/>
            <a:ext cx="268109" cy="451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114" idx="2"/>
          </p:cNvCxnSpPr>
          <p:nvPr/>
        </p:nvCxnSpPr>
        <p:spPr>
          <a:xfrm flipV="1">
            <a:off x="5082355" y="5226115"/>
            <a:ext cx="189720" cy="605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118651" y="4050359"/>
            <a:ext cx="787834" cy="1829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Convolutional</a:t>
            </a:r>
          </a:p>
          <a:p>
            <a:pPr algn="ctr"/>
            <a:r>
              <a:rPr lang="en-US" sz="1200" dirty="0" smtClean="0"/>
              <a:t>Front-End</a:t>
            </a:r>
            <a:endParaRPr lang="en-US" sz="1200" dirty="0"/>
          </a:p>
        </p:txBody>
      </p:sp>
      <p:pic>
        <p:nvPicPr>
          <p:cNvPr id="111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851" y="4457080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ight Arrow 111"/>
          <p:cNvSpPr/>
          <p:nvPr/>
        </p:nvSpPr>
        <p:spPr>
          <a:xfrm>
            <a:off x="2316250" y="4867684"/>
            <a:ext cx="685800" cy="3148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248190" y="4247166"/>
            <a:ext cx="955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Image Input</a:t>
            </a:r>
            <a:endParaRPr lang="en-US" sz="1200" b="1" dirty="0"/>
          </a:p>
        </p:txBody>
      </p:sp>
      <p:sp>
        <p:nvSpPr>
          <p:cNvPr id="114" name="Oval 113"/>
          <p:cNvSpPr/>
          <p:nvPr/>
        </p:nvSpPr>
        <p:spPr>
          <a:xfrm>
            <a:off x="5272075" y="5040212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>
            <a:stCxn id="95" idx="6"/>
          </p:cNvCxnSpPr>
          <p:nvPr/>
        </p:nvCxnSpPr>
        <p:spPr>
          <a:xfrm flipV="1">
            <a:off x="5068457" y="4764834"/>
            <a:ext cx="134054" cy="1056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4" idx="7"/>
            <a:endCxn id="114" idx="2"/>
          </p:cNvCxnSpPr>
          <p:nvPr/>
        </p:nvCxnSpPr>
        <p:spPr>
          <a:xfrm>
            <a:off x="5012661" y="5164338"/>
            <a:ext cx="259414" cy="61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3" idx="6"/>
            <a:endCxn id="114" idx="2"/>
          </p:cNvCxnSpPr>
          <p:nvPr/>
        </p:nvCxnSpPr>
        <p:spPr>
          <a:xfrm>
            <a:off x="5068457" y="4779214"/>
            <a:ext cx="203618" cy="446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14" idx="2"/>
          </p:cNvCxnSpPr>
          <p:nvPr/>
        </p:nvCxnSpPr>
        <p:spPr>
          <a:xfrm>
            <a:off x="5028001" y="4360238"/>
            <a:ext cx="244074" cy="8658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ight Arrow 118"/>
          <p:cNvSpPr/>
          <p:nvPr/>
        </p:nvSpPr>
        <p:spPr>
          <a:xfrm>
            <a:off x="5703809" y="4649468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242851" y="4414213"/>
            <a:ext cx="393917" cy="122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6036013" y="4887392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Softmax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2" name="Right Arrow 121"/>
          <p:cNvSpPr/>
          <p:nvPr/>
        </p:nvSpPr>
        <p:spPr>
          <a:xfrm>
            <a:off x="5703810" y="5195226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6776251" y="4919360"/>
            <a:ext cx="224351" cy="1429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1330609" y="4671963"/>
            <a:ext cx="918481" cy="808075"/>
          </a:xfrm>
          <a:custGeom>
            <a:avLst/>
            <a:gdLst>
              <a:gd name="connsiteX0" fmla="*/ 0 w 918481"/>
              <a:gd name="connsiteY0" fmla="*/ 0 h 808075"/>
              <a:gd name="connsiteX1" fmla="*/ 116958 w 918481"/>
              <a:gd name="connsiteY1" fmla="*/ 170121 h 808075"/>
              <a:gd name="connsiteX2" fmla="*/ 404037 w 918481"/>
              <a:gd name="connsiteY2" fmla="*/ 350875 h 808075"/>
              <a:gd name="connsiteX3" fmla="*/ 457200 w 918481"/>
              <a:gd name="connsiteY3" fmla="*/ 382772 h 808075"/>
              <a:gd name="connsiteX4" fmla="*/ 520995 w 918481"/>
              <a:gd name="connsiteY4" fmla="*/ 425302 h 808075"/>
              <a:gd name="connsiteX5" fmla="*/ 627321 w 918481"/>
              <a:gd name="connsiteY5" fmla="*/ 457200 h 808075"/>
              <a:gd name="connsiteX6" fmla="*/ 712382 w 918481"/>
              <a:gd name="connsiteY6" fmla="*/ 478465 h 808075"/>
              <a:gd name="connsiteX7" fmla="*/ 914400 w 918481"/>
              <a:gd name="connsiteY7" fmla="*/ 467833 h 808075"/>
              <a:gd name="connsiteX8" fmla="*/ 903768 w 918481"/>
              <a:gd name="connsiteY8" fmla="*/ 435935 h 808075"/>
              <a:gd name="connsiteX9" fmla="*/ 808075 w 918481"/>
              <a:gd name="connsiteY9" fmla="*/ 382772 h 808075"/>
              <a:gd name="connsiteX10" fmla="*/ 648586 w 918481"/>
              <a:gd name="connsiteY10" fmla="*/ 340242 h 808075"/>
              <a:gd name="connsiteX11" fmla="*/ 542261 w 918481"/>
              <a:gd name="connsiteY11" fmla="*/ 329609 h 808075"/>
              <a:gd name="connsiteX12" fmla="*/ 318977 w 918481"/>
              <a:gd name="connsiteY12" fmla="*/ 340242 h 808075"/>
              <a:gd name="connsiteX13" fmla="*/ 308344 w 918481"/>
              <a:gd name="connsiteY13" fmla="*/ 372140 h 808075"/>
              <a:gd name="connsiteX14" fmla="*/ 297712 w 918481"/>
              <a:gd name="connsiteY14" fmla="*/ 457200 h 808075"/>
              <a:gd name="connsiteX15" fmla="*/ 287079 w 918481"/>
              <a:gd name="connsiteY15" fmla="*/ 616688 h 808075"/>
              <a:gd name="connsiteX16" fmla="*/ 106326 w 918481"/>
              <a:gd name="connsiteY16" fmla="*/ 627321 h 808075"/>
              <a:gd name="connsiteX17" fmla="*/ 42530 w 918481"/>
              <a:gd name="connsiteY17" fmla="*/ 669851 h 808075"/>
              <a:gd name="connsiteX18" fmla="*/ 74428 w 918481"/>
              <a:gd name="connsiteY18" fmla="*/ 691116 h 808075"/>
              <a:gd name="connsiteX19" fmla="*/ 116958 w 918481"/>
              <a:gd name="connsiteY19" fmla="*/ 723014 h 808075"/>
              <a:gd name="connsiteX20" fmla="*/ 191386 w 918481"/>
              <a:gd name="connsiteY20" fmla="*/ 765544 h 808075"/>
              <a:gd name="connsiteX21" fmla="*/ 223284 w 918481"/>
              <a:gd name="connsiteY21" fmla="*/ 776177 h 808075"/>
              <a:gd name="connsiteX22" fmla="*/ 287079 w 918481"/>
              <a:gd name="connsiteY22" fmla="*/ 808075 h 808075"/>
              <a:gd name="connsiteX23" fmla="*/ 308344 w 918481"/>
              <a:gd name="connsiteY23" fmla="*/ 786809 h 808075"/>
              <a:gd name="connsiteX24" fmla="*/ 372140 w 918481"/>
              <a:gd name="connsiteY24" fmla="*/ 744279 h 808075"/>
              <a:gd name="connsiteX25" fmla="*/ 425302 w 918481"/>
              <a:gd name="connsiteY25" fmla="*/ 669851 h 808075"/>
              <a:gd name="connsiteX26" fmla="*/ 467833 w 918481"/>
              <a:gd name="connsiteY26" fmla="*/ 659219 h 808075"/>
              <a:gd name="connsiteX27" fmla="*/ 563526 w 918481"/>
              <a:gd name="connsiteY27" fmla="*/ 637954 h 808075"/>
              <a:gd name="connsiteX28" fmla="*/ 542261 w 918481"/>
              <a:gd name="connsiteY28" fmla="*/ 552893 h 808075"/>
              <a:gd name="connsiteX29" fmla="*/ 510363 w 918481"/>
              <a:gd name="connsiteY29" fmla="*/ 510363 h 808075"/>
              <a:gd name="connsiteX30" fmla="*/ 489098 w 918481"/>
              <a:gd name="connsiteY30" fmla="*/ 478465 h 808075"/>
              <a:gd name="connsiteX31" fmla="*/ 467833 w 918481"/>
              <a:gd name="connsiteY31" fmla="*/ 414670 h 808075"/>
              <a:gd name="connsiteX32" fmla="*/ 542261 w 918481"/>
              <a:gd name="connsiteY32" fmla="*/ 212651 h 808075"/>
              <a:gd name="connsiteX33" fmla="*/ 574158 w 918481"/>
              <a:gd name="connsiteY33" fmla="*/ 170121 h 808075"/>
              <a:gd name="connsiteX34" fmla="*/ 637954 w 918481"/>
              <a:gd name="connsiteY34" fmla="*/ 127591 h 808075"/>
              <a:gd name="connsiteX35" fmla="*/ 659219 w 918481"/>
              <a:gd name="connsiteY35" fmla="*/ 95693 h 808075"/>
              <a:gd name="connsiteX36" fmla="*/ 691116 w 918481"/>
              <a:gd name="connsiteY36" fmla="*/ 53163 h 808075"/>
              <a:gd name="connsiteX37" fmla="*/ 648586 w 918481"/>
              <a:gd name="connsiteY37" fmla="*/ 10633 h 808075"/>
              <a:gd name="connsiteX38" fmla="*/ 637954 w 918481"/>
              <a:gd name="connsiteY38" fmla="*/ 10633 h 80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18481" h="808075">
                <a:moveTo>
                  <a:pt x="0" y="0"/>
                </a:moveTo>
                <a:cubicBezTo>
                  <a:pt x="38986" y="56707"/>
                  <a:pt x="68298" y="121461"/>
                  <a:pt x="116958" y="170121"/>
                </a:cubicBezTo>
                <a:cubicBezTo>
                  <a:pt x="253526" y="306689"/>
                  <a:pt x="272882" y="272184"/>
                  <a:pt x="404037" y="350875"/>
                </a:cubicBezTo>
                <a:cubicBezTo>
                  <a:pt x="421758" y="361507"/>
                  <a:pt x="439765" y="371677"/>
                  <a:pt x="457200" y="382772"/>
                </a:cubicBezTo>
                <a:cubicBezTo>
                  <a:pt x="478762" y="396493"/>
                  <a:pt x="496749" y="417220"/>
                  <a:pt x="520995" y="425302"/>
                </a:cubicBezTo>
                <a:cubicBezTo>
                  <a:pt x="566798" y="440570"/>
                  <a:pt x="566457" y="440970"/>
                  <a:pt x="627321" y="457200"/>
                </a:cubicBezTo>
                <a:cubicBezTo>
                  <a:pt x="655560" y="464730"/>
                  <a:pt x="684028" y="471377"/>
                  <a:pt x="712382" y="478465"/>
                </a:cubicBezTo>
                <a:cubicBezTo>
                  <a:pt x="779721" y="474921"/>
                  <a:pt x="848573" y="482461"/>
                  <a:pt x="914400" y="467833"/>
                </a:cubicBezTo>
                <a:cubicBezTo>
                  <a:pt x="925341" y="465402"/>
                  <a:pt x="911693" y="443860"/>
                  <a:pt x="903768" y="435935"/>
                </a:cubicBezTo>
                <a:cubicBezTo>
                  <a:pt x="896021" y="428188"/>
                  <a:pt x="823834" y="388502"/>
                  <a:pt x="808075" y="382772"/>
                </a:cubicBezTo>
                <a:cubicBezTo>
                  <a:pt x="787226" y="375191"/>
                  <a:pt x="666158" y="343171"/>
                  <a:pt x="648586" y="340242"/>
                </a:cubicBezTo>
                <a:cubicBezTo>
                  <a:pt x="613452" y="334386"/>
                  <a:pt x="577703" y="333153"/>
                  <a:pt x="542261" y="329609"/>
                </a:cubicBezTo>
                <a:cubicBezTo>
                  <a:pt x="467833" y="333153"/>
                  <a:pt x="392287" y="326913"/>
                  <a:pt x="318977" y="340242"/>
                </a:cubicBezTo>
                <a:cubicBezTo>
                  <a:pt x="307950" y="342247"/>
                  <a:pt x="310349" y="361113"/>
                  <a:pt x="308344" y="372140"/>
                </a:cubicBezTo>
                <a:cubicBezTo>
                  <a:pt x="303233" y="400253"/>
                  <a:pt x="300187" y="428733"/>
                  <a:pt x="297712" y="457200"/>
                </a:cubicBezTo>
                <a:cubicBezTo>
                  <a:pt x="293096" y="510280"/>
                  <a:pt x="326901" y="581290"/>
                  <a:pt x="287079" y="616688"/>
                </a:cubicBezTo>
                <a:cubicBezTo>
                  <a:pt x="241969" y="656786"/>
                  <a:pt x="166577" y="623777"/>
                  <a:pt x="106326" y="627321"/>
                </a:cubicBezTo>
                <a:cubicBezTo>
                  <a:pt x="92984" y="630657"/>
                  <a:pt x="35537" y="634886"/>
                  <a:pt x="42530" y="669851"/>
                </a:cubicBezTo>
                <a:cubicBezTo>
                  <a:pt x="45036" y="682382"/>
                  <a:pt x="64029" y="683688"/>
                  <a:pt x="74428" y="691116"/>
                </a:cubicBezTo>
                <a:cubicBezTo>
                  <a:pt x="88848" y="701416"/>
                  <a:pt x="102538" y="712714"/>
                  <a:pt x="116958" y="723014"/>
                </a:cubicBezTo>
                <a:cubicBezTo>
                  <a:pt x="143652" y="742081"/>
                  <a:pt x="160238" y="752195"/>
                  <a:pt x="191386" y="765544"/>
                </a:cubicBezTo>
                <a:cubicBezTo>
                  <a:pt x="201688" y="769959"/>
                  <a:pt x="213259" y="771165"/>
                  <a:pt x="223284" y="776177"/>
                </a:cubicBezTo>
                <a:cubicBezTo>
                  <a:pt x="305733" y="817402"/>
                  <a:pt x="206902" y="781348"/>
                  <a:pt x="287079" y="808075"/>
                </a:cubicBezTo>
                <a:cubicBezTo>
                  <a:pt x="294167" y="800986"/>
                  <a:pt x="299748" y="791967"/>
                  <a:pt x="308344" y="786809"/>
                </a:cubicBezTo>
                <a:cubicBezTo>
                  <a:pt x="355056" y="758782"/>
                  <a:pt x="331581" y="801061"/>
                  <a:pt x="372140" y="744279"/>
                </a:cubicBezTo>
                <a:cubicBezTo>
                  <a:pt x="396895" y="709623"/>
                  <a:pt x="385266" y="692728"/>
                  <a:pt x="425302" y="669851"/>
                </a:cubicBezTo>
                <a:cubicBezTo>
                  <a:pt x="437990" y="662601"/>
                  <a:pt x="453568" y="662389"/>
                  <a:pt x="467833" y="659219"/>
                </a:cubicBezTo>
                <a:cubicBezTo>
                  <a:pt x="589319" y="632222"/>
                  <a:pt x="459801" y="663883"/>
                  <a:pt x="563526" y="637954"/>
                </a:cubicBezTo>
                <a:cubicBezTo>
                  <a:pt x="556438" y="609600"/>
                  <a:pt x="553502" y="579871"/>
                  <a:pt x="542261" y="552893"/>
                </a:cubicBezTo>
                <a:cubicBezTo>
                  <a:pt x="535445" y="536535"/>
                  <a:pt x="520663" y="524783"/>
                  <a:pt x="510363" y="510363"/>
                </a:cubicBezTo>
                <a:cubicBezTo>
                  <a:pt x="502935" y="499964"/>
                  <a:pt x="494288" y="490142"/>
                  <a:pt x="489098" y="478465"/>
                </a:cubicBezTo>
                <a:cubicBezTo>
                  <a:pt x="479994" y="457982"/>
                  <a:pt x="467833" y="414670"/>
                  <a:pt x="467833" y="414670"/>
                </a:cubicBezTo>
                <a:cubicBezTo>
                  <a:pt x="530756" y="162978"/>
                  <a:pt x="464723" y="303112"/>
                  <a:pt x="542261" y="212651"/>
                </a:cubicBezTo>
                <a:cubicBezTo>
                  <a:pt x="553793" y="199196"/>
                  <a:pt x="560913" y="181894"/>
                  <a:pt x="574158" y="170121"/>
                </a:cubicBezTo>
                <a:cubicBezTo>
                  <a:pt x="593260" y="153141"/>
                  <a:pt x="637954" y="127591"/>
                  <a:pt x="637954" y="127591"/>
                </a:cubicBezTo>
                <a:cubicBezTo>
                  <a:pt x="645042" y="116958"/>
                  <a:pt x="651792" y="106092"/>
                  <a:pt x="659219" y="95693"/>
                </a:cubicBezTo>
                <a:cubicBezTo>
                  <a:pt x="669519" y="81273"/>
                  <a:pt x="686248" y="70202"/>
                  <a:pt x="691116" y="53163"/>
                </a:cubicBezTo>
                <a:cubicBezTo>
                  <a:pt x="700567" y="20083"/>
                  <a:pt x="667489" y="15359"/>
                  <a:pt x="648586" y="10633"/>
                </a:cubicBezTo>
                <a:cubicBezTo>
                  <a:pt x="645148" y="9773"/>
                  <a:pt x="641498" y="10633"/>
                  <a:pt x="637954" y="106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51185" y="2437028"/>
            <a:ext cx="9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99% Cat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65362" y="4791909"/>
            <a:ext cx="9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97% Cat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61431" y="1140002"/>
            <a:ext cx="7671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Small Imperfections in Image do not significantly impact classification.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29926" y="3903730"/>
            <a:ext cx="990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Imperfection</a:t>
            </a:r>
          </a:p>
        </p:txBody>
      </p:sp>
      <p:cxnSp>
        <p:nvCxnSpPr>
          <p:cNvPr id="128" name="Curved Connector 127"/>
          <p:cNvCxnSpPr/>
          <p:nvPr/>
        </p:nvCxnSpPr>
        <p:spPr>
          <a:xfrm rot="16200000" flipH="1">
            <a:off x="827143" y="4187349"/>
            <a:ext cx="612444" cy="39663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Linear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Separability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in Neural Networks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8605" y="1143000"/>
            <a:ext cx="8686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Neural Networks are good are classifying non-linear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But they do it by segmenting up the analysis of the data into hundreds and thousands of hidden nodes that linearly separate the data.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46400" y="3736458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46400" y="5459534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221830" y="3764766"/>
            <a:ext cx="224351" cy="47678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33576" y="4006266"/>
            <a:ext cx="54970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6557" y="384926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Input(s)</a:t>
            </a:r>
            <a:endParaRPr lang="en-US" sz="1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51296" y="5729343"/>
            <a:ext cx="54970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74277" y="557234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Input(s)</a:t>
            </a:r>
            <a:endParaRPr lang="en-US" sz="1400" b="1" dirty="0"/>
          </a:p>
        </p:txBody>
      </p:sp>
      <p:sp>
        <p:nvSpPr>
          <p:cNvPr id="14" name="Right Arrow 13"/>
          <p:cNvSpPr/>
          <p:nvPr/>
        </p:nvSpPr>
        <p:spPr>
          <a:xfrm>
            <a:off x="4221830" y="5516151"/>
            <a:ext cx="224351" cy="47678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967176" y="3431658"/>
            <a:ext cx="0" cy="11022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67176" y="4549047"/>
            <a:ext cx="1295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9938" y="4724400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Nodes in Hidden Layer</a:t>
            </a:r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3336061" y="4320985"/>
            <a:ext cx="528168" cy="42591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8" idx="0"/>
          </p:cNvCxnSpPr>
          <p:nvPr/>
        </p:nvCxnSpPr>
        <p:spPr>
          <a:xfrm rot="16200000" flipH="1">
            <a:off x="3353737" y="5000170"/>
            <a:ext cx="488913" cy="42981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5400000">
            <a:off x="5057067" y="3647452"/>
            <a:ext cx="1117389" cy="685800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181600" y="3431658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34000" y="3584058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86400" y="3736458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638800" y="3888858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363947" y="4019550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661659" y="3584058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130387" y="4275617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130387" y="3821075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791200" y="4041258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43600" y="4193658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843652" y="3909258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096000" y="4346058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36849" y="4349159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96000" y="3759893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118859" y="4158666"/>
            <a:ext cx="54970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14059" y="3584058"/>
            <a:ext cx="85450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680973" y="3299205"/>
            <a:ext cx="211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Outputs signal &gt;0 and &lt;=1</a:t>
            </a:r>
            <a:br>
              <a:rPr lang="en-US" sz="1400" b="1" dirty="0" smtClean="0"/>
            </a:br>
            <a:r>
              <a:rPr lang="en-US" sz="1400" b="1" dirty="0" smtClean="0"/>
              <a:t>that is favorable to cat.</a:t>
            </a:r>
            <a:endParaRPr 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680973" y="4018219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Outputs no signal.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232457" y="2983259"/>
            <a:ext cx="18325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Line (curve) that separates data</a:t>
            </a:r>
          </a:p>
        </p:txBody>
      </p:sp>
      <p:cxnSp>
        <p:nvCxnSpPr>
          <p:cNvPr id="54" name="Curved Connector 53"/>
          <p:cNvCxnSpPr/>
          <p:nvPr/>
        </p:nvCxnSpPr>
        <p:spPr>
          <a:xfrm>
            <a:off x="5613549" y="3247343"/>
            <a:ext cx="330051" cy="25785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945913" y="5207211"/>
            <a:ext cx="0" cy="11022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945913" y="6324600"/>
            <a:ext cx="1295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>
            <a:off x="4823972" y="5663901"/>
            <a:ext cx="1119117" cy="205741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084668" y="5334000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02744" y="5633041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303164" y="5247610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57800" y="5880122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237068" y="5486400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061808" y="6172200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530169" y="5422763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682569" y="5575163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834969" y="5727563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662898" y="6098658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216857" y="5627599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987369" y="6056445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389823" y="5321152"/>
            <a:ext cx="1405833" cy="1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785202" y="5072390"/>
            <a:ext cx="211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Outputs signal &gt;0 and &lt;=1</a:t>
            </a:r>
            <a:br>
              <a:rPr lang="en-US" sz="1400" b="1" dirty="0" smtClean="0"/>
            </a:br>
            <a:r>
              <a:rPr lang="en-US" sz="1400" b="1" dirty="0" smtClean="0"/>
              <a:t>that is favorable to cat.</a:t>
            </a:r>
            <a:endParaRPr lang="en-US" sz="1400" b="1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233542" y="6056704"/>
            <a:ext cx="54970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95656" y="5916257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Outputs no signal.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339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8438"/>
            <a:ext cx="8686800" cy="792162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Exploit the Linear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Separability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66800" y="1066800"/>
            <a:ext cx="7476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Move data points (corresponding to a pixel) very near line of separation that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tiny change to value will move data point to other side of the line. 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609600" y="1905000"/>
            <a:ext cx="0" cy="206269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09600" y="3982800"/>
            <a:ext cx="2362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ight Arrow 75"/>
          <p:cNvSpPr/>
          <p:nvPr/>
        </p:nvSpPr>
        <p:spPr>
          <a:xfrm>
            <a:off x="3657600" y="2339586"/>
            <a:ext cx="457200" cy="87867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38200" y="2057400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urved Connector 80"/>
          <p:cNvCxnSpPr/>
          <p:nvPr/>
        </p:nvCxnSpPr>
        <p:spPr>
          <a:xfrm rot="5400000">
            <a:off x="844108" y="2449602"/>
            <a:ext cx="2062693" cy="973492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90600" y="2209800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388708" y="3068520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731608" y="2038350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55921" y="2918778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39209" y="3581400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362201" y="2264715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514601" y="2417115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351569" y="3143391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709532" y="2943860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864822" y="3439170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503969" y="3545938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>
            <a:off x="4724400" y="1914767"/>
            <a:ext cx="0" cy="206269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724400" y="3992567"/>
            <a:ext cx="2362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953000" y="2067167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Curved Connector 95"/>
          <p:cNvCxnSpPr/>
          <p:nvPr/>
        </p:nvCxnSpPr>
        <p:spPr>
          <a:xfrm rot="5400000">
            <a:off x="4958908" y="2459369"/>
            <a:ext cx="2062693" cy="973492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105400" y="2219567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846408" y="2048117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970721" y="2928545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54009" y="3591167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6477001" y="2274482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629401" y="2426882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466369" y="3153158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824332" y="2953627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5979622" y="3448937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618769" y="3555705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609600" y="4478179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Output signal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favorable to cat.</a:t>
            </a:r>
          </a:p>
        </p:txBody>
      </p:sp>
      <p:cxnSp>
        <p:nvCxnSpPr>
          <p:cNvPr id="109" name="Curved Connector 108"/>
          <p:cNvCxnSpPr/>
          <p:nvPr/>
        </p:nvCxnSpPr>
        <p:spPr>
          <a:xfrm rot="5400000" flipH="1" flipV="1">
            <a:off x="701625" y="3983648"/>
            <a:ext cx="760313" cy="27483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80259" y="2943860"/>
            <a:ext cx="369297" cy="37435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731608" y="4200350"/>
            <a:ext cx="412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Target data point (e.g., pixel) close to separation line.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1575956" y="3318215"/>
            <a:ext cx="561189" cy="879927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5694008" y="3243344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585559" y="3129045"/>
            <a:ext cx="369297" cy="37435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204770" y="5105400"/>
            <a:ext cx="437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Target data point moved to other side of separation line.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flipH="1" flipV="1">
            <a:off x="5846407" y="3555705"/>
            <a:ext cx="280596" cy="1590023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449183" y="4278124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Output signal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Not favorable to cat.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16200000" flipV="1">
            <a:off x="6251529" y="3768752"/>
            <a:ext cx="605489" cy="45934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7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Tweaking the Image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1300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 Fool the classifier, we want to find pixels that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correspond to data points very near the line of separation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in the hidden nodes.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nearer the point the smaller the change in value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is needed.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the change in value is small enough, it will not be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detected by human eye.</a:t>
            </a: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Find enough points to tweak across the 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Will change the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changes will not be noticeable to the human eye.</a:t>
            </a:r>
          </a:p>
        </p:txBody>
      </p:sp>
    </p:spTree>
    <p:extLst>
      <p:ext uri="{BB962C8B-B14F-4D97-AF65-F5344CB8AC3E}">
        <p14:creationId xmlns:p14="http://schemas.microsoft.com/office/powerpoint/2010/main" val="35602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9597</TotalTime>
  <Words>747</Words>
  <Application>Microsoft Office PowerPoint</Application>
  <PresentationFormat>On-screen Show (4:3)</PresentationFormat>
  <Paragraphs>159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Machine Learning Adversarial Attacks on Neural Networks </vt:lpstr>
      <vt:lpstr>What is Adversarial Attack on CNN</vt:lpstr>
      <vt:lpstr>Overview</vt:lpstr>
      <vt:lpstr>Popular Example from Blog</vt:lpstr>
      <vt:lpstr>Revisit How Model is Trained</vt:lpstr>
      <vt:lpstr>Modest Imperfections in Image</vt:lpstr>
      <vt:lpstr>Linear Separability in Neural Networks</vt:lpstr>
      <vt:lpstr>Exploit the Linear Separability</vt:lpstr>
      <vt:lpstr>Tweaking the Image</vt:lpstr>
      <vt:lpstr>Use Backward Propagation on Image</vt:lpstr>
      <vt:lpstr>Fooling a pre-trained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282</cp:revision>
  <dcterms:created xsi:type="dcterms:W3CDTF">2006-08-16T00:00:00Z</dcterms:created>
  <dcterms:modified xsi:type="dcterms:W3CDTF">2017-11-20T06:17:15Z</dcterms:modified>
</cp:coreProperties>
</file>