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810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ltk.org/nltk_dat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 Language Processing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Dec,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Bag of Words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loud 3"/>
          <p:cNvSpPr/>
          <p:nvPr/>
        </p:nvSpPr>
        <p:spPr>
          <a:xfrm>
            <a:off x="1143000" y="3378200"/>
            <a:ext cx="2286000" cy="19050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Bag of 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0260" y="1678464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905000" y="2068394"/>
            <a:ext cx="381000" cy="1152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200" y="1863130"/>
            <a:ext cx="4648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Unordered List of Words.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	Tokenize the words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Toss them in the bag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Shake the bag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Can we do something with the  	bag? </a:t>
            </a:r>
            <a:r>
              <a:rPr lang="en-US" sz="2000" b="1" dirty="0" smtClean="0">
                <a:solidFill>
                  <a:srgbClr val="00B050"/>
                </a:solidFill>
              </a:rPr>
              <a:t>Yes.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0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Cleansing and Tokenize (Words)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Remove Punctuation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Expand Contractions (e.g., isn’t -&gt; is not)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Lowercase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0" y="2906066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1000" y="3949700"/>
            <a:ext cx="16573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the:2</a:t>
            </a:r>
            <a:br>
              <a:rPr lang="en-US" sz="2000" i="1" dirty="0" smtClean="0"/>
            </a:br>
            <a:r>
              <a:rPr lang="en-US" sz="2000" i="1" dirty="0" smtClean="0"/>
              <a:t>quick:1</a:t>
            </a:r>
          </a:p>
          <a:p>
            <a:r>
              <a:rPr lang="en-US" sz="2000" i="1" dirty="0" smtClean="0"/>
              <a:t>brown:1</a:t>
            </a:r>
          </a:p>
          <a:p>
            <a:r>
              <a:rPr lang="en-US" sz="2000" i="1" dirty="0" smtClean="0"/>
              <a:t>fox:1</a:t>
            </a:r>
          </a:p>
          <a:p>
            <a:r>
              <a:rPr lang="en-US" sz="2000" i="1" dirty="0" smtClean="0"/>
              <a:t>Jumped:1</a:t>
            </a:r>
          </a:p>
          <a:p>
            <a:r>
              <a:rPr lang="en-US" sz="2000" i="1" dirty="0" smtClean="0"/>
              <a:t>over:1</a:t>
            </a:r>
          </a:p>
          <a:p>
            <a:r>
              <a:rPr lang="en-US" sz="2000" i="1" dirty="0" smtClean="0"/>
              <a:t>lazy:1</a:t>
            </a:r>
          </a:p>
          <a:p>
            <a:r>
              <a:rPr lang="en-US" sz="2000" i="1" dirty="0" smtClean="0"/>
              <a:t>dog:1</a:t>
            </a:r>
          </a:p>
        </p:txBody>
      </p:sp>
      <p:sp>
        <p:nvSpPr>
          <p:cNvPr id="7" name="Down Arrow 6"/>
          <p:cNvSpPr/>
          <p:nvPr/>
        </p:nvSpPr>
        <p:spPr>
          <a:xfrm>
            <a:off x="4457700" y="3393133"/>
            <a:ext cx="419100" cy="416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Representations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solidFill>
                  <a:srgbClr val="0070C0"/>
                </a:solidFill>
              </a:rPr>
              <a:t>List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 words: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[ ‘the’, ‘quick’, ‘brown’, ‘fox’, ‘jumped’, ‘over’, ‘lazy’, ‘dog’]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3000" dirty="0" smtClean="0">
                <a:solidFill>
                  <a:srgbClr val="0070C0"/>
                </a:solidFill>
              </a:rPr>
              <a:t>Dictionary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‘the’         : 2,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‘quick’     : 1,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   ‘brown’   : 1,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	   ‘fox’         : 1,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‘jumped’  : 1, 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‘over’        : 1,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‘lazy’         : 1,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‘dog’          :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4148554"/>
            <a:ext cx="50115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Jump vs. jumps vs. jumped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Do we need to know tense, plural, … ? </a:t>
            </a:r>
            <a:r>
              <a:rPr lang="en-US" sz="1600" b="1" dirty="0" smtClean="0">
                <a:solidFill>
                  <a:srgbClr val="FF0000"/>
                </a:solidFill>
              </a:rPr>
              <a:t>No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We would understand this sentence regardless if jumped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was replaced with jump or jumps.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8" idx="1"/>
          </p:cNvCxnSpPr>
          <p:nvPr/>
        </p:nvCxnSpPr>
        <p:spPr>
          <a:xfrm rot="10800000" flipV="1">
            <a:off x="2971802" y="4810274"/>
            <a:ext cx="609598" cy="6652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8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Ambiguities in Parts of Speech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Humans are remarkable in understanding text, which would otherwise seem ambiguous according to rules of ‘parts of speech’: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Example:</a:t>
            </a:r>
            <a:endParaRPr lang="en-US" sz="1800" dirty="0" smtClean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	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chicken is ready to eat.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Which meaning: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The chicken has been cooked and we can eat it now.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The chicken is hungry and ready to be fed.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To solve this, ‘parts of speech’ need to understand context.</a:t>
            </a:r>
            <a:br>
              <a:rPr lang="en-US" sz="2000" b="1" dirty="0" smtClean="0">
                <a:solidFill>
                  <a:srgbClr val="0070C0"/>
                </a:solidFill>
              </a:rPr>
            </a:br>
            <a:r>
              <a:rPr lang="en-US" sz="2000" b="1" dirty="0" smtClean="0">
                <a:solidFill>
                  <a:srgbClr val="0070C0"/>
                </a:solidFill>
              </a:rPr>
              <a:t>	Humans resolve ambiguities and develop parsing rules through 	observations of associations.</a:t>
            </a:r>
            <a:endParaRPr lang="en-US" sz="3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Stop Word Removal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669" y="1199295"/>
            <a:ext cx="902933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words that do not contribute to recognizing patterns of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associations.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Contribute very little or nothing to the understanding of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Reduce processing time and storage.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Remove Highest Frequency Words (above upper threshold),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>
                <a:solidFill>
                  <a:srgbClr val="0070C0"/>
                </a:solidFill>
              </a:rPr>
              <a:t>Remove Lowest Frequency Words (below lower threshold) (optional).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6300" y="4073098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The quick brown fox jumped over the lazy dog.</a:t>
            </a:r>
          </a:p>
          <a:p>
            <a:r>
              <a:rPr lang="en-US" sz="2400" i="1" dirty="0" smtClean="0"/>
              <a:t>The dog barked while the cat was jumping.</a:t>
            </a:r>
            <a:endParaRPr lang="en-US" sz="2400" i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724400" y="45393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066800" y="41837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610100" y="41583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219700" y="41583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66800" y="44885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086100" y="45139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695700" y="456479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122" y="5029200"/>
            <a:ext cx="89668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Well known predefined Stop Word Lists – most widely used is the Porter List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from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nltk.corpus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stopwords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</a:t>
            </a:r>
            <a:r>
              <a:rPr lang="en-US" sz="2000" dirty="0" smtClean="0">
                <a:solidFill>
                  <a:srgbClr val="00B050"/>
                </a:solidFill>
              </a:rPr>
              <a:t># 2,400 stop words for 11 </a:t>
            </a:r>
            <a:r>
              <a:rPr lang="en-US" sz="2000" dirty="0" err="1" smtClean="0">
                <a:solidFill>
                  <a:srgbClr val="00B050"/>
                </a:solidFill>
              </a:rPr>
              <a:t>langs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/>
              <a:t>stop = set(</a:t>
            </a:r>
            <a:r>
              <a:rPr lang="en-US" sz="2000" dirty="0" err="1"/>
              <a:t>stopwords.words</a:t>
            </a:r>
            <a:r>
              <a:rPr lang="en-US" sz="2000" dirty="0"/>
              <a:t>('</a:t>
            </a:r>
            <a:r>
              <a:rPr lang="en-US" sz="2000" dirty="0" err="1"/>
              <a:t>english</a:t>
            </a:r>
            <a:r>
              <a:rPr lang="en-US" sz="2000" dirty="0" smtClean="0"/>
              <a:t>'))	</a:t>
            </a:r>
            <a:r>
              <a:rPr lang="en-US" sz="2000" dirty="0" smtClean="0">
                <a:solidFill>
                  <a:srgbClr val="00B050"/>
                </a:solidFill>
              </a:rPr>
              <a:t># load stop words </a:t>
            </a:r>
            <a:r>
              <a:rPr lang="en-US" sz="2000" dirty="0">
                <a:solidFill>
                  <a:srgbClr val="00B050"/>
                </a:solidFill>
              </a:rPr>
              <a:t>for English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/>
              <a:t>	</a:t>
            </a:r>
            <a:r>
              <a:rPr lang="en-US" sz="2000" dirty="0" smtClean="0"/>
              <a:t>keep = [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</a:t>
            </a:r>
            <a:r>
              <a:rPr lang="en-US" sz="2000" dirty="0" err="1" smtClean="0"/>
              <a:t>bagOfWords</a:t>
            </a:r>
            <a:r>
              <a:rPr lang="en-US" sz="2000" dirty="0" smtClean="0"/>
              <a:t> </a:t>
            </a:r>
            <a:r>
              <a:rPr lang="en-US" sz="2000" dirty="0"/>
              <a:t>if </a:t>
            </a:r>
            <a:r>
              <a:rPr lang="en-US" sz="2000" dirty="0" err="1"/>
              <a:t>i</a:t>
            </a:r>
            <a:r>
              <a:rPr lang="en-US" sz="2000" dirty="0"/>
              <a:t> not in stop</a:t>
            </a:r>
            <a:r>
              <a:rPr lang="en-US" sz="2000" dirty="0" smtClean="0"/>
              <a:t>])  </a:t>
            </a:r>
            <a:r>
              <a:rPr lang="en-US" sz="2000" dirty="0" smtClean="0">
                <a:solidFill>
                  <a:srgbClr val="00B050"/>
                </a:solidFill>
              </a:rPr>
              <a:t># remove stop words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3175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Stemming – Reduce words to their root stem.</a:t>
            </a:r>
          </a:p>
          <a:p>
            <a:pPr lvl="1"/>
            <a:r>
              <a:rPr lang="en-US" sz="2400" i="1" dirty="0" smtClean="0">
                <a:solidFill>
                  <a:srgbClr val="0070C0"/>
                </a:solidFill>
              </a:rPr>
              <a:t>Ex. Jumped, jumping, jumps =&gt; jump</a:t>
            </a:r>
          </a:p>
          <a:p>
            <a:pPr lvl="1"/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Does not use predefined dictionary. Uses grammar ending rules.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	</a:t>
            </a:r>
            <a:r>
              <a:rPr lang="en-US" sz="2400" i="1" dirty="0" smtClean="0"/>
              <a:t>jumped, jumping </a:t>
            </a:r>
          </a:p>
          <a:p>
            <a:r>
              <a:rPr lang="en-US" sz="2400" i="1" dirty="0"/>
              <a:t>	</a:t>
            </a:r>
            <a:r>
              <a:rPr lang="en-US" sz="2400" i="1" dirty="0" smtClean="0"/>
              <a:t>barked</a:t>
            </a:r>
            <a:br>
              <a:rPr lang="en-US" sz="2400" i="1" dirty="0" smtClean="0"/>
            </a:br>
            <a:endParaRPr lang="en-US" sz="2400" i="1" dirty="0" smtClean="0"/>
          </a:p>
          <a:p>
            <a:r>
              <a:rPr lang="en-US" sz="2400" dirty="0" smtClean="0"/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2000" dirty="0" smtClean="0"/>
              <a:t> </a:t>
            </a:r>
            <a:r>
              <a:rPr lang="en-US" sz="2000" dirty="0" err="1"/>
              <a:t>nltk.stem.porter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2000" dirty="0" err="1" smtClean="0"/>
              <a:t>PorterStemmer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>
                <a:solidFill>
                  <a:srgbClr val="00B050"/>
                </a:solidFill>
              </a:rPr>
              <a:t># Create Instance of </a:t>
            </a:r>
            <a:r>
              <a:rPr lang="en-US" sz="2000" dirty="0" smtClean="0">
                <a:solidFill>
                  <a:srgbClr val="00B050"/>
                </a:solidFill>
              </a:rPr>
              <a:t>Stemmer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stem = </a:t>
            </a:r>
            <a:r>
              <a:rPr lang="en-US" sz="2000" dirty="0" err="1" smtClean="0"/>
              <a:t>PorterStemmer</a:t>
            </a:r>
            <a:r>
              <a:rPr lang="en-US" sz="2000" dirty="0" smtClean="0"/>
              <a:t>()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Replace word endings with stemmed version</a:t>
            </a:r>
            <a:r>
              <a:rPr lang="en-US" sz="2000" dirty="0" smtClean="0"/>
              <a:t>	</a:t>
            </a:r>
          </a:p>
          <a:p>
            <a:r>
              <a:rPr lang="en-US" sz="2000" dirty="0" smtClean="0"/>
              <a:t>	stemmed = </a:t>
            </a:r>
            <a:r>
              <a:rPr lang="nn-NO" sz="2000" dirty="0" smtClean="0"/>
              <a:t>[stemmer.stem(word)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sz="2000" dirty="0"/>
              <a:t> </a:t>
            </a:r>
            <a:r>
              <a:rPr lang="nn-NO" sz="2000" dirty="0" smtClean="0"/>
              <a:t>word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nn-NO" sz="2000" dirty="0"/>
              <a:t> </a:t>
            </a:r>
            <a:r>
              <a:rPr lang="nn-NO" sz="2000" dirty="0" smtClean="0"/>
              <a:t>keep]</a:t>
            </a:r>
            <a:endParaRPr lang="en-US" sz="2000" i="1" dirty="0" smtClean="0"/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86100" y="3463498"/>
            <a:ext cx="482600" cy="1524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981200" y="33872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943100" y="3692098"/>
            <a:ext cx="4572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Stemming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447797"/>
            <a:ext cx="89668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i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Stems are correct if word is not exception to grammar ending rules,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BUT incorrect when word is an exception.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 smtClean="0">
                <a:solidFill>
                  <a:srgbClr val="C00000"/>
                </a:solidFill>
              </a:rPr>
              <a:t>		Ex. something =&gt; </a:t>
            </a:r>
            <a:r>
              <a:rPr lang="en-US" sz="2400" i="1" dirty="0" err="1" smtClean="0">
                <a:solidFill>
                  <a:srgbClr val="C00000"/>
                </a:solidFill>
              </a:rPr>
              <a:t>someth</a:t>
            </a:r>
            <a:endParaRPr lang="en-US" sz="2400" i="1" dirty="0" smtClean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Wikipedia: </a:t>
            </a: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stem need not be identical to the morphological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root </a:t>
            </a:r>
            <a:r>
              <a:rPr lang="en-US" sz="2400" dirty="0">
                <a:solidFill>
                  <a:srgbClr val="0070C0"/>
                </a:solidFill>
              </a:rPr>
              <a:t>of the </a:t>
            </a:r>
            <a:r>
              <a:rPr lang="en-US" sz="2400" dirty="0" smtClean="0">
                <a:solidFill>
                  <a:srgbClr val="0070C0"/>
                </a:solidFill>
              </a:rPr>
              <a:t>word</a:t>
            </a:r>
            <a:r>
              <a:rPr lang="en-US" sz="2400" dirty="0">
                <a:solidFill>
                  <a:srgbClr val="0070C0"/>
                </a:solidFill>
              </a:rPr>
              <a:t>; it is usually sufficient that related words map to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same stem, even if this stem is not in itself a valid root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		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Valid: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ov</a:t>
            </a:r>
            <a:r>
              <a:rPr lang="en-US" sz="2400" i="1" u="sng" dirty="0" smtClean="0">
                <a:solidFill>
                  <a:schemeClr val="accent6">
                    <a:lumMod val="75000"/>
                  </a:schemeClr>
                </a:solidFill>
              </a:rPr>
              <a:t>ed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, mov</a:t>
            </a:r>
            <a:r>
              <a:rPr lang="en-US" sz="2400" i="1" u="sng" dirty="0" smtClean="0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, mov</a:t>
            </a:r>
            <a:r>
              <a:rPr lang="en-US" sz="2400" i="1" u="sng" dirty="0" smtClean="0">
                <a:solidFill>
                  <a:schemeClr val="accent6">
                    <a:lumMod val="75000"/>
                  </a:schemeClr>
                </a:solidFill>
              </a:rPr>
              <a:t>ing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=&gt; </a:t>
            </a:r>
            <a:r>
              <a:rPr lang="en-US" sz="2400" i="1" dirty="0" err="1" smtClean="0">
                <a:solidFill>
                  <a:schemeClr val="accent6">
                    <a:lumMod val="75000"/>
                  </a:schemeClr>
                </a:solidFill>
              </a:rPr>
              <a:t>mov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i="1" dirty="0" smtClean="0">
                <a:solidFill>
                  <a:srgbClr val="FF0000"/>
                </a:solidFill>
              </a:rPr>
              <a:t>Problematic: bet</a:t>
            </a:r>
            <a:r>
              <a:rPr lang="en-US" sz="2400" i="1" u="sng" dirty="0" smtClean="0">
                <a:solidFill>
                  <a:srgbClr val="FF0000"/>
                </a:solidFill>
              </a:rPr>
              <a:t>s</a:t>
            </a:r>
            <a:r>
              <a:rPr lang="en-US" sz="2400" i="1" dirty="0" smtClean="0">
                <a:solidFill>
                  <a:srgbClr val="FF0000"/>
                </a:solidFill>
              </a:rPr>
              <a:t>, bet</a:t>
            </a:r>
            <a:r>
              <a:rPr lang="en-US" sz="2400" i="1" u="sng" dirty="0" smtClean="0">
                <a:solidFill>
                  <a:srgbClr val="FF0000"/>
                </a:solidFill>
              </a:rPr>
              <a:t>ter</a:t>
            </a:r>
            <a:r>
              <a:rPr lang="en-US" sz="2400" i="1" dirty="0" smtClean="0">
                <a:solidFill>
                  <a:srgbClr val="FF0000"/>
                </a:solidFill>
              </a:rPr>
              <a:t> =&gt; bet</a:t>
            </a:r>
            <a:br>
              <a:rPr lang="en-US" sz="2400" i="1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</a:rPr>
              <a:t>		Problematic: comput</a:t>
            </a:r>
            <a:r>
              <a:rPr lang="en-US" sz="2400" i="1" u="sng" dirty="0" smtClean="0">
                <a:solidFill>
                  <a:srgbClr val="FF0000"/>
                </a:solidFill>
              </a:rPr>
              <a:t>es</a:t>
            </a:r>
            <a:r>
              <a:rPr lang="en-US" sz="2400" i="1" dirty="0" smtClean="0">
                <a:solidFill>
                  <a:srgbClr val="FF0000"/>
                </a:solidFill>
              </a:rPr>
              <a:t>, comput</a:t>
            </a:r>
            <a:r>
              <a:rPr lang="en-US" sz="2400" i="1" u="sng" dirty="0" smtClean="0">
                <a:solidFill>
                  <a:srgbClr val="FF0000"/>
                </a:solidFill>
              </a:rPr>
              <a:t>er</a:t>
            </a:r>
            <a:r>
              <a:rPr lang="en-US" sz="2400" i="1" dirty="0" smtClean="0">
                <a:solidFill>
                  <a:srgbClr val="FF0000"/>
                </a:solidFill>
              </a:rPr>
              <a:t> =&gt; </a:t>
            </a:r>
            <a:r>
              <a:rPr lang="en-US" sz="2400" i="1" dirty="0" err="1" smtClean="0">
                <a:solidFill>
                  <a:srgbClr val="FF0000"/>
                </a:solidFill>
              </a:rPr>
              <a:t>comput</a:t>
            </a:r>
          </a:p>
          <a:p>
            <a:endParaRPr lang="en-US" sz="2400" i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Lemmatization (Lemmas)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447797"/>
            <a:ext cx="87116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Lemmatization means reducing words to their root form, but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     correcting the exceptions by using a dictionary of common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exceptions (vs. all words, e.g., 1000 words instead of 100,000).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		Ex. </a:t>
            </a:r>
            <a:r>
              <a:rPr lang="en-US" sz="2400" i="1" dirty="0" smtClean="0">
                <a:solidFill>
                  <a:srgbClr val="C00000"/>
                </a:solidFill>
              </a:rPr>
              <a:t>hav</a:t>
            </a:r>
            <a:r>
              <a:rPr lang="en-US" sz="2400" i="1" u="sng" dirty="0" smtClean="0">
                <a:solidFill>
                  <a:srgbClr val="C00000"/>
                </a:solidFill>
              </a:rPr>
              <a:t>ing</a:t>
            </a:r>
            <a:r>
              <a:rPr lang="en-US" sz="2400" i="1" dirty="0" smtClean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=&gt; </a:t>
            </a:r>
            <a:r>
              <a:rPr lang="en-US" sz="2400" i="1" dirty="0" smtClean="0">
                <a:solidFill>
                  <a:srgbClr val="C00000"/>
                </a:solidFill>
              </a:rPr>
              <a:t>have</a:t>
            </a:r>
          </a:p>
          <a:p>
            <a:endParaRPr lang="en-US" sz="2400" i="1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Wikipedia: </a:t>
            </a:r>
            <a:r>
              <a:rPr lang="en-US" sz="2400" dirty="0" smtClean="0">
                <a:solidFill>
                  <a:srgbClr val="0070C0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verb ‘to walk’ may appear as ‘walk’, ‘walked’, ‘walks’,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‘</a:t>
            </a:r>
            <a:r>
              <a:rPr lang="en-US" sz="2400" dirty="0">
                <a:solidFill>
                  <a:srgbClr val="0070C0"/>
                </a:solidFill>
              </a:rPr>
              <a:t>walking’. The base form, ‘walk’, that one might look up in a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dictionary</a:t>
            </a:r>
            <a:r>
              <a:rPr lang="en-US" sz="2400" dirty="0">
                <a:solidFill>
                  <a:srgbClr val="0070C0"/>
                </a:solidFill>
              </a:rPr>
              <a:t>, is called the lemma for the word</a:t>
            </a:r>
            <a:r>
              <a:rPr lang="en-US" sz="2000" dirty="0">
                <a:solidFill>
                  <a:srgbClr val="0070C0"/>
                </a:solidFill>
              </a:rPr>
              <a:t>. </a:t>
            </a:r>
            <a:r>
              <a:rPr lang="en-US" sz="2000" i="1" dirty="0"/>
              <a:t/>
            </a:r>
            <a:br>
              <a:rPr lang="en-US" sz="2000" i="1" dirty="0"/>
            </a:br>
            <a:endParaRPr lang="en-US" sz="2000" i="1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 smtClean="0"/>
              <a:t>nltk.stem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2000" dirty="0" err="1" smtClean="0"/>
              <a:t>WordNetLemmatizer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# Create Instance of Stemmer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lemma </a:t>
            </a:r>
            <a:r>
              <a:rPr lang="en-US" sz="2000" dirty="0"/>
              <a:t>= </a:t>
            </a:r>
            <a:r>
              <a:rPr lang="en-US" sz="2000" dirty="0" err="1" smtClean="0"/>
              <a:t>WordNetLemmatizer</a:t>
            </a:r>
            <a:r>
              <a:rPr lang="en-US" sz="2000" dirty="0" smtClean="0"/>
              <a:t>()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0B050"/>
                </a:solidFill>
              </a:rPr>
              <a:t># Replace word endings with </a:t>
            </a:r>
            <a:r>
              <a:rPr lang="en-US" sz="2000" dirty="0" smtClean="0">
                <a:solidFill>
                  <a:srgbClr val="00B050"/>
                </a:solidFill>
              </a:rPr>
              <a:t>corrected root</a:t>
            </a:r>
            <a:r>
              <a:rPr lang="en-US" sz="2000" dirty="0"/>
              <a:t>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lemmatized </a:t>
            </a:r>
            <a:r>
              <a:rPr lang="en-US" sz="2000" dirty="0"/>
              <a:t>= </a:t>
            </a:r>
            <a:r>
              <a:rPr lang="nn-NO" sz="2000" smtClean="0"/>
              <a:t>[</a:t>
            </a:r>
            <a:r>
              <a:rPr lang="nn-NO" sz="2000" smtClean="0"/>
              <a:t>lemma.</a:t>
            </a:r>
            <a:r>
              <a:rPr lang="nn-NO" sz="2000" smtClean="0"/>
              <a:t>lemmatize(word</a:t>
            </a:r>
            <a:r>
              <a:rPr lang="nn-NO" sz="2000" dirty="0" smtClean="0"/>
              <a:t>)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nn-NO" sz="2000" dirty="0"/>
              <a:t> word </a:t>
            </a:r>
            <a:r>
              <a:rPr lang="nn-NO" sz="2000" dirty="0">
                <a:solidFill>
                  <a:schemeClr val="accent5">
                    <a:lumMod val="75000"/>
                  </a:schemeClr>
                </a:solidFill>
              </a:rPr>
              <a:t>in</a:t>
            </a:r>
            <a:r>
              <a:rPr lang="nn-NO" sz="2000" dirty="0"/>
              <a:t> </a:t>
            </a:r>
            <a:r>
              <a:rPr lang="nn-NO" sz="2000" dirty="0" smtClean="0"/>
              <a:t>keep]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546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Corpus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43" y="1280339"/>
            <a:ext cx="8229600" cy="192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409481"/>
            <a:ext cx="83125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A collection of related documents.</a:t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sz="28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E.g., All documents related to oil exploration.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E.g., All reviews for a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Word Distribution within a Corpus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What words appear, how frequent do they appear.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Corpuses have word distributions unique to them (unique</a:t>
            </a:r>
          </a:p>
          <a:p>
            <a:pPr lvl="1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signature).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 means for classifying documents (e.g., oil exploration).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041" y="1440595"/>
            <a:ext cx="8240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Make a pass through all the documents in a corpus, building a 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Sort by Word Frequency (number of times it occurs).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06069" y="2819400"/>
            <a:ext cx="0" cy="3429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6357" y="629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88514" y="24511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91669" y="3429000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91669" y="5682734"/>
            <a:ext cx="9144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32661" y="3270766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 Threshold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061" y="5504934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Threshold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98224" y="2901434"/>
            <a:ext cx="463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Useless Words – Have no significance (e.g. the)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23568" y="4349234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Commonly used Words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3956912" y="2820432"/>
            <a:ext cx="166656" cy="608568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956912" y="3429000"/>
            <a:ext cx="166712" cy="2253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956911" y="5689600"/>
            <a:ext cx="153957" cy="60273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23624" y="5806301"/>
            <a:ext cx="272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Rare Words or Misspellings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1422400"/>
            <a:ext cx="858369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Natural Language Processing (NLP) is the intersection of</a:t>
            </a:r>
          </a:p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the disciplines: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Computer Science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Artificial Intelligence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Linguistics</a:t>
            </a:r>
          </a:p>
          <a:p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Applications include: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Understand Speech – </a:t>
            </a:r>
            <a:r>
              <a:rPr lang="en-US" sz="2400" b="1" u="sng" dirty="0" smtClean="0">
                <a:solidFill>
                  <a:srgbClr val="FF0000"/>
                </a:solidFill>
              </a:rPr>
              <a:t>Difficult Problem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Answer Questions – e.g., Apple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Siri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Language Translation – e.g., Google Translation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 Input Recognition – e.g., Amazon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Alexa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72100" y="3055644"/>
            <a:ext cx="1714500" cy="1668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Linguistics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72848" y="2151356"/>
            <a:ext cx="1714500" cy="1668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96000" y="2133600"/>
            <a:ext cx="1714500" cy="1668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Term Frequency (TF)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69654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Term Frequency is weighting the frequency of the word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in the corpus, and using the frequency as its feature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value.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    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TF = (no. of occurrences in corpus) / (no. of unique words in corpus)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Example: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Corpus = All reviews for a restaurant.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unique words in reviews: 10,000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Number of occurrences of “fantastic” in reviews: 50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TF(‘fantastic’) = 50 / 10000  = 0.005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54800" y="3733800"/>
            <a:ext cx="2294474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TF gives higher </a:t>
            </a:r>
            <a:r>
              <a:rPr lang="en-US" sz="1600" dirty="0" smtClean="0">
                <a:solidFill>
                  <a:srgbClr val="C00000"/>
                </a:solidFill>
              </a:rPr>
              <a:t>weight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to </a:t>
            </a:r>
            <a:r>
              <a:rPr lang="en-US" sz="1600" dirty="0">
                <a:solidFill>
                  <a:srgbClr val="C00000"/>
                </a:solidFill>
              </a:rPr>
              <a:t>words </a:t>
            </a:r>
            <a:r>
              <a:rPr lang="en-US" sz="1600" dirty="0" smtClean="0">
                <a:solidFill>
                  <a:srgbClr val="C00000"/>
                </a:solidFill>
              </a:rPr>
              <a:t>that </a:t>
            </a:r>
            <a:r>
              <a:rPr lang="en-US" sz="1600" dirty="0">
                <a:solidFill>
                  <a:srgbClr val="C00000"/>
                </a:solidFill>
              </a:rPr>
              <a:t>are the 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most frequently used –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may </a:t>
            </a:r>
            <a:r>
              <a:rPr lang="en-US" sz="1600" dirty="0">
                <a:solidFill>
                  <a:srgbClr val="C00000"/>
                </a:solidFill>
              </a:rPr>
              <a:t>result in </a:t>
            </a:r>
            <a:r>
              <a:rPr lang="en-US" sz="1600" dirty="0" err="1">
                <a:solidFill>
                  <a:srgbClr val="C00000"/>
                </a:solidFill>
              </a:rPr>
              <a:t>underfitting</a:t>
            </a:r>
            <a:endParaRPr lang="en-US" sz="1600" dirty="0"/>
          </a:p>
        </p:txBody>
      </p:sp>
      <p:cxnSp>
        <p:nvCxnSpPr>
          <p:cNvPr id="8" name="Curved Connector 7"/>
          <p:cNvCxnSpPr/>
          <p:nvPr/>
        </p:nvCxnSpPr>
        <p:spPr>
          <a:xfrm rot="16200000" flipV="1">
            <a:off x="6146799" y="3695700"/>
            <a:ext cx="457200" cy="380999"/>
          </a:xfrm>
          <a:prstGeom prst="curvedConnector3">
            <a:avLst>
              <a:gd name="adj1" fmla="val 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Inverse Document Frequency (IDF)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37479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Inverse Document Frequency is weighting words by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have rarely they appear in the corpus (assumption is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 the word is more significant in a document).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IDF =  log (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(no. of unique words in corpus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/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(no. of occurrences in corpus)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)</a:t>
            </a:r>
          </a:p>
          <a:p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Example:</a:t>
            </a:r>
            <a:r>
              <a:rPr lang="en-US" sz="2000" dirty="0" smtClean="0">
                <a:solidFill>
                  <a:srgbClr val="0070C0"/>
                </a:solidFill>
              </a:rPr>
              <a:t/>
            </a:r>
            <a:br>
              <a:rPr lang="en-US" sz="2000" dirty="0" smtClean="0">
                <a:solidFill>
                  <a:srgbClr val="0070C0"/>
                </a:solidFill>
              </a:rPr>
            </a:b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Corpus = All reviews for a restaurant.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Number of unique words in reviews: 10,000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Number of occurrences of “fantastic” in reviews: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IDF(‘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fantastic’) =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log( 10000 / 50 )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2.3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	</a:t>
            </a:r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Family (Reduction)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66800" y="1219200"/>
            <a:ext cx="6833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male   : </a:t>
            </a:r>
            <a:r>
              <a:rPr lang="en-US" sz="2400" dirty="0"/>
              <a:t>[ man, gentleman, boy, guy, dude 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female: [ woman, lady, girl, gal ]</a:t>
            </a:r>
          </a:p>
          <a:p>
            <a:r>
              <a:rPr lang="en-US" sz="2400" dirty="0" smtClean="0"/>
              <a:t>parent : [ father, mother, mom, mommy, dad, daddy ]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49928"/>
              </p:ext>
            </p:extLst>
          </p:nvPr>
        </p:nvGraphicFramePr>
        <p:xfrm>
          <a:off x="533400" y="2667000"/>
          <a:ext cx="28956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371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Root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gentleman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guy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woman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girl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female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953266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mother played with the girls while the dad </a:t>
            </a:r>
          </a:p>
          <a:p>
            <a:r>
              <a:rPr lang="en-US" dirty="0" smtClean="0"/>
              <a:t>prepared snacks for the ladies in mom’s reading group.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59645" y="4025656"/>
            <a:ext cx="1260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   :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female  :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play</a:t>
            </a:r>
            <a:r>
              <a:rPr lang="en-US" dirty="0"/>
              <a:t> </a:t>
            </a:r>
            <a:r>
              <a:rPr lang="en-US" dirty="0" smtClean="0"/>
              <a:t>      : 1</a:t>
            </a:r>
            <a:br>
              <a:rPr lang="en-US" dirty="0" smtClean="0"/>
            </a:br>
            <a:r>
              <a:rPr lang="en-US" dirty="0" smtClean="0"/>
              <a:t>prepare: 1 </a:t>
            </a:r>
            <a:br>
              <a:rPr lang="en-US" dirty="0" smtClean="0"/>
            </a:br>
            <a:r>
              <a:rPr lang="en-US" dirty="0" smtClean="0"/>
              <a:t>snack,   : 1</a:t>
            </a:r>
            <a:br>
              <a:rPr lang="en-US" dirty="0" smtClean="0"/>
            </a:br>
            <a:r>
              <a:rPr lang="en-US" dirty="0" smtClean="0"/>
              <a:t>read</a:t>
            </a:r>
            <a:r>
              <a:rPr lang="en-US" dirty="0"/>
              <a:t> </a:t>
            </a:r>
            <a:r>
              <a:rPr lang="en-US" dirty="0" smtClean="0"/>
              <a:t>     : 1</a:t>
            </a:r>
            <a:br>
              <a:rPr lang="en-US" dirty="0" smtClean="0"/>
            </a:br>
            <a:r>
              <a:rPr lang="en-US" dirty="0" smtClean="0"/>
              <a:t>group    : 1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83633" y="3599597"/>
            <a:ext cx="0" cy="1048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83633" y="4648200"/>
            <a:ext cx="92656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/>
          <p:cNvSpPr/>
          <p:nvPr/>
        </p:nvSpPr>
        <p:spPr>
          <a:xfrm>
            <a:off x="5514499" y="4169388"/>
            <a:ext cx="66675" cy="17612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6828703" y="4169386"/>
            <a:ext cx="91440" cy="1761269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00585" y="3586897"/>
            <a:ext cx="337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Bag of Words</a:t>
            </a:r>
          </a:p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Family: Number of Occurrences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8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447797"/>
            <a:ext cx="85959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Instead of parsing the sentence into single words, each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as a feature, we group them in pairs (2-gram) or triplets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(3-grams), </a:t>
            </a:r>
            <a:r>
              <a:rPr lang="en-US" sz="2800" dirty="0" err="1" smtClean="0">
                <a:solidFill>
                  <a:srgbClr val="0070C0"/>
                </a:solidFill>
              </a:rPr>
              <a:t>etc</a:t>
            </a:r>
            <a:r>
              <a:rPr lang="en-US" sz="2800" dirty="0" smtClean="0">
                <a:solidFill>
                  <a:srgbClr val="0070C0"/>
                </a:solidFill>
              </a:rPr>
              <a:t>, ….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Parameters: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Window Size (2, 3,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Choose Stride Length (1, 2, …)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2-gram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word1 </a:t>
            </a:r>
            <a:r>
              <a:rPr lang="en-US" sz="2400" dirty="0"/>
              <a:t>word2 word3 … </a:t>
            </a:r>
            <a:r>
              <a:rPr lang="en-US" sz="2400" dirty="0" smtClean="0"/>
              <a:t>word4</a:t>
            </a:r>
            <a:endParaRPr lang="en-US" sz="1400" dirty="0" smtClean="0"/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  </a:t>
            </a:r>
            <a:br>
              <a:rPr lang="en-US" sz="1400" dirty="0" smtClean="0"/>
            </a:br>
            <a:r>
              <a:rPr lang="en-US" sz="1400" dirty="0" smtClean="0"/>
              <a:t>                 </a:t>
            </a:r>
            <a:r>
              <a:rPr lang="en-US" sz="2400" dirty="0" smtClean="0"/>
              <a:t>    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stride of 1 	        2-gram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3048000" y="4838698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916971" y="5448810"/>
            <a:ext cx="381000" cy="1295400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5906010"/>
            <a:ext cx="0" cy="1905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6001260"/>
            <a:ext cx="71657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8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N-grams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56962" y="1437852"/>
            <a:ext cx="68300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The quick brown fox jumped over the lazy </a:t>
            </a:r>
            <a:r>
              <a:rPr lang="en-US" sz="2800" i="1" dirty="0" smtClean="0"/>
              <a:t>dog</a:t>
            </a:r>
          </a:p>
          <a:p>
            <a:endParaRPr lang="en-US" sz="2800" i="1" dirty="0">
              <a:solidFill>
                <a:srgbClr val="0070C0"/>
              </a:solidFill>
            </a:endParaRPr>
          </a:p>
          <a:p>
            <a:r>
              <a:rPr lang="en-US" sz="2800" i="1" dirty="0" smtClean="0"/>
              <a:t>        quick, brown, fox, jump, lazy, dog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76700" y="1981200"/>
            <a:ext cx="762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0703" y="3276600"/>
            <a:ext cx="22359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2-grams, stride of 1</a:t>
            </a:r>
          </a:p>
          <a:p>
            <a:endParaRPr lang="en-US" sz="2000" dirty="0"/>
          </a:p>
          <a:p>
            <a:r>
              <a:rPr lang="en-US" sz="2000" dirty="0" smtClean="0"/>
              <a:t>[ quick, brown ]</a:t>
            </a:r>
          </a:p>
          <a:p>
            <a:r>
              <a:rPr lang="en-US" sz="2000" dirty="0" smtClean="0"/>
              <a:t>[ brown, fox ]</a:t>
            </a:r>
          </a:p>
          <a:p>
            <a:r>
              <a:rPr lang="en-US" sz="2000" dirty="0" smtClean="0"/>
              <a:t>[ fox, jump ]</a:t>
            </a:r>
          </a:p>
          <a:p>
            <a:r>
              <a:rPr lang="en-US" sz="2000" dirty="0" smtClean="0"/>
              <a:t>[ jump, lazy ]</a:t>
            </a:r>
          </a:p>
          <a:p>
            <a:r>
              <a:rPr lang="en-US" sz="2000" dirty="0" smtClean="0"/>
              <a:t>[ lazy, dog ]</a:t>
            </a:r>
          </a:p>
          <a:p>
            <a:r>
              <a:rPr lang="en-US" sz="2000" dirty="0" smtClean="0"/>
              <a:t>[ Dog, &lt;null&gt; ]</a:t>
            </a:r>
            <a:endParaRPr lang="en-US" sz="2000" dirty="0"/>
          </a:p>
        </p:txBody>
      </p:sp>
      <p:sp>
        <p:nvSpPr>
          <p:cNvPr id="9" name="Left Bracket 8"/>
          <p:cNvSpPr/>
          <p:nvPr/>
        </p:nvSpPr>
        <p:spPr>
          <a:xfrm>
            <a:off x="1676400" y="3962400"/>
            <a:ext cx="66675" cy="17612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/>
          <p:cNvSpPr/>
          <p:nvPr/>
        </p:nvSpPr>
        <p:spPr>
          <a:xfrm flipH="1">
            <a:off x="3657600" y="3962400"/>
            <a:ext cx="45719" cy="176126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54458" y="4566591"/>
            <a:ext cx="333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When stride runs off end of sentence,</a:t>
            </a:r>
          </a:p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add nulls (empty)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3733802" y="4953001"/>
            <a:ext cx="838198" cy="68579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Vectors (Word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Embeddings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1447797"/>
            <a:ext cx="840275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Uses Deep Learning to learn word relationships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(e.g., is-a, same-as) vs. human maintained dictionary: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Later is labor intensive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Hard to capture nuances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Constantly needs updating for new words.</a:t>
            </a:r>
          </a:p>
        </p:txBody>
      </p:sp>
      <p:sp>
        <p:nvSpPr>
          <p:cNvPr id="4" name="Flowchart: Multidocument 3"/>
          <p:cNvSpPr/>
          <p:nvPr/>
        </p:nvSpPr>
        <p:spPr>
          <a:xfrm>
            <a:off x="685800" y="4419600"/>
            <a:ext cx="1371600" cy="1600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11182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Corpus</a:t>
            </a:r>
            <a:endParaRPr lang="en-US" sz="1200" b="1" dirty="0"/>
          </a:p>
        </p:txBody>
      </p:sp>
      <p:sp>
        <p:nvSpPr>
          <p:cNvPr id="16" name="Oval 15"/>
          <p:cNvSpPr/>
          <p:nvPr/>
        </p:nvSpPr>
        <p:spPr>
          <a:xfrm>
            <a:off x="3232743" y="4722147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32743" y="5177293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32743" y="5694381"/>
            <a:ext cx="381000" cy="37180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58630" y="4481441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6" idx="6"/>
            <a:endCxn id="19" idx="3"/>
          </p:cNvCxnSpPr>
          <p:nvPr/>
        </p:nvCxnSpPr>
        <p:spPr>
          <a:xfrm flipV="1">
            <a:off x="3613743" y="4798797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3"/>
          </p:cNvCxnSpPr>
          <p:nvPr/>
        </p:nvCxnSpPr>
        <p:spPr>
          <a:xfrm flipV="1">
            <a:off x="3622563" y="4798797"/>
            <a:ext cx="291863" cy="556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01455" y="4853423"/>
            <a:ext cx="257175" cy="10145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58630" y="5032522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58630" y="554909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858630" y="6075029"/>
            <a:ext cx="381000" cy="3718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6" idx="6"/>
          </p:cNvCxnSpPr>
          <p:nvPr/>
        </p:nvCxnSpPr>
        <p:spPr>
          <a:xfrm>
            <a:off x="3613743" y="4908050"/>
            <a:ext cx="244887" cy="295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</p:cNvCxnSpPr>
          <p:nvPr/>
        </p:nvCxnSpPr>
        <p:spPr>
          <a:xfrm>
            <a:off x="3613743" y="4908050"/>
            <a:ext cx="233303" cy="833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6"/>
          </p:cNvCxnSpPr>
          <p:nvPr/>
        </p:nvCxnSpPr>
        <p:spPr>
          <a:xfrm>
            <a:off x="3613743" y="4908050"/>
            <a:ext cx="244887" cy="1357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601455" y="5253943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585844" y="5780397"/>
            <a:ext cx="300683" cy="109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</p:cNvCxnSpPr>
          <p:nvPr/>
        </p:nvCxnSpPr>
        <p:spPr>
          <a:xfrm>
            <a:off x="3613743" y="5880284"/>
            <a:ext cx="244887" cy="385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6"/>
          </p:cNvCxnSpPr>
          <p:nvPr/>
        </p:nvCxnSpPr>
        <p:spPr>
          <a:xfrm flipV="1">
            <a:off x="3613743" y="5363197"/>
            <a:ext cx="300683" cy="517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6"/>
          </p:cNvCxnSpPr>
          <p:nvPr/>
        </p:nvCxnSpPr>
        <p:spPr>
          <a:xfrm>
            <a:off x="3613743" y="5363196"/>
            <a:ext cx="272783" cy="27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6"/>
          </p:cNvCxnSpPr>
          <p:nvPr/>
        </p:nvCxnSpPr>
        <p:spPr>
          <a:xfrm>
            <a:off x="3613743" y="5363196"/>
            <a:ext cx="233303" cy="843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451943" y="5235812"/>
            <a:ext cx="381000" cy="37180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9" idx="5"/>
            <a:endCxn id="35" idx="2"/>
          </p:cNvCxnSpPr>
          <p:nvPr/>
        </p:nvCxnSpPr>
        <p:spPr>
          <a:xfrm>
            <a:off x="4183834" y="4798797"/>
            <a:ext cx="268109" cy="6229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18425" y="4127828"/>
            <a:ext cx="1201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Neural Network</a:t>
            </a:r>
            <a:endParaRPr lang="en-US" sz="1200" b="1" dirty="0"/>
          </a:p>
        </p:txBody>
      </p:sp>
      <p:cxnSp>
        <p:nvCxnSpPr>
          <p:cNvPr id="38" name="Straight Arrow Connector 37"/>
          <p:cNvCxnSpPr>
            <a:endCxn id="35" idx="2"/>
          </p:cNvCxnSpPr>
          <p:nvPr/>
        </p:nvCxnSpPr>
        <p:spPr>
          <a:xfrm>
            <a:off x="4234394" y="5278504"/>
            <a:ext cx="217549" cy="143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54970" y="5421715"/>
            <a:ext cx="196973" cy="305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54970" y="5496153"/>
            <a:ext cx="161952" cy="710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2514600" y="4990914"/>
            <a:ext cx="304800" cy="844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105400" y="4982273"/>
            <a:ext cx="304800" cy="84410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/>
          <p:cNvSpPr/>
          <p:nvPr/>
        </p:nvSpPr>
        <p:spPr>
          <a:xfrm>
            <a:off x="5738493" y="4880148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61352" y="4831294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0.051</a:t>
            </a:r>
          </a:p>
          <a:p>
            <a:r>
              <a:rPr lang="en-US" sz="1200" dirty="0" smtClean="0"/>
              <a:t>0.120</a:t>
            </a:r>
          </a:p>
          <a:p>
            <a:r>
              <a:rPr lang="en-US" sz="1200" dirty="0" smtClean="0"/>
              <a:t>0.037</a:t>
            </a:r>
          </a:p>
          <a:p>
            <a:r>
              <a:rPr lang="en-US" sz="1200" dirty="0" smtClean="0"/>
              <a:t>0.107</a:t>
            </a:r>
          </a:p>
          <a:p>
            <a:r>
              <a:rPr lang="en-US" sz="1200" dirty="0" smtClean="0"/>
              <a:t>0.006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4" name="Left Bracket 43"/>
          <p:cNvSpPr/>
          <p:nvPr/>
        </p:nvSpPr>
        <p:spPr>
          <a:xfrm flipH="1">
            <a:off x="6250419" y="4880148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>
            <a:off x="6422617" y="4870404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445476" y="4821550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0.061</a:t>
            </a:r>
          </a:p>
          <a:p>
            <a:r>
              <a:rPr lang="en-US" sz="1200" dirty="0" smtClean="0"/>
              <a:t>0.080</a:t>
            </a:r>
          </a:p>
          <a:p>
            <a:r>
              <a:rPr lang="en-US" sz="1200" dirty="0" smtClean="0"/>
              <a:t>0.236</a:t>
            </a:r>
          </a:p>
          <a:p>
            <a:r>
              <a:rPr lang="en-US" sz="1200" dirty="0" smtClean="0"/>
              <a:t>0.005</a:t>
            </a:r>
          </a:p>
          <a:p>
            <a:r>
              <a:rPr lang="en-US" sz="1200" dirty="0" smtClean="0"/>
              <a:t>0.042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7" name="Left Bracket 46"/>
          <p:cNvSpPr/>
          <p:nvPr/>
        </p:nvSpPr>
        <p:spPr>
          <a:xfrm flipH="1">
            <a:off x="6934543" y="4870404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/>
          <p:cNvSpPr/>
          <p:nvPr/>
        </p:nvSpPr>
        <p:spPr>
          <a:xfrm>
            <a:off x="7080790" y="4874340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03649" y="4825486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0.314</a:t>
            </a:r>
          </a:p>
          <a:p>
            <a:r>
              <a:rPr lang="en-US" sz="1200" dirty="0" smtClean="0"/>
              <a:t>0.059</a:t>
            </a:r>
          </a:p>
          <a:p>
            <a:r>
              <a:rPr lang="en-US" sz="1200" dirty="0" smtClean="0"/>
              <a:t>0.284</a:t>
            </a:r>
          </a:p>
          <a:p>
            <a:r>
              <a:rPr lang="en-US" sz="1200" dirty="0" smtClean="0"/>
              <a:t>0.161</a:t>
            </a:r>
          </a:p>
          <a:p>
            <a:r>
              <a:rPr lang="en-US" sz="1200" dirty="0" smtClean="0"/>
              <a:t>0.076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50" name="Left Bracket 49"/>
          <p:cNvSpPr/>
          <p:nvPr/>
        </p:nvSpPr>
        <p:spPr>
          <a:xfrm flipH="1">
            <a:off x="7592716" y="4874340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/>
          <p:cNvSpPr/>
          <p:nvPr/>
        </p:nvSpPr>
        <p:spPr>
          <a:xfrm>
            <a:off x="8174874" y="4880148"/>
            <a:ext cx="45719" cy="11221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97733" y="4831294"/>
            <a:ext cx="537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0.114</a:t>
            </a:r>
          </a:p>
          <a:p>
            <a:r>
              <a:rPr lang="en-US" sz="1200" dirty="0" smtClean="0"/>
              <a:t>0.177</a:t>
            </a:r>
          </a:p>
          <a:p>
            <a:r>
              <a:rPr lang="en-US" sz="1200" dirty="0" smtClean="0"/>
              <a:t>0.352</a:t>
            </a:r>
          </a:p>
          <a:p>
            <a:r>
              <a:rPr lang="en-US" sz="1200" dirty="0" smtClean="0"/>
              <a:t>0.003</a:t>
            </a:r>
          </a:p>
          <a:p>
            <a:r>
              <a:rPr lang="en-US" sz="1200" dirty="0" smtClean="0"/>
              <a:t>0.004</a:t>
            </a:r>
          </a:p>
          <a:p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53" name="Left Bracket 52"/>
          <p:cNvSpPr/>
          <p:nvPr/>
        </p:nvSpPr>
        <p:spPr>
          <a:xfrm flipH="1">
            <a:off x="8686800" y="4880148"/>
            <a:ext cx="45719" cy="112210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866882" y="4116744"/>
            <a:ext cx="104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Word Vectors</a:t>
            </a:r>
            <a:endParaRPr 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704740" y="5296893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***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19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Word Vector – Statistical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3733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Machine learn the meaning of a word by the distribution of words around it. </a:t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	“You shall know a word by the company it keeps”  J.R. Firth, 1957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To learn the meaning of a word, find a large number of sentences with the word and calculate the distribution of words around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/>
              <a:t>	The </a:t>
            </a:r>
            <a:r>
              <a:rPr lang="en-US" sz="2400" i="1" dirty="0"/>
              <a:t>quick brown fox jumped over the lazy </a:t>
            </a:r>
            <a:r>
              <a:rPr lang="en-US" sz="2400" b="1" i="1" dirty="0">
                <a:solidFill>
                  <a:srgbClr val="0070C0"/>
                </a:solidFill>
              </a:rPr>
              <a:t>dog</a:t>
            </a:r>
            <a:r>
              <a:rPr lang="en-US" sz="2400" i="1" dirty="0"/>
              <a:t>.</a:t>
            </a:r>
          </a:p>
          <a:p>
            <a:pPr marL="0" indent="0">
              <a:buNone/>
            </a:pPr>
            <a:r>
              <a:rPr lang="en-US" sz="2400" i="1" dirty="0" smtClean="0"/>
              <a:t>	The </a:t>
            </a:r>
            <a:r>
              <a:rPr lang="en-US" sz="2400" b="1" i="1" dirty="0">
                <a:solidFill>
                  <a:srgbClr val="0070C0"/>
                </a:solidFill>
              </a:rPr>
              <a:t>dog</a:t>
            </a:r>
            <a:r>
              <a:rPr lang="en-US" sz="2400" i="1" dirty="0"/>
              <a:t> barked while the cat was jumping</a:t>
            </a:r>
            <a:r>
              <a:rPr lang="en-US" sz="2400" i="1" dirty="0" smtClean="0"/>
              <a:t>.</a:t>
            </a:r>
            <a:endParaRPr lang="en-US" sz="2400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47800" y="41511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44559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57700" y="4136784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800600" y="41511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124200" y="44559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657600" y="4455992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457700" y="4465276"/>
            <a:ext cx="228600" cy="3048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1150" y="3730925"/>
            <a:ext cx="1764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Stop word removal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5149850" y="3858703"/>
            <a:ext cx="241300" cy="21077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44905" y="4834709"/>
            <a:ext cx="117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Target word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6200000" flipV="1">
            <a:off x="5969197" y="4519000"/>
            <a:ext cx="367318" cy="24130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84477" y="5334000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dog-&gt;Lazy : 1</a:t>
            </a:r>
          </a:p>
          <a:p>
            <a:r>
              <a:rPr lang="en-US" dirty="0" smtClean="0"/>
              <a:t>dog-&gt;bark: 1</a:t>
            </a:r>
          </a:p>
          <a:p>
            <a:r>
              <a:rPr lang="en-US" dirty="0" smtClean="0"/>
              <a:t>dog-&gt;cat: 2</a:t>
            </a:r>
            <a:br>
              <a:rPr lang="en-US" dirty="0" smtClean="0"/>
            </a:br>
            <a:r>
              <a:rPr lang="en-US" dirty="0" smtClean="0"/>
              <a:t>dog-&gt;jump: (2,3)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01800" y="5671927"/>
            <a:ext cx="1077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Distribution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3341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Learning Word Vectors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3733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Word Vectors are learned, such that given a word, we can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predict the likelihood of what words (context) will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     surround it.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p( context | word )</a:t>
            </a:r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Define a Loss function for Deep Learning the vectors as:</a:t>
            </a:r>
          </a:p>
          <a:p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	</a:t>
            </a: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 – p( ^word | word )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86300" y="2590801"/>
            <a:ext cx="3392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Bayes Conditional Probability Notation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0800000" flipV="1">
            <a:off x="4381500" y="2760078"/>
            <a:ext cx="304800" cy="27104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3335923" y="4936123"/>
            <a:ext cx="490954" cy="3048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29000" y="5334000"/>
            <a:ext cx="3613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All the words other than the target word.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7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Skip 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76700" y="305721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dog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300" y="3057219"/>
            <a:ext cx="2799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y1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y2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y3</a:t>
            </a:r>
            <a:endParaRPr lang="en-US" sz="20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3076329"/>
            <a:ext cx="2799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x1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x2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word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x3</a:t>
            </a:r>
            <a:endParaRPr lang="en-US" sz="20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67" y="1371600"/>
            <a:ext cx="8631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Use Probabilities to predict surrounding words (context)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within radius of a target word.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3075" y="2749106"/>
            <a:ext cx="109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Target Word</a:t>
            </a:r>
            <a:endParaRPr lang="en-US" sz="1400" b="1" dirty="0"/>
          </a:p>
        </p:txBody>
      </p:sp>
      <p:sp>
        <p:nvSpPr>
          <p:cNvPr id="19" name="Right Brace 18"/>
          <p:cNvSpPr/>
          <p:nvPr/>
        </p:nvSpPr>
        <p:spPr>
          <a:xfrm rot="5400000">
            <a:off x="2057400" y="2657109"/>
            <a:ext cx="381000" cy="22860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rot="5400000">
            <a:off x="6172200" y="2657109"/>
            <a:ext cx="381000" cy="228600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13170" y="3993874"/>
            <a:ext cx="128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Context Words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720440" y="3993874"/>
            <a:ext cx="1284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Context Words</a:t>
            </a:r>
            <a:endParaRPr lang="en-US" sz="14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066800" y="2902994"/>
            <a:ext cx="2324100" cy="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99740" y="2890294"/>
            <a:ext cx="2286000" cy="0"/>
          </a:xfrm>
          <a:prstGeom prst="straightConnector1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05009" y="25952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Radius (m)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72020" y="25952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Radius (m)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782781" y="4454051"/>
            <a:ext cx="122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p(word | dog)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3124201" y="4147762"/>
            <a:ext cx="627721" cy="48140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flipV="1">
            <a:off x="4963711" y="4147762"/>
            <a:ext cx="756729" cy="43895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Accuracy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ultidocument 5"/>
          <p:cNvSpPr/>
          <p:nvPr/>
        </p:nvSpPr>
        <p:spPr>
          <a:xfrm>
            <a:off x="3516352" y="1676400"/>
            <a:ext cx="1371600" cy="16002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3552" y="136862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Corpus</a:t>
            </a:r>
            <a:endParaRPr lang="en-US" sz="1200" b="1" dirty="0"/>
          </a:p>
        </p:txBody>
      </p:sp>
      <p:sp>
        <p:nvSpPr>
          <p:cNvPr id="4" name="Vertical Scroll 3"/>
          <p:cNvSpPr/>
          <p:nvPr/>
        </p:nvSpPr>
        <p:spPr>
          <a:xfrm>
            <a:off x="838200" y="3657600"/>
            <a:ext cx="1752600" cy="1981200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Parts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Speech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5791200" y="3670300"/>
            <a:ext cx="1752600" cy="1981200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Distribution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813" y="3322094"/>
            <a:ext cx="19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Discrete Representation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0530" y="3347494"/>
            <a:ext cx="2213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Continuous Representation</a:t>
            </a:r>
            <a:endParaRPr lang="en-US" sz="1400" b="1" dirty="0"/>
          </a:p>
        </p:txBody>
      </p:sp>
      <p:sp>
        <p:nvSpPr>
          <p:cNvPr id="11" name="Right Arrow 10"/>
          <p:cNvSpPr/>
          <p:nvPr/>
        </p:nvSpPr>
        <p:spPr>
          <a:xfrm rot="2878147">
            <a:off x="5083833" y="2575911"/>
            <a:ext cx="400319" cy="14013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8293888">
            <a:off x="2961043" y="2648338"/>
            <a:ext cx="400319" cy="140137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1200" y="1934577"/>
            <a:ext cx="20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New Methods for NLP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6584866" y="2622465"/>
            <a:ext cx="1003469" cy="3048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8813" y="2018001"/>
            <a:ext cx="2043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Prior Methods for NLP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1522479" y="2705889"/>
            <a:ext cx="1003469" cy="30480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813004" y="6261100"/>
            <a:ext cx="495299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9918" y="5953323"/>
            <a:ext cx="1647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Increasing Accuracy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378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4605" y="1066800"/>
            <a:ext cx="859478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 Applications – so common, people forgot they</a:t>
            </a:r>
            <a:b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 based on AI/NLP: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Spell Checking &amp; Correcting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Auto-Completion in Search Strings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Recommending Synonyms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Sentiment Analysis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Identify Reading Level of Text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Document Classification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Extracting Data from Unstructured Text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Competitive Areas: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Speech Recognition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Intelligent Search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Chat Bots</a:t>
            </a:r>
          </a:p>
        </p:txBody>
      </p:sp>
    </p:spTree>
    <p:extLst>
      <p:ext uri="{BB962C8B-B14F-4D97-AF65-F5344CB8AC3E}">
        <p14:creationId xmlns:p14="http://schemas.microsoft.com/office/powerpoint/2010/main" val="24745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06700" y="13716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06700" y="23622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56552" y="3643657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06900" y="3626889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873500" y="2057400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67709" y="209550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Syntactical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>
            <a:stCxn id="12" idx="1"/>
          </p:cNvCxnSpPr>
          <p:nvPr/>
        </p:nvCxnSpPr>
        <p:spPr>
          <a:xfrm rot="10800000" flipV="1">
            <a:off x="5892801" y="2264776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2314213">
            <a:off x="2886952" y="3178694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9290269">
            <a:off x="4776607" y="3191395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721" y="2742718"/>
            <a:ext cx="2106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Mimic human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method of recognition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1700949" y="3351465"/>
            <a:ext cx="249823" cy="13288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806700" y="48768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05559" y="59436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rot="19308742">
            <a:off x="2786533" y="4438842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9700" y="4529347"/>
            <a:ext cx="2532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Original approach. Progress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was slow in small strides –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Generally abandoned.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5400000" flipH="1" flipV="1">
            <a:off x="1147816" y="4295175"/>
            <a:ext cx="316654" cy="199282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 rot="2307072">
            <a:off x="4778014" y="4412173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873500" y="5630277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761409" y="2773054"/>
            <a:ext cx="96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Semantic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10800000" flipV="1">
            <a:off x="3928352" y="2937984"/>
            <a:ext cx="2777248" cy="872015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4" idx="1"/>
          </p:cNvCxnSpPr>
          <p:nvPr/>
        </p:nvCxnSpPr>
        <p:spPr>
          <a:xfrm rot="10800000" flipV="1">
            <a:off x="6130255" y="2942331"/>
            <a:ext cx="631154" cy="68455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56400" y="4854226"/>
            <a:ext cx="1980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Modern Approach.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Machine learns word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relationships.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6200000" flipV="1">
            <a:off x="6622528" y="4477889"/>
            <a:ext cx="459409" cy="29326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Challenging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893546" y="4394201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Sparsity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1646" y="2171700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960346" y="2933701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36" y="1132581"/>
            <a:ext cx="2703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Speech/Text is continuous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stream of words, where each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and placement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contributing to the context.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931646" y="3238501"/>
            <a:ext cx="2971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3960346" y="4000501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/>
          <p:nvPr/>
        </p:nvCxnSpPr>
        <p:spPr>
          <a:xfrm rot="10800000" flipV="1">
            <a:off x="5903446" y="3113589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78355" y="2698090"/>
            <a:ext cx="2565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Words have to be convert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to numerical encoding,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usable by machine learning.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>
            <a:off x="2494522" y="1996086"/>
            <a:ext cx="437123" cy="35122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 flipV="1">
            <a:off x="5865346" y="4485190"/>
            <a:ext cx="474909" cy="24982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78355" y="4114801"/>
            <a:ext cx="2494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Human vocabulary &gt; 100K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words. But a sentence,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Command, review, short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Narrative, etc. will only use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 tiny fraction of.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2792616">
            <a:off x="2781529" y="5045113"/>
            <a:ext cx="213474" cy="88257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4140620" y="5175240"/>
            <a:ext cx="238826" cy="6921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20270" y="5867401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Ambiguities</a:t>
            </a:r>
            <a:endParaRPr lang="en-US" sz="1600" b="1" dirty="0"/>
          </a:p>
        </p:txBody>
      </p:sp>
      <p:sp>
        <p:nvSpPr>
          <p:cNvPr id="52" name="Down Arrow 51"/>
          <p:cNvSpPr/>
          <p:nvPr/>
        </p:nvSpPr>
        <p:spPr>
          <a:xfrm rot="19810886">
            <a:off x="5471792" y="5083535"/>
            <a:ext cx="192291" cy="860693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465488" y="5867402"/>
            <a:ext cx="1589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Short Responses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135254" y="5867401"/>
            <a:ext cx="1536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Implied Context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43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Beginning to Present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Multidocument 3"/>
          <p:cNvSpPr/>
          <p:nvPr/>
        </p:nvSpPr>
        <p:spPr>
          <a:xfrm>
            <a:off x="1957976" y="1643462"/>
            <a:ext cx="1273048" cy="758952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85707" y="1304908"/>
            <a:ext cx="1017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Keywords</a:t>
            </a:r>
            <a:endParaRPr lang="en-US" sz="1600" b="1" dirty="0"/>
          </a:p>
        </p:txBody>
      </p:sp>
      <p:sp>
        <p:nvSpPr>
          <p:cNvPr id="24" name="Down Arrow 23"/>
          <p:cNvSpPr/>
          <p:nvPr/>
        </p:nvSpPr>
        <p:spPr>
          <a:xfrm>
            <a:off x="2175400" y="2599010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1957976" y="3234010"/>
            <a:ext cx="1371600" cy="137160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Parts</a:t>
            </a:r>
          </a:p>
          <a:p>
            <a:pPr algn="ctr"/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85707" y="2895456"/>
            <a:ext cx="1065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Dictionary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3370" y="1191941"/>
            <a:ext cx="1606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Keyword Search.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requency of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match.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1263576" y="1845533"/>
            <a:ext cx="694400" cy="38750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60002" y="5655533"/>
            <a:ext cx="62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word</a:t>
            </a:r>
            <a:endParaRPr lang="en-US" sz="1600" b="1" dirty="0"/>
          </a:p>
        </p:txBody>
      </p:sp>
      <p:sp>
        <p:nvSpPr>
          <p:cNvPr id="34" name="Down Arrow 33"/>
          <p:cNvSpPr/>
          <p:nvPr/>
        </p:nvSpPr>
        <p:spPr>
          <a:xfrm>
            <a:off x="2224676" y="4893533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6070" y="2661934"/>
            <a:ext cx="1482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Context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Determination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stCxn id="35" idx="2"/>
          </p:cNvCxnSpPr>
          <p:nvPr/>
        </p:nvCxnSpPr>
        <p:spPr>
          <a:xfrm rot="16200000" flipH="1">
            <a:off x="1187612" y="3166203"/>
            <a:ext cx="580024" cy="74103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eft Bracket 15"/>
          <p:cNvSpPr/>
          <p:nvPr/>
        </p:nvSpPr>
        <p:spPr>
          <a:xfrm>
            <a:off x="2261504" y="5274533"/>
            <a:ext cx="133350" cy="1295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2898028" y="5274533"/>
            <a:ext cx="94996" cy="12954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447633" y="5316978"/>
            <a:ext cx="341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</a:p>
          <a:p>
            <a:r>
              <a:rPr lang="en-US" sz="1200" dirty="0" smtClean="0"/>
              <a:t>0</a:t>
            </a:r>
          </a:p>
          <a:p>
            <a:r>
              <a:rPr lang="en-US" sz="1200" dirty="0" smtClean="0"/>
              <a:t>12</a:t>
            </a:r>
          </a:p>
          <a:p>
            <a:r>
              <a:rPr lang="en-US" sz="1200" dirty="0" smtClean="0"/>
              <a:t>-2</a:t>
            </a:r>
          </a:p>
          <a:p>
            <a:r>
              <a:rPr lang="en-US" sz="1200" dirty="0" smtClean="0"/>
              <a:t>7</a:t>
            </a:r>
          </a:p>
          <a:p>
            <a:r>
              <a:rPr lang="en-US" sz="1200" dirty="0" smtClean="0"/>
              <a:t>12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2700" y="4478034"/>
            <a:ext cx="1990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Engineered features.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Low dimensionality.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Supervised learning.</a:t>
            </a:r>
          </a:p>
        </p:txBody>
      </p:sp>
      <p:cxnSp>
        <p:nvCxnSpPr>
          <p:cNvPr id="43" name="Curved Connector 42"/>
          <p:cNvCxnSpPr/>
          <p:nvPr/>
        </p:nvCxnSpPr>
        <p:spPr>
          <a:xfrm rot="16200000" flipH="1">
            <a:off x="791541" y="5189705"/>
            <a:ext cx="580024" cy="74103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ultidocument 54"/>
          <p:cNvSpPr/>
          <p:nvPr/>
        </p:nvSpPr>
        <p:spPr>
          <a:xfrm>
            <a:off x="4857925" y="1607439"/>
            <a:ext cx="1273048" cy="758952"/>
          </a:xfrm>
          <a:prstGeom prst="flowChartMultidocumen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228254" y="1272091"/>
            <a:ext cx="5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Text</a:t>
            </a:r>
            <a:endParaRPr lang="en-US" sz="1600" b="1" dirty="0"/>
          </a:p>
        </p:txBody>
      </p:sp>
      <p:sp>
        <p:nvSpPr>
          <p:cNvPr id="57" name="Down Arrow 56"/>
          <p:cNvSpPr/>
          <p:nvPr/>
        </p:nvSpPr>
        <p:spPr>
          <a:xfrm>
            <a:off x="5075349" y="2599010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edefined Process 57"/>
          <p:cNvSpPr/>
          <p:nvPr/>
        </p:nvSpPr>
        <p:spPr>
          <a:xfrm>
            <a:off x="4808649" y="3234010"/>
            <a:ext cx="1371600" cy="1409700"/>
          </a:xfrm>
          <a:prstGeom prst="flowChartPredefined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Deep</a:t>
            </a:r>
            <a:br>
              <a:rPr lang="en-US" dirty="0" smtClean="0"/>
            </a:b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25456" y="2908155"/>
            <a:ext cx="153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Neural Network</a:t>
            </a:r>
            <a:endParaRPr lang="en-US" sz="1600" b="1" dirty="0"/>
          </a:p>
        </p:txBody>
      </p:sp>
      <p:sp>
        <p:nvSpPr>
          <p:cNvPr id="60" name="Down Arrow 59"/>
          <p:cNvSpPr/>
          <p:nvPr/>
        </p:nvSpPr>
        <p:spPr>
          <a:xfrm>
            <a:off x="5064825" y="4847341"/>
            <a:ext cx="838200" cy="2286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902625" y="1285619"/>
            <a:ext cx="148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ordering.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10800000" flipV="1">
            <a:off x="6186627" y="1474185"/>
            <a:ext cx="715998" cy="5460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0800000" flipV="1">
            <a:off x="6222863" y="3021220"/>
            <a:ext cx="715998" cy="5460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38861" y="2827610"/>
            <a:ext cx="185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 relationships.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Left Bracket 64"/>
          <p:cNvSpPr/>
          <p:nvPr/>
        </p:nvSpPr>
        <p:spPr>
          <a:xfrm>
            <a:off x="5094904" y="5247187"/>
            <a:ext cx="133350" cy="12954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413776" y="5603650"/>
            <a:ext cx="62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word</a:t>
            </a:r>
            <a:endParaRPr lang="en-US" sz="1600" b="1" dirty="0"/>
          </a:p>
        </p:txBody>
      </p:sp>
      <p:sp>
        <p:nvSpPr>
          <p:cNvPr id="67" name="Right Bracket 66"/>
          <p:cNvSpPr/>
          <p:nvPr/>
        </p:nvSpPr>
        <p:spPr>
          <a:xfrm>
            <a:off x="5713146" y="5221907"/>
            <a:ext cx="94996" cy="12954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262751" y="5247187"/>
            <a:ext cx="458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0.16</a:t>
            </a:r>
          </a:p>
          <a:p>
            <a:r>
              <a:rPr lang="en-US" sz="1200" dirty="0" smtClean="0"/>
              <a:t>-0.4</a:t>
            </a:r>
          </a:p>
          <a:p>
            <a:r>
              <a:rPr lang="en-US" sz="1200" dirty="0" smtClean="0"/>
              <a:t>*</a:t>
            </a:r>
            <a:br>
              <a:rPr lang="en-US" sz="1200" dirty="0" smtClean="0"/>
            </a:br>
            <a:r>
              <a:rPr lang="en-US" sz="1200" dirty="0" smtClean="0"/>
              <a:t>*</a:t>
            </a:r>
            <a:br>
              <a:rPr lang="en-US" sz="1200" dirty="0" smtClean="0"/>
            </a:br>
            <a:r>
              <a:rPr lang="en-US" sz="1200" dirty="0" smtClean="0"/>
              <a:t>*</a:t>
            </a:r>
          </a:p>
          <a:p>
            <a:r>
              <a:rPr lang="en-US" sz="1200" dirty="0" smtClean="0"/>
              <a:t>0.67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648709" y="4847341"/>
            <a:ext cx="215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Learning features.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High dimensionality.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Unsupervised learning.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10800000" flipV="1">
            <a:off x="5932711" y="5278741"/>
            <a:ext cx="715998" cy="54606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35290" y="4732752"/>
            <a:ext cx="1225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Word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Embeddings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Curved Connector 71"/>
          <p:cNvCxnSpPr/>
          <p:nvPr/>
        </p:nvCxnSpPr>
        <p:spPr>
          <a:xfrm rot="10800000" flipV="1">
            <a:off x="2972035" y="5168088"/>
            <a:ext cx="517977" cy="42553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4601209" y="5144154"/>
            <a:ext cx="463616" cy="405576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NLTK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295400"/>
            <a:ext cx="804547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Natural Language Toolkit (NLTK) is an open source toolkit for </a:t>
            </a: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    natural language processing in Python: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www.nltk.org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Installation: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/>
              <a:t>pip install -U </a:t>
            </a:r>
            <a:r>
              <a:rPr lang="en-US" sz="2000" dirty="0" err="1" smtClean="0"/>
              <a:t>nltk</a:t>
            </a:r>
            <a:endParaRPr lang="en-US" sz="2000" dirty="0" smtClean="0"/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import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/>
              <a:t>tokens </a:t>
            </a:r>
            <a:r>
              <a:rPr lang="en-US" sz="2000" dirty="0"/>
              <a:t>= </a:t>
            </a:r>
            <a:r>
              <a:rPr lang="en-US" sz="2000" dirty="0" err="1"/>
              <a:t>nltk.word_tokenize</a:t>
            </a:r>
            <a:r>
              <a:rPr lang="en-US" sz="2000" dirty="0" smtClean="0"/>
              <a:t>(“I had a good day.”)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[ ‘I’, ‘had’, ‘good’, ‘day’, ‘.’ ]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137" y="4516058"/>
            <a:ext cx="1700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Import the library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2336259" y="4677452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81600" y="4703493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Tokenize the sentence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0800000" flipV="1">
            <a:off x="4800600" y="4865706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35095" y="6142881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0800000">
            <a:off x="4814352" y="6058244"/>
            <a:ext cx="734496" cy="1692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NLTK /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Wordnet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295400"/>
            <a:ext cx="89543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NLTK comes with many corpora, toy grammars, trained models, etc.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complete list is posted at: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http://nltk.org/nltk_data/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Downloading: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nltk.download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Importing the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WordNet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Corpus (Open Source English Dictionary </a:t>
            </a:r>
            <a:b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for NLP):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wordnet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6878" y="2876623"/>
            <a:ext cx="3287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When dialog appears, select Popular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 flipV="1">
            <a:off x="2895600" y="3045900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24939" y="4953000"/>
            <a:ext cx="3250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Alias name for namespace: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wordnet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4419061" y="5122277"/>
            <a:ext cx="305878" cy="376508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30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NLTK /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Wordnet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295400"/>
            <a:ext cx="8344849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Using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Wordnet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with NLTK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from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nltk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import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wordnet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wn.synsets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(‘dog’)</a:t>
            </a:r>
          </a:p>
          <a:p>
            <a:r>
              <a:rPr lang="en-US" sz="2000" dirty="0" smtClean="0"/>
              <a:t>		[</a:t>
            </a:r>
            <a:r>
              <a:rPr lang="en-US" sz="2000" dirty="0" err="1"/>
              <a:t>Synset</a:t>
            </a:r>
            <a:r>
              <a:rPr lang="en-US" sz="2000" dirty="0"/>
              <a:t>('dog.n.01'),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Synset</a:t>
            </a:r>
            <a:r>
              <a:rPr lang="en-US" sz="2000" dirty="0"/>
              <a:t>('frump.n.01'),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err="1" smtClean="0"/>
              <a:t>Synset</a:t>
            </a:r>
            <a:r>
              <a:rPr lang="en-US" sz="2000" dirty="0"/>
              <a:t>('dog.n.03'),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…,</a:t>
            </a:r>
            <a:br>
              <a:rPr lang="en-US" sz="2000" dirty="0" smtClean="0"/>
            </a:br>
            <a:r>
              <a:rPr lang="en-US" sz="2000" dirty="0" smtClean="0"/>
              <a:t>		 </a:t>
            </a:r>
            <a:r>
              <a:rPr lang="en-US" sz="2000" dirty="0" err="1"/>
              <a:t>Synset</a:t>
            </a:r>
            <a:r>
              <a:rPr lang="en-US" sz="2000" dirty="0"/>
              <a:t>('chase.v.01')]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# Definition for Dog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	</a:t>
            </a:r>
            <a:r>
              <a:rPr lang="en-US" sz="2000" dirty="0"/>
              <a:t>print(</a:t>
            </a:r>
            <a:r>
              <a:rPr lang="en-US" sz="2000" dirty="0" err="1"/>
              <a:t>wn.synset</a:t>
            </a:r>
            <a:r>
              <a:rPr lang="en-US" sz="2000" dirty="0"/>
              <a:t>('dog.n.01').definition</a:t>
            </a:r>
            <a:r>
              <a:rPr lang="en-US" sz="2000" dirty="0" smtClean="0"/>
              <a:t>())</a:t>
            </a:r>
            <a:r>
              <a:rPr lang="en-US" sz="2000" dirty="0"/>
              <a:t>		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a </a:t>
            </a:r>
            <a:r>
              <a:rPr lang="en-US" sz="2000" dirty="0"/>
              <a:t>member of the genus </a:t>
            </a:r>
            <a:r>
              <a:rPr lang="en-US" sz="2000" dirty="0" err="1"/>
              <a:t>Canis</a:t>
            </a:r>
            <a:r>
              <a:rPr lang="en-US" sz="2000" dirty="0"/>
              <a:t> (probably descended from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common </a:t>
            </a:r>
            <a:r>
              <a:rPr lang="en-US" sz="2000" dirty="0"/>
              <a:t>wolf) that has been domesticated by man since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prehistoric </a:t>
            </a:r>
            <a:r>
              <a:rPr lang="en-US" sz="2000" dirty="0"/>
              <a:t>times; occurs in many breeds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743" y="3810000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0800000">
            <a:off x="4572000" y="3725363"/>
            <a:ext cx="734496" cy="1692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34425" y="2531477"/>
            <a:ext cx="1710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Synonyms for dog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 : noun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V: verb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>
          <a:xfrm rot="10800000" flipV="1">
            <a:off x="3200401" y="2721895"/>
            <a:ext cx="2092343" cy="148135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6200000" flipH="1">
            <a:off x="5262801" y="4577001"/>
            <a:ext cx="1337850" cy="4809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1019</Words>
  <Application>Microsoft Office PowerPoint</Application>
  <PresentationFormat>On-screen Show (4:3)</PresentationFormat>
  <Paragraphs>456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Natural Language Processing Introduction</vt:lpstr>
      <vt:lpstr>Background</vt:lpstr>
      <vt:lpstr>Applications</vt:lpstr>
      <vt:lpstr>Approaches</vt:lpstr>
      <vt:lpstr>Challenging</vt:lpstr>
      <vt:lpstr>Beginning to Present</vt:lpstr>
      <vt:lpstr>NLTK </vt:lpstr>
      <vt:lpstr>NLTK / Wordnet</vt:lpstr>
      <vt:lpstr>NLTK / Wordnet</vt:lpstr>
      <vt:lpstr>Bag of Words </vt:lpstr>
      <vt:lpstr>Cleansing and Tokenize (Words)</vt:lpstr>
      <vt:lpstr>Representations</vt:lpstr>
      <vt:lpstr>Ambiguities in Parts of Speech</vt:lpstr>
      <vt:lpstr>Stop Word Removal</vt:lpstr>
      <vt:lpstr>Stemming</vt:lpstr>
      <vt:lpstr>Stemming Issues</vt:lpstr>
      <vt:lpstr>Lemmatization (Lemmas)</vt:lpstr>
      <vt:lpstr>Corpus</vt:lpstr>
      <vt:lpstr>Word Distribution</vt:lpstr>
      <vt:lpstr>Term Frequency (TF)</vt:lpstr>
      <vt:lpstr>Inverse Document Frequency (IDF)</vt:lpstr>
      <vt:lpstr>Word Family (Reduction)</vt:lpstr>
      <vt:lpstr>N-grams</vt:lpstr>
      <vt:lpstr>N-grams</vt:lpstr>
      <vt:lpstr>Word Vectors (Word Embeddings)</vt:lpstr>
      <vt:lpstr>Word Vector – Statistical Distribution</vt:lpstr>
      <vt:lpstr>Learning Word Vectors</vt:lpstr>
      <vt:lpstr>Skip Gram</vt:lpstr>
      <vt:lpstr>Accuracy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117</cp:revision>
  <dcterms:created xsi:type="dcterms:W3CDTF">2006-08-16T00:00:00Z</dcterms:created>
  <dcterms:modified xsi:type="dcterms:W3CDTF">2017-12-16T20:06:06Z</dcterms:modified>
</cp:coreProperties>
</file>