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2" r:id="rId11"/>
    <p:sldId id="295" r:id="rId12"/>
    <p:sldId id="296" r:id="rId13"/>
    <p:sldId id="297" r:id="rId14"/>
    <p:sldId id="294" r:id="rId15"/>
    <p:sldId id="300" r:id="rId16"/>
    <p:sldId id="301" r:id="rId17"/>
    <p:sldId id="298" r:id="rId18"/>
    <p:sldId id="291" r:id="rId19"/>
    <p:sldId id="293" r:id="rId20"/>
    <p:sldId id="29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51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Feb. 2018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55664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Request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make_request_request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Test_make_request_request</a:t>
            </a:r>
            <a:r>
              <a:rPr lang="en-US" sz="1600" b="1" dirty="0" smtClean="0"/>
              <a:t>() { }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make_request_headers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Test_make_request_headers</a:t>
            </a:r>
            <a:r>
              <a:rPr lang="en-US" sz="1600" b="1" dirty="0" smtClean="0"/>
              <a:t>() { }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>
                <a:solidFill>
                  <a:srgbClr val="00B050"/>
                </a:solidFill>
              </a:rPr>
              <a:t>make_head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/>
              <a:t>Test_make_head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/>
              <a:t>}</a:t>
            </a:r>
            <a:endParaRPr lang="en-US" sz="1600" b="1" dirty="0" smtClean="0"/>
          </a:p>
          <a:p>
            <a:r>
              <a:rPr lang="en-US" sz="1400" b="1" dirty="0"/>
              <a:t>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Response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851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STATUS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STATUS section consists of a status code, and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BODY consists of the returned resource.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Typically a resource.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524608"/>
            <a:ext cx="81149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</a:t>
            </a:r>
            <a:r>
              <a:rPr lang="en-US" sz="1600" b="1" dirty="0" smtClean="0"/>
              <a:t>( status, reason, resource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 smtClean="0"/>
              <a:t>	packet =   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+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STATUS, ending in CRLF, and HEAD ending in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VERSION + SP + status + SP + reason + CRLF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</a:t>
            </a:r>
            <a:r>
              <a:rPr lang="en-US" sz="1600" b="1" dirty="0" smtClean="0">
                <a:solidFill>
                  <a:srgbClr val="00B050"/>
                </a:solidFill>
              </a:rPr>
              <a:t>resource, </a:t>
            </a:r>
            <a:r>
              <a:rPr lang="en-US" sz="1600" b="1" dirty="0">
                <a:solidFill>
                  <a:srgbClr val="00B050"/>
                </a:solidFill>
              </a:rPr>
              <a:t>ending in a CRLF, and BODY ending in CRLF</a:t>
            </a:r>
            <a:endParaRPr lang="en-US" sz="1600" b="1" dirty="0"/>
          </a:p>
          <a:p>
            <a:r>
              <a:rPr lang="en-US" sz="1600" b="1" dirty="0"/>
              <a:t>	return </a:t>
            </a:r>
            <a:r>
              <a:rPr lang="en-US" sz="1600" b="1" dirty="0" smtClean="0"/>
              <a:t>resource </a:t>
            </a:r>
            <a:r>
              <a:rPr lang="en-US" sz="1600" b="1" dirty="0"/>
              <a:t>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299436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248805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1276063"/>
            <a:ext cx="394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STATUS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REASON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947188"/>
            <a:ext cx="2454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Text explanation of status (e.g., OK)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986679" y="1637841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2154" y="2113541"/>
            <a:ext cx="16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Status Code (e.g., 200)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875669" y="1759453"/>
            <a:ext cx="480169" cy="1905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7601" y="1817788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5155917" y="1602213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49208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Response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Test_make_response_head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Test_make_response_body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 smtClean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333685"/>
            <a:ext cx="546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method, resource =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parse_request_body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resource,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request section of the HEAD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offset =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data )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headers section of the HEAD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headers =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data, offset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endParaRPr lang="en-US" sz="1600" b="1" dirty="0" smtClean="0"/>
          </a:p>
          <a:p>
            <a:r>
              <a:rPr lang="en-US" sz="1600" b="1" dirty="0"/>
              <a:t>}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808" y="1016620"/>
            <a:ext cx="9055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Decompose Parsing the Request into the HEAD and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is decomposed into parsing the REQUEST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HEADERS.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75044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request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Get the first line from the HEAD section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Advance the request buffer past this line </a:t>
            </a:r>
            <a:r>
              <a:rPr lang="en-US" sz="1600" b="1" dirty="0" smtClean="0">
                <a:solidFill>
                  <a:srgbClr val="0070C0"/>
                </a:solidFill>
              </a:rPr>
              <a:t>(for use when parsing 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 request 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the line by whitespace separators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line.split</a:t>
            </a:r>
            <a:r>
              <a:rPr lang="en-US" sz="1600" b="1" dirty="0" smtClean="0"/>
              <a:t>(‘ ‘)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# Extract the Request: METHOD &lt;SP&gt; URI &lt;SP&gt; VERSION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	method = words[ 0 ]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          </a:t>
            </a:r>
            <a:r>
              <a:rPr lang="en-US" sz="1600" b="1" dirty="0" smtClean="0"/>
              <a:t>= words[ 1 ]</a:t>
            </a:r>
          </a:p>
          <a:p>
            <a:endParaRPr lang="en-US" sz="1600" b="1" dirty="0"/>
          </a:p>
          <a:p>
            <a:r>
              <a:rPr lang="en-US" sz="1600" b="1" dirty="0" smtClean="0"/>
              <a:t>	if words[2] != VERSION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Unsupported HTTP Version Error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3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82213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headers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NOTE: The HEAD buffer has been advanced a line from processing the request line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Iterate through each line in the headers section of the HEAD request.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header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into the key/value pair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header.split</a:t>
            </a:r>
            <a:r>
              <a:rPr lang="en-US" sz="1600" b="1" dirty="0" smtClean="0"/>
              <a:t>(‘:’)</a:t>
            </a:r>
          </a:p>
          <a:p>
            <a:endParaRPr lang="en-US" sz="1600" b="1" dirty="0"/>
          </a:p>
          <a:p>
            <a:r>
              <a:rPr lang="en-US" sz="1600" b="1" dirty="0" smtClean="0"/>
              <a:t>	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) </a:t>
            </a:r>
            <a:r>
              <a:rPr lang="en-US" sz="1600" b="1" dirty="0" smtClean="0"/>
              <a:t>&lt; </a:t>
            </a:r>
            <a:r>
              <a:rPr lang="en-US" sz="1600" b="1" dirty="0" smtClean="0"/>
              <a:t>2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Extract key value pair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key    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[ 0 ]</a:t>
            </a:r>
          </a:p>
          <a:p>
            <a:r>
              <a:rPr lang="en-US" sz="1600" b="1" dirty="0" smtClean="0"/>
              <a:t>		value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</a:t>
            </a:r>
            <a:r>
              <a:rPr lang="en-US" sz="1600" b="1" dirty="0" smtClean="0"/>
              <a:t>1 ]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host headers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Response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381" y="1841242"/>
            <a:ext cx="79953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status, reason =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parse_response_body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status, reason,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# </a:t>
            </a:r>
            <a:r>
              <a:rPr lang="en-US" sz="1600" b="1" dirty="0">
                <a:solidFill>
                  <a:srgbClr val="00B050"/>
                </a:solidFill>
              </a:rPr>
              <a:t>Split the line by whitespace </a:t>
            </a:r>
            <a:r>
              <a:rPr lang="en-US" sz="1600" b="1" dirty="0" smtClean="0">
                <a:solidFill>
                  <a:srgbClr val="00B050"/>
                </a:solidFill>
              </a:rPr>
              <a:t>separators</a:t>
            </a:r>
            <a:endParaRPr lang="en-US" sz="1600" b="1" dirty="0"/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data.split</a:t>
            </a:r>
            <a:r>
              <a:rPr lang="en-US" sz="1600" b="1" dirty="0" smtClean="0"/>
              <a:t>(‘ ‘)</a:t>
            </a:r>
          </a:p>
          <a:p>
            <a:endParaRPr lang="en-US" sz="1600" b="1" dirty="0"/>
          </a:p>
          <a:p>
            <a:r>
              <a:rPr lang="en-US" sz="1600" b="1" dirty="0" smtClean="0"/>
              <a:t>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error</a:t>
            </a:r>
          </a:p>
          <a:p>
            <a:endParaRPr lang="en-US" sz="1600" b="1" dirty="0"/>
          </a:p>
          <a:p>
            <a:r>
              <a:rPr lang="en-US" sz="1600" b="1" dirty="0" smtClean="0"/>
              <a:t>	status = words[ 1 ]		</a:t>
            </a:r>
            <a:r>
              <a:rPr lang="en-US" sz="1600" b="1" dirty="0" smtClean="0">
                <a:solidFill>
                  <a:srgbClr val="00B050"/>
                </a:solidFill>
              </a:rPr>
              <a:t># Status is the first word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reason = words[ 2:].join(‘ ‘)	</a:t>
            </a:r>
            <a:r>
              <a:rPr lang="en-US" sz="1600" b="1" dirty="0" smtClean="0">
                <a:solidFill>
                  <a:srgbClr val="00B050"/>
                </a:solidFill>
              </a:rPr>
              <a:t># Reason is the remaining words joined together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status, reason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08" y="914400"/>
            <a:ext cx="9269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Decompose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Response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into the HEAD and BODY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HEAD is decomposed into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STATUS.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190034"/>
            <a:ext cx="85273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read_packet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HEAD section from the socket connection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body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BODY section from the socket connection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head, body</a:t>
            </a:r>
          </a:p>
          <a:p>
            <a:r>
              <a:rPr lang="en-US" sz="1600" b="1" dirty="0" smtClean="0"/>
              <a:t>} 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section = ‘’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continuously read lines (end in CRLF) until a line that is only CRLF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line =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found ending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/>
              <a:t>if line is empty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 break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section += line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section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808" y="1219200"/>
            <a:ext cx="8276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a packet as the bytes arrive from the client.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the HEAD first, then BODY, each ending in CRLF.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091858"/>
            <a:ext cx="676076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‘’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(block) one byte at a time from client connection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byte = </a:t>
            </a:r>
            <a:r>
              <a:rPr lang="en-US" sz="1600" b="1" dirty="0" err="1" smtClean="0"/>
              <a:t>connection.recv</a:t>
            </a:r>
            <a:r>
              <a:rPr lang="en-US" sz="1600" b="1" dirty="0" smtClean="0"/>
              <a:t>(1)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Found CR, expect LF next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byte equals CR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b="1" dirty="0"/>
              <a:t>byte = </a:t>
            </a:r>
            <a:r>
              <a:rPr lang="en-US" sz="1600" b="1" dirty="0" err="1"/>
              <a:t>connection.recv</a:t>
            </a:r>
            <a:r>
              <a:rPr lang="en-US" sz="1600" b="1" dirty="0"/>
              <a:t>(1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if byte == 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	break</a:t>
            </a:r>
          </a:p>
          <a:p>
            <a:r>
              <a:rPr lang="en-US" sz="1600" b="1" dirty="0" smtClean="0"/>
              <a:t>			raise a packet format error</a:t>
            </a:r>
            <a:br>
              <a:rPr lang="en-US" sz="1600" b="1" dirty="0" smtClean="0"/>
            </a:br>
            <a:r>
              <a:rPr lang="en-US" sz="1600" b="1" dirty="0" smtClean="0"/>
              <a:t>	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Build the line one byte at a time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line += byte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 smtClean="0"/>
              <a:t>line.decode</a:t>
            </a:r>
            <a:r>
              <a:rPr lang="en-US" sz="1600" b="1" dirty="0" smtClean="0"/>
              <a:t>()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8205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one byte at a time from the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Stop reading when a CRLF sequence is encountered.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CRUD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020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Create  – Create a Resource (e.g., insert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    -  Read a Resource (e.g., select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Update – Update a Resource (e.g., update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Delete  – Delete a Resource (e.g., delete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3399"/>
              </p:ext>
            </p:extLst>
          </p:nvPr>
        </p:nvGraphicFramePr>
        <p:xfrm>
          <a:off x="3599506" y="4180314"/>
          <a:ext cx="4166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74"/>
                <a:gridCol w="1524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 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6880" y="4549231"/>
            <a:ext cx="95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INSERT (C)</a:t>
            </a:r>
            <a:endParaRPr lang="en-US" sz="1400" b="1" dirty="0"/>
          </a:p>
        </p:txBody>
      </p:sp>
      <p:sp>
        <p:nvSpPr>
          <p:cNvPr id="9" name="Right Arrow 8"/>
          <p:cNvSpPr/>
          <p:nvPr/>
        </p:nvSpPr>
        <p:spPr>
          <a:xfrm>
            <a:off x="3157223" y="4611588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085669" y="5018514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0675" y="4547742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1, Andy, 100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030" y="4962663"/>
            <a:ext cx="94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SELECT (R)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9524" y="493933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2, Bob, 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738015" y="459867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674560" y="500225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524" y="531903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3, 100-&gt;200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119123" y="536057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77000" y="5230851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7030" y="5320990"/>
            <a:ext cx="104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UPDATE (U)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>
            <a:off x="1709374" y="53624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45631" y="4349978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100 is replaced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With 200.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562896" y="4884374"/>
            <a:ext cx="647609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00123" y="5791200"/>
            <a:ext cx="4386577" cy="1658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79859" y="568712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DELETE (D)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>
            <a:off x="3119123" y="570988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709374" y="572671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928" y="5670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6800" y="6172200"/>
            <a:ext cx="142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Remove the Record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6102701" y="5968865"/>
            <a:ext cx="233709" cy="1729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89221" y="1195386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Access Concept of Atomic Operations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693" y="2590800"/>
            <a:ext cx="88648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httpClient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, port, message = None 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Construct HTTP request packet to send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method,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 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Send packet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head, body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status, reason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status code (e.g., 200 is OK; otherwise, something is wrong)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5531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Make a connection to the server.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Construct a REQUEST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RESPONSE packet.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275" y="1219200"/>
            <a:ext cx="89858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httpServer</a:t>
            </a:r>
            <a:r>
              <a:rPr lang="en-US" sz="1600" b="1" dirty="0" smtClean="0"/>
              <a:t>(port)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Bind to the Port and begin Listening for clients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bind_listen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forever {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i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/>
              <a:t>server.accept</a:t>
            </a:r>
            <a:r>
              <a:rPr lang="en-US" sz="1600" b="1" dirty="0"/>
              <a:t>()	</a:t>
            </a:r>
            <a:r>
              <a:rPr lang="en-US" sz="1600" b="1" dirty="0">
                <a:solidFill>
                  <a:srgbClr val="00B050"/>
                </a:solidFill>
              </a:rPr>
              <a:t># Wait on a connection from a client.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head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body =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HTTP request from the client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method,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with the </a:t>
            </a:r>
            <a:r>
              <a:rPr lang="en-US" sz="1600" b="1" dirty="0" smtClean="0">
                <a:solidFill>
                  <a:srgbClr val="00B050"/>
                </a:solidFill>
              </a:rPr>
              <a:t>request (sets status, reason </a:t>
            </a:r>
            <a:r>
              <a:rPr lang="en-US" sz="1600" b="1" smtClean="0">
                <a:solidFill>
                  <a:srgbClr val="00B050"/>
                </a:solidFill>
              </a:rPr>
              <a:t>and resource)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status, reason, resource 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	</a:t>
            </a:r>
            <a:r>
              <a:rPr lang="en-US" sz="1600" b="1" dirty="0" smtClean="0">
                <a:solidFill>
                  <a:srgbClr val="00B050"/>
                </a:solidFill>
              </a:rPr>
              <a:t># Send the packet to the client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err="1" smtClean="0"/>
              <a:t>connection.close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	# Close the client connection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5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205167"/>
            <a:ext cx="9296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PUT    – Create a Resource (e.g., create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GET     -  Read a Resource (e.g., retrieve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item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Backend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POST  – Update a Resource (e.g., update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     – Delete a Resource (e.g., delete item from Backend)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7388" y="1205167"/>
            <a:ext cx="647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 Methods of Resource Access from Web Client to Web Server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373380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9736" y="3426023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37" name="Right Arrow 36"/>
          <p:cNvSpPr/>
          <p:nvPr/>
        </p:nvSpPr>
        <p:spPr>
          <a:xfrm>
            <a:off x="2286000" y="3962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719736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8" name="Folded Corner 37"/>
          <p:cNvSpPr/>
          <p:nvPr/>
        </p:nvSpPr>
        <p:spPr>
          <a:xfrm>
            <a:off x="2895600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95011" y="360109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4205287" y="39540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76800" y="372822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91736" y="3420447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43" name="Folded Corner 42"/>
          <p:cNvSpPr/>
          <p:nvPr/>
        </p:nvSpPr>
        <p:spPr>
          <a:xfrm>
            <a:off x="5248774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48953" y="3562405"/>
            <a:ext cx="175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Created, e.g., file upload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1"/>
          </p:cNvCxnSpPr>
          <p:nvPr/>
        </p:nvCxnSpPr>
        <p:spPr>
          <a:xfrm rot="10800000" flipV="1">
            <a:off x="6400803" y="3700904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ded Corner 45"/>
          <p:cNvSpPr/>
          <p:nvPr/>
        </p:nvSpPr>
        <p:spPr>
          <a:xfrm>
            <a:off x="719736" y="464262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7" name="Folded Corner 46"/>
          <p:cNvSpPr/>
          <p:nvPr/>
        </p:nvSpPr>
        <p:spPr>
          <a:xfrm>
            <a:off x="2895600" y="46779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8" name="Folded Corner 47"/>
          <p:cNvSpPr/>
          <p:nvPr/>
        </p:nvSpPr>
        <p:spPr>
          <a:xfrm>
            <a:off x="5239697" y="46398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98461" y="440584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GET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 rot="10800000">
            <a:off x="2286000" y="47541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4114800" y="47160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6431524" y="4405841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98260" y="426720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Send copy, e.g., CSS download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719736" y="5410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5" name="Right Arrow 54"/>
          <p:cNvSpPr/>
          <p:nvPr/>
        </p:nvSpPr>
        <p:spPr>
          <a:xfrm>
            <a:off x="2285999" y="5486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>
            <a:off x="2893440" y="542228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7" name="Right Arrow 56"/>
          <p:cNvSpPr/>
          <p:nvPr/>
        </p:nvSpPr>
        <p:spPr>
          <a:xfrm>
            <a:off x="4114799" y="548380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0992" y="5176024"/>
            <a:ext cx="57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59" name="Folded Corner 58"/>
          <p:cNvSpPr/>
          <p:nvPr/>
        </p:nvSpPr>
        <p:spPr>
          <a:xfrm>
            <a:off x="6981517" y="5358161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/>
              <a:t>1</a:t>
            </a:r>
          </a:p>
        </p:txBody>
      </p:sp>
      <p:sp>
        <p:nvSpPr>
          <p:cNvPr id="60" name="Folded Corner 59"/>
          <p:cNvSpPr/>
          <p:nvPr/>
        </p:nvSpPr>
        <p:spPr>
          <a:xfrm>
            <a:off x="5239697" y="541391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300150" y="5259658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33293" y="4738337"/>
            <a:ext cx="186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Version Replaced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5400000">
            <a:off x="7918110" y="4951327"/>
            <a:ext cx="394381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5239697" y="60960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A</a:t>
            </a:r>
            <a:endParaRPr lang="en-US" sz="1400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105400" y="6044425"/>
            <a:ext cx="1569478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136172" y="61722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00474" y="5957500"/>
            <a:ext cx="23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 is removed (e.g., image)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71" name="Curved Connector 70"/>
          <p:cNvCxnSpPr>
            <a:stCxn id="70" idx="1"/>
          </p:cNvCxnSpPr>
          <p:nvPr/>
        </p:nvCxnSpPr>
        <p:spPr>
          <a:xfrm rot="10800000" flipV="1">
            <a:off x="6400802" y="6096000"/>
            <a:ext cx="499672" cy="24737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98461" y="61326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</a:t>
            </a:r>
            <a:endParaRPr lang="en-US" sz="1400" b="1" dirty="0"/>
          </a:p>
        </p:txBody>
      </p:sp>
      <p:sp>
        <p:nvSpPr>
          <p:cNvPr id="75" name="Right Arrow 74"/>
          <p:cNvSpPr/>
          <p:nvPr/>
        </p:nvSpPr>
        <p:spPr>
          <a:xfrm>
            <a:off x="2275777" y="618065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/ Response Cycle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295400" y="375795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710336" y="3450179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68" name="Right Arrow 67"/>
          <p:cNvSpPr/>
          <p:nvPr/>
        </p:nvSpPr>
        <p:spPr>
          <a:xfrm>
            <a:off x="3338912" y="4170551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151557" y="4130962"/>
            <a:ext cx="121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348812" y="372264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40505" y="345017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5474168" y="417519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85527" y="5583779"/>
            <a:ext cx="132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338912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509479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73513" y="4826869"/>
            <a:ext cx="78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</a:t>
            </a:r>
            <a:br>
              <a:rPr lang="en-US" sz="1400" b="1" dirty="0" smtClean="0"/>
            </a:br>
            <a:r>
              <a:rPr lang="en-US" sz="1400" b="1" dirty="0" smtClean="0"/>
              <a:t>Request</a:t>
            </a:r>
            <a:endParaRPr lang="en-US" sz="1400" b="1" dirty="0"/>
          </a:p>
        </p:txBody>
      </p:sp>
      <p:sp>
        <p:nvSpPr>
          <p:cNvPr id="3" name="Curved Right Arrow 2"/>
          <p:cNvSpPr/>
          <p:nvPr/>
        </p:nvSpPr>
        <p:spPr>
          <a:xfrm>
            <a:off x="5815412" y="4669379"/>
            <a:ext cx="304800" cy="8382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10" y="1219200"/>
            <a:ext cx="8983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Web Client sends requests in HTTP Request packet (e.g.,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GET resource).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processes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sends result in HTTP response back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Client.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1066800"/>
            <a:ext cx="24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RFC 2616 IETF Standard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26618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199" y="4490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199" y="41858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9199" y="6014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8605" y="4790388"/>
            <a:ext cx="92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Resource(s)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2895599" y="4928888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6009" y="2661894"/>
            <a:ext cx="215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Instructions: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	</a:t>
            </a:r>
            <a:r>
              <a:rPr lang="en-US" sz="1200" b="1" dirty="0" smtClean="0">
                <a:solidFill>
                  <a:srgbClr val="00B050"/>
                </a:solidFill>
              </a:rPr>
              <a:t>Identification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Routing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Request / Status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2895599" y="2877782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178" y="1425744"/>
            <a:ext cx="911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HTTP Packet consists of a HEAD and BODY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and BODY are sections are delineated by a CRLF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9176" y="5481295"/>
            <a:ext cx="337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CRLF is a line containing only a \r followed by a \n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2895599" y="5619795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655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REQUEST and HEADERS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REQUEST is a single line, ending in CRLF.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HEADERS is multi-line, each line ending in CRLF.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37156" y="3349787"/>
            <a:ext cx="1676400" cy="1122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 flipV="1">
            <a:off x="5313556" y="3634977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0673" y="3496081"/>
            <a:ext cx="2201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One or more lines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524000"/>
            <a:ext cx="7938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CRLF = ‘\r\n’</a:t>
            </a:r>
            <a:br>
              <a:rPr lang="en-US" sz="1600" b="1" dirty="0" smtClean="0"/>
            </a:br>
            <a:endParaRPr lang="en-US" sz="1600" b="1" dirty="0" smtClean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message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packet =   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+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combining REQUEST and HEADERS, ending in a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(method) +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message, ending in a CRLF, and BODY ending in CRLF</a:t>
            </a:r>
            <a:endParaRPr lang="en-US" sz="1600" b="1" dirty="0"/>
          </a:p>
          <a:p>
            <a:r>
              <a:rPr lang="en-US" sz="1600" b="1" dirty="0"/>
              <a:t>	return message 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60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0200" y="3555325"/>
            <a:ext cx="5700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SP = ‘ ‘</a:t>
            </a:r>
            <a:br>
              <a:rPr lang="en-US" sz="1600" b="1" dirty="0" smtClean="0"/>
            </a:br>
            <a:r>
              <a:rPr lang="en-US" sz="1600" b="1" dirty="0" smtClean="0"/>
              <a:t>global VERSION = ‘HTTP/1.1’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Format: method&lt;SP&gt;</a:t>
            </a:r>
            <a:r>
              <a:rPr lang="en-US" sz="1600" b="1" dirty="0" err="1" smtClean="0">
                <a:solidFill>
                  <a:srgbClr val="00B050"/>
                </a:solidFill>
              </a:rPr>
              <a:t>uri</a:t>
            </a:r>
            <a:r>
              <a:rPr lang="en-US" sz="1600" b="1" dirty="0" smtClean="0">
                <a:solidFill>
                  <a:srgbClr val="00B050"/>
                </a:solidFill>
              </a:rPr>
              <a:t>&lt;SP&gt;VERSION&lt;CRLF&gt;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method + SP +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+ SP + HTTP_VERSION + CRLF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3696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METHOD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URI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3410" y="2250099"/>
            <a:ext cx="18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GET, PUT, POST, DEL, HEAD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986679" y="2003654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901" y="2613422"/>
            <a:ext cx="20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Universal Resource Identifier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783182" y="2217750"/>
            <a:ext cx="665141" cy="19050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430" y="2250099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107240" y="1933839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0925" y="3200400"/>
            <a:ext cx="65676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Assemble the headings (key/value pairs), 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where headings is a list of key/value pairs that can be iterated.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header = ‘’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foreach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key,value</a:t>
            </a:r>
            <a:r>
              <a:rPr lang="en-US" sz="1600" b="1" dirty="0" smtClean="0"/>
              <a:t>) in headings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header </a:t>
            </a:r>
            <a:r>
              <a:rPr lang="en-US" sz="1600" b="1" dirty="0" smtClean="0"/>
              <a:t>+= </a:t>
            </a:r>
            <a:r>
              <a:rPr lang="en-US" sz="1600" b="1" dirty="0" smtClean="0"/>
              <a:t>key + “:” + value + CRLF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header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18009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KEY: VALUE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…..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752599" y="2007691"/>
            <a:ext cx="1066803" cy="36088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130" y="2343823"/>
            <a:ext cx="153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Key identifier (name)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16" idx="1"/>
          </p:cNvCxnSpPr>
          <p:nvPr/>
        </p:nvCxnSpPr>
        <p:spPr>
          <a:xfrm rot="10800000">
            <a:off x="3709640" y="2135484"/>
            <a:ext cx="1243363" cy="2186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2" y="2215584"/>
            <a:ext cx="180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Value assigned to the key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8575" y="1605636"/>
            <a:ext cx="1829796" cy="46166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There can be one or more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key: value pairs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10473</TotalTime>
  <Words>875</Words>
  <Application>Microsoft Office PowerPoint</Application>
  <PresentationFormat>On-screen Show (4:3)</PresentationFormat>
  <Paragraphs>394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Development Networking Basics</vt:lpstr>
      <vt:lpstr>CRUD</vt:lpstr>
      <vt:lpstr>HTTP Methods</vt:lpstr>
      <vt:lpstr>HTTP Request / Response Cycle</vt:lpstr>
      <vt:lpstr>HTTP Packet Format</vt:lpstr>
      <vt:lpstr>HTTP Request Packet Format</vt:lpstr>
      <vt:lpstr>Make HTTP Request (1)</vt:lpstr>
      <vt:lpstr>Make HTTP Request (2)</vt:lpstr>
      <vt:lpstr>Make HTTP Request (3)</vt:lpstr>
      <vt:lpstr>Make HTTP Request Unit Tests (xUnit)</vt:lpstr>
      <vt:lpstr>HTTP Response Packet Format</vt:lpstr>
      <vt:lpstr>Make HTTP Response (1)</vt:lpstr>
      <vt:lpstr>Make HTTP Response Unit Tests (xUnit)</vt:lpstr>
      <vt:lpstr>Parse HTTP Request (1)</vt:lpstr>
      <vt:lpstr>Parse HTTP Request (2)</vt:lpstr>
      <vt:lpstr>Parse HTTP Request (3)</vt:lpstr>
      <vt:lpstr>Parse HTTP Response</vt:lpstr>
      <vt:lpstr>Read Packet (1)</vt:lpstr>
      <vt:lpstr>Read Packet (2)</vt:lpstr>
      <vt:lpstr>Client Side</vt:lpstr>
      <vt:lpstr>Server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288</cp:revision>
  <dcterms:created xsi:type="dcterms:W3CDTF">2006-08-16T00:00:00Z</dcterms:created>
  <dcterms:modified xsi:type="dcterms:W3CDTF">2018-02-05T20:14:26Z</dcterms:modified>
</cp:coreProperties>
</file>