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455-01/806-0169/overview-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906028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Dataset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298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52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8445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8226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LabelEncoder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object to numerically (enumeration) encode categorical variables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/>
              <a:t>labelEncoder</a:t>
            </a:r>
            <a:r>
              <a:rPr lang="en-US" dirty="0" smtClean="0"/>
              <a:t> = 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Encoder object </a:t>
            </a:r>
          </a:p>
          <a:p>
            <a:r>
              <a:rPr lang="en-US" dirty="0" err="1" smtClean="0"/>
              <a:t>labelEncoder.fit_transform</a:t>
            </a:r>
            <a:r>
              <a:rPr lang="en-US" dirty="0" smtClean="0"/>
              <a:t>()</a:t>
            </a:r>
          </a:p>
          <a:p>
            <a:r>
              <a:rPr lang="en-US" dirty="0"/>
              <a:t>dataset[ :, </a:t>
            </a:r>
            <a:r>
              <a:rPr lang="en-US" dirty="0" smtClean="0"/>
              <a:t>1 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labelEncoder.fit_transform</a:t>
            </a:r>
            <a:r>
              <a:rPr lang="en-US" dirty="0" smtClean="0"/>
              <a:t>( dataset[ :, 1 ]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to convert numerical encodings to 1-encoded dummy variables</a:t>
            </a:r>
          </a:p>
          <a:p>
            <a:r>
              <a:rPr lang="en-US" dirty="0" err="1" smtClean="0"/>
              <a:t>onehotencoder</a:t>
            </a:r>
            <a:r>
              <a:rPr lang="en-US" dirty="0" smtClean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 </a:t>
            </a:r>
            <a:r>
              <a:rPr lang="en-US" dirty="0" err="1" smtClean="0"/>
              <a:t>categorical_features</a:t>
            </a:r>
            <a:r>
              <a:rPr lang="en-US" dirty="0" smtClean="0"/>
              <a:t> = [ 1 ]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Replace the encoded categorical values with the 1-encoded dummy variables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dataset = </a:t>
            </a:r>
            <a:r>
              <a:rPr lang="en-US" dirty="0" err="1" smtClean="0"/>
              <a:t>onehotencoder.fit_transform</a:t>
            </a:r>
            <a:r>
              <a:rPr lang="en-US" dirty="0" smtClean="0"/>
              <a:t>( dataset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90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categorical variable conversion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74" y="409041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523" y="3159144"/>
            <a:ext cx="450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encode the categorical values in column 1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902656" y="387757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753" y="409159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746375" y="3851801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5845180" y="3370659"/>
            <a:ext cx="349239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3364" y="4410691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1" y="396297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824947" y="3849594"/>
            <a:ext cx="1139322" cy="6143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766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features do not have the same numerical scale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 values, will cause issues in training a mode.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one independent variable (feature)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greater than another independent variable,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will give more importance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skew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to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variable with the larger range.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eliminate this problem, one converts all the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to use the same scale.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Normalization    ( 0 to 1 )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Standardization ( -1 to 1 )</a:t>
            </a:r>
          </a:p>
        </p:txBody>
      </p:sp>
    </p:spTree>
    <p:extLst>
      <p:ext uri="{BB962C8B-B14F-4D97-AF65-F5344CB8AC3E}">
        <p14:creationId xmlns:p14="http://schemas.microsoft.com/office/powerpoint/2010/main" val="2174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Scaling Issue - Euclidean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machine learning models use Euclidean distance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between two points in 2D Cartesian space.</a:t>
                </a:r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r>
                        <a:rPr lang="en-US" sz="20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1" i="1" baseline="30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baseline="30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 two independent variables (x1 = Age, x2 = Income)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and a dependent variable (y = spending), becomes for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 given sample (row) i: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x1 or x2 is a substantially greater scale than the other,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corresponding independent variable will dominate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result, and will contribute more to the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model.</a:t>
                </a:r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97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Normalization or Standardization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399" y="1066800"/>
            <a:ext cx="9144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Feature Scaling means scaling features to the same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Normalization scales features between 0 and 1, retaining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their proportional range to each other.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Standardization scales features to have a mean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0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and standard deviation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159" y="37193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2283" y="371933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1688" y="317506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73" y="317507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10" idx="2"/>
            <a:endCxn id="6" idx="1"/>
          </p:cNvCxnSpPr>
          <p:nvPr/>
        </p:nvCxnSpPr>
        <p:spPr>
          <a:xfrm rot="16200000" flipH="1">
            <a:off x="3672174" y="352301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</p:cNvCxnSpPr>
          <p:nvPr/>
        </p:nvCxnSpPr>
        <p:spPr>
          <a:xfrm rot="10800000" flipV="1">
            <a:off x="4929984" y="332895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684" y="6096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51808" y="6096000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2261" y="5478528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798" y="5551734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  <a:endCxn id="13" idx="1"/>
          </p:cNvCxnSpPr>
          <p:nvPr/>
        </p:nvCxnSpPr>
        <p:spPr>
          <a:xfrm rot="16200000" flipH="1">
            <a:off x="3681699" y="5899680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630865" y="5657590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4906" y="595109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06" y="6255195"/>
            <a:ext cx="15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standard deviation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0" idx="1"/>
          </p:cNvCxnSpPr>
          <p:nvPr/>
        </p:nvCxnSpPr>
        <p:spPr>
          <a:xfrm flipH="1" flipV="1">
            <a:off x="5291688" y="6104986"/>
            <a:ext cx="28321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60870" y="6409084"/>
            <a:ext cx="414036" cy="7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Feature Scaling in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Python using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Sci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-kit learn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7689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StandardScalar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 scaling object to scale the features.</a:t>
            </a:r>
          </a:p>
          <a:p>
            <a:r>
              <a:rPr lang="en-US" dirty="0" smtClean="0"/>
              <a:t>scale = </a:t>
            </a:r>
            <a:r>
              <a:rPr lang="en-US" dirty="0" err="1" smtClean="0"/>
              <a:t>StandardScalar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Scaling object and transform the data</a:t>
            </a:r>
          </a:p>
          <a:p>
            <a:r>
              <a:rPr lang="en-US" dirty="0" smtClean="0"/>
              <a:t>dataset</a:t>
            </a:r>
            <a:r>
              <a:rPr lang="en-US" dirty="0"/>
              <a:t> [:,-1]</a:t>
            </a:r>
            <a:r>
              <a:rPr lang="en-US" dirty="0" smtClean="0"/>
              <a:t> = </a:t>
            </a:r>
            <a:r>
              <a:rPr lang="en-US" dirty="0" err="1" smtClean="0"/>
              <a:t>scale.fit_transform</a:t>
            </a:r>
            <a:r>
              <a:rPr lang="en-US" dirty="0" smtClean="0"/>
              <a:t>( dataset[:,-1]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27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Feature Scaling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0803" y="4013469"/>
            <a:ext cx="484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feature scale all the variables except the last column (y or 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4382923" y="3590219"/>
            <a:ext cx="503987" cy="3339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Feature Scaling in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Python with Panda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Dataframe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532036"/>
            <a:ext cx="70916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 smtClean="0"/>
              <a:t> np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numpy</a:t>
            </a:r>
            <a:r>
              <a:rPr lang="en-US" dirty="0" smtClean="0">
                <a:solidFill>
                  <a:srgbClr val="00B050"/>
                </a:solidFill>
              </a:rPr>
              <a:t> module for arrays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pandas module for data frames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Read a CSV file into a data frame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(‘data.csv’)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Use </a:t>
            </a:r>
            <a:r>
              <a:rPr lang="en-US" dirty="0" err="1" smtClean="0">
                <a:solidFill>
                  <a:srgbClr val="00B050"/>
                </a:solidFill>
              </a:rPr>
              <a:t>lamda</a:t>
            </a:r>
            <a:r>
              <a:rPr lang="en-US" dirty="0" smtClean="0">
                <a:solidFill>
                  <a:srgbClr val="00B050"/>
                </a:solidFill>
              </a:rPr>
              <a:t> expression to iteratively scale eac</a:t>
            </a:r>
            <a:r>
              <a:rPr lang="en-US" dirty="0" smtClean="0">
                <a:solidFill>
                  <a:srgbClr val="00B050"/>
                </a:solidFill>
              </a:rPr>
              <a:t>h column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/>
              <a:t>df.apply</a:t>
            </a:r>
            <a:r>
              <a:rPr lang="en-US" dirty="0"/>
              <a:t>(lambda x: (x - </a:t>
            </a:r>
            <a:r>
              <a:rPr lang="en-US" dirty="0" err="1" smtClean="0"/>
              <a:t>np.min</a:t>
            </a:r>
            <a:r>
              <a:rPr lang="en-US" dirty="0" smtClean="0"/>
              <a:t>(x</a:t>
            </a:r>
            <a:r>
              <a:rPr lang="en-US" dirty="0"/>
              <a:t>)) / (</a:t>
            </a:r>
            <a:r>
              <a:rPr lang="en-US" dirty="0" err="1"/>
              <a:t>np.max</a:t>
            </a:r>
            <a:r>
              <a:rPr lang="en-US" dirty="0"/>
              <a:t>(x) - </a:t>
            </a:r>
            <a:r>
              <a:rPr lang="en-US" dirty="0" err="1"/>
              <a:t>np.min</a:t>
            </a:r>
            <a:r>
              <a:rPr lang="en-US" dirty="0"/>
              <a:t>(x)))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# Use </a:t>
            </a:r>
            <a:r>
              <a:rPr lang="en-US" dirty="0" err="1">
                <a:solidFill>
                  <a:srgbClr val="00B050"/>
                </a:solidFill>
              </a:rPr>
              <a:t>lamda</a:t>
            </a:r>
            <a:r>
              <a:rPr lang="en-US" dirty="0">
                <a:solidFill>
                  <a:srgbClr val="00B050"/>
                </a:solidFill>
              </a:rPr>
              <a:t> expression to iteratively scale each </a:t>
            </a:r>
            <a:r>
              <a:rPr lang="en-US" dirty="0" smtClean="0">
                <a:solidFill>
                  <a:srgbClr val="00B050"/>
                </a:solidFill>
              </a:rPr>
              <a:t>value in a specific column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df</a:t>
            </a:r>
            <a:r>
              <a:rPr lang="en-US" dirty="0" smtClean="0"/>
              <a:t>[‘income’].apply(lambda </a:t>
            </a:r>
            <a:r>
              <a:rPr lang="en-US" dirty="0"/>
              <a:t>x: (x - </a:t>
            </a:r>
            <a:r>
              <a:rPr lang="en-US" dirty="0" err="1"/>
              <a:t>np.min</a:t>
            </a:r>
            <a:r>
              <a:rPr lang="en-US" dirty="0"/>
              <a:t>(x)) / (</a:t>
            </a:r>
            <a:r>
              <a:rPr lang="en-US" dirty="0" err="1"/>
              <a:t>np.max</a:t>
            </a:r>
            <a:r>
              <a:rPr lang="en-US" dirty="0"/>
              <a:t>(x) - </a:t>
            </a:r>
            <a:r>
              <a:rPr lang="en-US" dirty="0" err="1"/>
              <a:t>np.min</a:t>
            </a:r>
            <a:r>
              <a:rPr lang="en-US" dirty="0"/>
              <a:t>(x)))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83011" y="4394358"/>
            <a:ext cx="2415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B050"/>
                </a:solidFill>
              </a:rPr>
              <a:t>x</a:t>
            </a:r>
            <a:r>
              <a:rPr lang="en-US" sz="1400" dirty="0" smtClean="0">
                <a:solidFill>
                  <a:srgbClr val="00B050"/>
                </a:solidFill>
              </a:rPr>
              <a:t> represents a column (vector)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2279770" y="3946266"/>
            <a:ext cx="606482" cy="333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2469567" y="4075776"/>
            <a:ext cx="637164" cy="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788150" y="3757194"/>
            <a:ext cx="1011486" cy="637165"/>
          </a:xfrm>
          <a:prstGeom prst="curvedConnector3">
            <a:avLst>
              <a:gd name="adj1" fmla="val 9665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1677" y="6172200"/>
            <a:ext cx="309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B050"/>
                </a:solidFill>
              </a:rPr>
              <a:t>x</a:t>
            </a:r>
            <a:r>
              <a:rPr lang="en-US" sz="1400" dirty="0" smtClean="0">
                <a:solidFill>
                  <a:srgbClr val="00B050"/>
                </a:solidFill>
              </a:rPr>
              <a:t> represents a value in a column </a:t>
            </a:r>
            <a:r>
              <a:rPr lang="en-US" sz="1400" smtClean="0">
                <a:solidFill>
                  <a:srgbClr val="00B050"/>
                </a:solidFill>
              </a:rPr>
              <a:t>(scalar)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V="1">
            <a:off x="3258823" y="5649842"/>
            <a:ext cx="606482" cy="333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448620" y="5779352"/>
            <a:ext cx="637164" cy="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767203" y="5460770"/>
            <a:ext cx="1011486" cy="637165"/>
          </a:xfrm>
          <a:prstGeom prst="curvedConnector3">
            <a:avLst>
              <a:gd name="adj1" fmla="val 9665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Preparation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2543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Prior to using a dataset to train a model, the dataset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must be prepared.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Import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Clean the data (Data Wrangling)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 Missing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Categorical Value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620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imported as a raw data files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(e.g., US Census) or via an API service (e.g., NWS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Weather Data SOAP API).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in the form of CSV, JSON or XML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purpose of this tutorial,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used in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accompanying examples.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600200"/>
            <a:ext cx="724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use pandas library for data frames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= </a:t>
            </a:r>
            <a:r>
              <a:rPr lang="en-US" dirty="0" err="1" smtClean="0"/>
              <a:t>pd.read_csv</a:t>
            </a:r>
            <a:r>
              <a:rPr lang="en-US" dirty="0" smtClean="0"/>
              <a:t>( ‘data.csv’ )	</a:t>
            </a:r>
            <a:r>
              <a:rPr lang="en-US" dirty="0" smtClean="0">
                <a:solidFill>
                  <a:srgbClr val="00B050"/>
                </a:solidFill>
              </a:rPr>
              <a:t># read CSV file into a data frame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819400"/>
            <a:ext cx="20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athname to raw data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238500" y="2552700"/>
            <a:ext cx="381000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3158729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read a CSV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304305" y="2724894"/>
            <a:ext cx="72538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050" y="2645867"/>
            <a:ext cx="160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CSV data converted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data frame.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157585" y="2500016"/>
            <a:ext cx="27562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278" y="4095750"/>
            <a:ext cx="6102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 Data (CSV File):		Generated Data Frame:</a:t>
            </a:r>
          </a:p>
          <a:p>
            <a:endParaRPr lang="en-US" dirty="0"/>
          </a:p>
          <a:p>
            <a:r>
              <a:rPr lang="en-US" sz="1600" dirty="0" smtClean="0"/>
              <a:t>Age, Gender, Income, Spending</a:t>
            </a:r>
            <a:br>
              <a:rPr lang="en-US" sz="1600" dirty="0" smtClean="0"/>
            </a:br>
            <a:r>
              <a:rPr lang="en-US" sz="1600" dirty="0" smtClean="0"/>
              <a:t>22,M,18000,6000</a:t>
            </a:r>
            <a:br>
              <a:rPr lang="en-US" sz="1600" dirty="0" smtClean="0"/>
            </a:br>
            <a:r>
              <a:rPr lang="en-US" sz="1600" dirty="0" smtClean="0"/>
              <a:t>25,F,30000,8000</a:t>
            </a:r>
          </a:p>
          <a:p>
            <a:r>
              <a:rPr lang="en-US" sz="1600" dirty="0" smtClean="0"/>
              <a:t>31,F,35000,12000</a:t>
            </a:r>
          </a:p>
          <a:p>
            <a:r>
              <a:rPr lang="en-US" sz="1600" dirty="0" smtClean="0"/>
              <a:t>35,M,40000,18000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81570"/>
              </p:ext>
            </p:extLst>
          </p:nvPr>
        </p:nvGraphicFramePr>
        <p:xfrm>
          <a:off x="4383087" y="4572000"/>
          <a:ext cx="39989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535"/>
                <a:gridCol w="573578"/>
                <a:gridCol w="9144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43300" y="4911655"/>
            <a:ext cx="457200" cy="10615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5175" y="3733800"/>
            <a:ext cx="240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Data Frame adds these indices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3792284" y="4085040"/>
            <a:ext cx="771374" cy="6597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Cleaning the Data (Data Wrangling)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924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 is not uncommon for datasets to have some dirty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entries (i.e., samples, rows in CSV file, …)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Bad Character Encodings (Funny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Misaligned Data (e.g., row has too few/many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 in wrong format.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Great Britain and the United States are two of the few places in the world that use a period to </a:t>
            </a:r>
            <a:r>
              <a:rPr lang="en-US" sz="1400" dirty="0" smtClean="0">
                <a:solidFill>
                  <a:srgbClr val="FF0000"/>
                </a:solidFill>
              </a:rPr>
              <a:t>indicate the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decimal </a:t>
            </a:r>
            <a:r>
              <a:rPr lang="en-US" sz="1400" dirty="0">
                <a:solidFill>
                  <a:srgbClr val="FF0000"/>
                </a:solidFill>
              </a:rPr>
              <a:t>place. Many other countries use a comma instead. Likewise, while the U.K. </a:t>
            </a:r>
            <a:r>
              <a:rPr lang="en-US" sz="1400" dirty="0" smtClean="0">
                <a:solidFill>
                  <a:srgbClr val="FF0000"/>
                </a:solidFill>
              </a:rPr>
              <a:t>and U.S. use a comma to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separate </a:t>
            </a:r>
            <a:r>
              <a:rPr lang="en-US" sz="1400" dirty="0">
                <a:solidFill>
                  <a:srgbClr val="FF0000"/>
                </a:solidFill>
              </a:rPr>
              <a:t>groups of thousands, many other countries use a period instead, </a:t>
            </a:r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>
                <a:solidFill>
                  <a:srgbClr val="FF0000"/>
                </a:solidFill>
              </a:rPr>
              <a:t>some countries separate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thousands </a:t>
            </a:r>
            <a:r>
              <a:rPr lang="en-US" sz="1400" dirty="0">
                <a:solidFill>
                  <a:srgbClr val="FF0000"/>
                </a:solidFill>
              </a:rPr>
              <a:t>groups with a thin space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400" b="1" dirty="0" smtClean="0">
                <a:solidFill>
                  <a:srgbClr val="0070C0"/>
                </a:solidFill>
                <a:hlinkClick r:id="rId2"/>
              </a:rPr>
              <a:t>docs.oracle.com/cd/E19455-01/806-0169/overview-9/index.html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Data Wrangling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an expertise/occupation all in its own.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Practices in Data Wranglin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3604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character encoding of the data file and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intended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character encoding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encoding format of the file if necessary.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Notepad++ -&gt; Encodings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data format of the source and expected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format using a batch preprocessing file.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1 000 000 -&gt; 1,000,000</a:t>
            </a:r>
          </a:p>
        </p:txBody>
      </p:sp>
    </p:spTree>
    <p:extLst>
      <p:ext uri="{BB962C8B-B14F-4D97-AF65-F5344CB8AC3E}">
        <p14:creationId xmlns:p14="http://schemas.microsoft.com/office/powerpoint/2010/main" val="315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Replace Missing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419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 unusual for samples (rows) to contain missing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entries, or not a number 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entries do not work for Machine Learning!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blank/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entry with something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meaningful.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Delete the rows (generally not desirable)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Replace with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Mean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Multivariate Imputation using Chained Equations (MICS)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msdn.microsoft.com/en-us/library/azure/dn906028.aspx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Missing Values – Mean Value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00200"/>
            <a:ext cx="7851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Imputer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imputer object to replace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00B050"/>
                </a:solidFill>
              </a:rPr>
              <a:t> values with the mean value of the column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imputer = Imputer( </a:t>
            </a:r>
            <a:r>
              <a:rPr lang="en-US" dirty="0" err="1" smtClean="0"/>
              <a:t>missing_values</a:t>
            </a:r>
            <a:r>
              <a:rPr lang="en-US" dirty="0" smtClean="0"/>
              <a:t>=‘</a:t>
            </a:r>
            <a:r>
              <a:rPr lang="en-US" dirty="0" err="1" smtClean="0"/>
              <a:t>NaN</a:t>
            </a:r>
            <a:r>
              <a:rPr lang="en-US" dirty="0" smtClean="0"/>
              <a:t>’,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strategy=‘mean’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imputer object</a:t>
            </a:r>
          </a:p>
          <a:p>
            <a:r>
              <a:rPr lang="en-US" dirty="0" smtClean="0"/>
              <a:t>imputer = </a:t>
            </a:r>
            <a:r>
              <a:rPr lang="en-US" dirty="0" err="1" smtClean="0"/>
              <a:t>imputer.fit</a:t>
            </a:r>
            <a:r>
              <a:rPr lang="en-US" dirty="0" smtClean="0"/>
              <a:t>( dataset[ :, 2 ]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do the replacement and update the dataset</a:t>
            </a:r>
          </a:p>
          <a:p>
            <a:r>
              <a:rPr lang="en-US" dirty="0" smtClean="0"/>
              <a:t>dataset</a:t>
            </a:r>
            <a:r>
              <a:rPr lang="en-US" dirty="0"/>
              <a:t>[ :, 2 ] </a:t>
            </a:r>
            <a:r>
              <a:rPr lang="en-US" dirty="0" smtClean="0"/>
              <a:t>= </a:t>
            </a:r>
            <a:r>
              <a:rPr lang="en-US" dirty="0" err="1" smtClean="0"/>
              <a:t>imputer.transform</a:t>
            </a:r>
            <a:r>
              <a:rPr lang="en-US" dirty="0" smtClean="0"/>
              <a:t>( dataset</a:t>
            </a:r>
            <a:r>
              <a:rPr lang="en-US" dirty="0"/>
              <a:t>[ :, 2 </a:t>
            </a:r>
            <a:r>
              <a:rPr lang="en-US" dirty="0" smtClean="0"/>
              <a:t>] )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25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handling missing 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59393" y="1465361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264" y="407015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882" y="3154471"/>
            <a:ext cx="4012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eplace missing values in column 2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2910187" y="387161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7382" y="4095156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3765178" y="3867872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4038605" y="3308360"/>
            <a:ext cx="760047" cy="34923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5118" y="563879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2" y="530033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619057" y="5351558"/>
            <a:ext cx="466725" cy="2291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716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786</Words>
  <Application>Microsoft Office PowerPoint</Application>
  <PresentationFormat>On-screen Show (4:3)</PresentationFormat>
  <Paragraphs>276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Dataset Preparation</vt:lpstr>
      <vt:lpstr>Dataset Preparation</vt:lpstr>
      <vt:lpstr>Importing the Dataset</vt:lpstr>
      <vt:lpstr>Importing the Dataset - Python</vt:lpstr>
      <vt:lpstr>Cleaning the Data (Data Wrangling)</vt:lpstr>
      <vt:lpstr>Common Practices in Data Wrangling</vt:lpstr>
      <vt:lpstr>Replace Missing Values</vt:lpstr>
      <vt:lpstr>Missing Values – Mean Value</vt:lpstr>
      <vt:lpstr>Categorical Variables</vt:lpstr>
      <vt:lpstr>Dummy Variable Conversion</vt:lpstr>
      <vt:lpstr>Dummy Variable Trap</vt:lpstr>
      <vt:lpstr>Categorical Variable Conversion</vt:lpstr>
      <vt:lpstr>Feature Scaling</vt:lpstr>
      <vt:lpstr>Scaling Issue - Euclidean Distance</vt:lpstr>
      <vt:lpstr>Normalization or Standardization</vt:lpstr>
      <vt:lpstr>Feature Scaling in Python using Sci-kit learn</vt:lpstr>
      <vt:lpstr>Feature Scaling in Python with Panda Dataframe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152</cp:revision>
  <dcterms:created xsi:type="dcterms:W3CDTF">2006-08-16T00:00:00Z</dcterms:created>
  <dcterms:modified xsi:type="dcterms:W3CDTF">2017-11-12T06:39:26Z</dcterms:modified>
</cp:coreProperties>
</file>