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2" r:id="rId11"/>
    <p:sldId id="295" r:id="rId12"/>
    <p:sldId id="296" r:id="rId13"/>
    <p:sldId id="297" r:id="rId14"/>
    <p:sldId id="294" r:id="rId15"/>
    <p:sldId id="300" r:id="rId16"/>
    <p:sldId id="301" r:id="rId17"/>
    <p:sldId id="298" r:id="rId18"/>
    <p:sldId id="291" r:id="rId19"/>
    <p:sldId id="293" r:id="rId20"/>
    <p:sldId id="299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510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3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update to show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</a:t>
            </a:r>
            <a:br>
              <a:rPr lang="en-US" dirty="0" smtClean="0"/>
            </a:br>
            <a:r>
              <a:rPr lang="en-US" smtClean="0"/>
              <a:t>HTTP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Feb. 2018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Unit Tests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xUnit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295400"/>
            <a:ext cx="5556649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# Unit Tests for Make HTTP Request function</a:t>
            </a:r>
          </a:p>
          <a:p>
            <a:r>
              <a:rPr lang="en-US" sz="1600" b="1" dirty="0" smtClean="0"/>
              <a:t>class </a:t>
            </a:r>
            <a:r>
              <a:rPr lang="en-US" sz="1600" b="1" dirty="0" err="1" smtClean="0"/>
              <a:t>Test_make_request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HEAD sub-problem (decomposition)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class </a:t>
            </a:r>
            <a:r>
              <a:rPr lang="en-US" sz="1600" b="1" dirty="0" err="1" smtClean="0"/>
              <a:t>Test_HEAD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make_request_request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Test_make_request_request</a:t>
            </a:r>
            <a:r>
              <a:rPr lang="en-US" sz="1600" b="1" dirty="0" smtClean="0"/>
              <a:t>() { }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make_request_headers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Test_make_request_headers</a:t>
            </a:r>
            <a:r>
              <a:rPr lang="en-US" sz="1600" b="1" dirty="0" smtClean="0"/>
              <a:t>() { }</a:t>
            </a:r>
          </a:p>
          <a:p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Tests for </a:t>
            </a:r>
            <a:r>
              <a:rPr lang="en-US" sz="1600" b="1" dirty="0" err="1">
                <a:solidFill>
                  <a:srgbClr val="00B050"/>
                </a:solidFill>
              </a:rPr>
              <a:t>make_head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/>
              <a:t>Test_make_head</a:t>
            </a:r>
            <a:r>
              <a:rPr lang="en-US" sz="1600" b="1" dirty="0"/>
              <a:t>() 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Unit Tests for </a:t>
            </a:r>
            <a:r>
              <a:rPr lang="en-US" sz="1600" b="1" dirty="0" smtClean="0">
                <a:solidFill>
                  <a:srgbClr val="00B050"/>
                </a:solidFill>
              </a:rPr>
              <a:t>BODY sub-problem (decomposition)</a:t>
            </a:r>
            <a:endParaRPr lang="en-US" sz="1600" b="1" dirty="0"/>
          </a:p>
          <a:p>
            <a:r>
              <a:rPr lang="en-US" sz="1600" b="1" dirty="0" smtClean="0"/>
              <a:t>	class </a:t>
            </a:r>
            <a:r>
              <a:rPr lang="en-US" sz="1600" b="1" dirty="0" err="1" smtClean="0"/>
              <a:t>Test_BODY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make_body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/>
              <a:t>		function </a:t>
            </a:r>
            <a:r>
              <a:rPr lang="en-US" sz="1600" b="1" dirty="0" err="1" smtClean="0"/>
              <a:t>Test_make_body</a:t>
            </a:r>
            <a:r>
              <a:rPr lang="en-US" sz="1600" b="1" dirty="0" smtClean="0"/>
              <a:t>() </a:t>
            </a:r>
            <a:r>
              <a:rPr lang="en-US" sz="1600" b="1" dirty="0"/>
              <a:t>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/>
              <a:t>	</a:t>
            </a:r>
            <a:r>
              <a:rPr lang="en-US" sz="1600" b="1" dirty="0" smtClean="0"/>
              <a:t>function </a:t>
            </a:r>
            <a:r>
              <a:rPr lang="en-US" sz="1600" b="1" dirty="0" err="1" smtClean="0"/>
              <a:t>Test_make_request</a:t>
            </a:r>
            <a:r>
              <a:rPr lang="en-US" sz="1600" b="1" dirty="0" smtClean="0"/>
              <a:t>() { }</a:t>
            </a:r>
          </a:p>
          <a:p>
            <a:r>
              <a:rPr lang="en-US" sz="1600" b="1" dirty="0"/>
              <a:t>}</a:t>
            </a:r>
            <a:endParaRPr lang="en-US" sz="1600" b="1" dirty="0" smtClean="0"/>
          </a:p>
          <a:p>
            <a:r>
              <a:rPr lang="en-US" sz="1400" b="1" dirty="0"/>
              <a:t>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0" y="1676400"/>
            <a:ext cx="0" cy="4724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9151" y="1883521"/>
            <a:ext cx="2084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Write tests at the lowest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unctional level, and then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progress upwards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Response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98755" y="2966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98755" y="47954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8755" y="4490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98755" y="63194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46" y="1295400"/>
            <a:ext cx="8851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consists of a STATUS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STATUS section consists of a status code, and 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BODY consists of the returned resource.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7156" y="2948578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27556" y="3291018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027556" y="5069403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37156" y="4795494"/>
            <a:ext cx="1676400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26873" y="2704696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Single Line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051788" y="2843195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6868" y="3503997"/>
            <a:ext cx="48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5309839" y="4778875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6956" y="4639979"/>
            <a:ext cx="2148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Binary encoded data. Ends in a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CRLF.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Typically a resource.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8083383" y="4717989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0" y="5047418"/>
            <a:ext cx="66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Binary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37156" y="3349787"/>
            <a:ext cx="1676400" cy="1122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50673" y="3496081"/>
            <a:ext cx="229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solidFill>
                  <a:schemeClr val="accent1">
                    <a:lumMod val="75000"/>
                  </a:schemeClr>
                </a:solidFill>
              </a:rPr>
              <a:t>Zero </a:t>
            </a:r>
            <a:r>
              <a:rPr lang="en-US" sz="1200" b="1" dirty="0" smtClean="0">
                <a:solidFill>
                  <a:srgbClr val="00B050"/>
                </a:solidFill>
              </a:rPr>
              <a:t>or more lines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10800000" flipV="1">
            <a:off x="5366522" y="3657885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5389756" y="2843592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Response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524608"/>
            <a:ext cx="811491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</a:t>
            </a:r>
            <a:r>
              <a:rPr lang="en-US" sz="1600" b="1" dirty="0" smtClean="0"/>
              <a:t>( status, reason, resource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packet consists of combining the HEAD and BODY</a:t>
            </a:r>
          </a:p>
          <a:p>
            <a:r>
              <a:rPr lang="en-US" sz="1600" b="1" dirty="0" smtClean="0"/>
              <a:t>	packet =    </a:t>
            </a:r>
            <a:r>
              <a:rPr lang="en-US" sz="1600" b="1" dirty="0" err="1" smtClean="0"/>
              <a:t>make_response_head</a:t>
            </a:r>
            <a:r>
              <a:rPr lang="en-US" sz="1600" b="1" dirty="0" smtClean="0"/>
              <a:t>(status, reason) + </a:t>
            </a:r>
            <a:r>
              <a:rPr lang="en-US" sz="1600" b="1" dirty="0" err="1" smtClean="0"/>
              <a:t>make_response_body</a:t>
            </a:r>
            <a:r>
              <a:rPr lang="en-US" sz="1600" b="1" dirty="0" smtClean="0"/>
              <a:t>(resource)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packet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make_response_head</a:t>
            </a:r>
            <a:r>
              <a:rPr lang="en-US" sz="1600" b="1" dirty="0" smtClean="0"/>
              <a:t>(status, reason)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HEAD consists of STATUS, ending in CRLF, and HEAD ending in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VERSION + SP + status + SP + reason + CRLF +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head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make_response_body</a:t>
            </a:r>
            <a:r>
              <a:rPr lang="en-US" sz="1600" b="1" dirty="0" smtClean="0"/>
              <a:t>(resource) {</a:t>
            </a:r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BODY consists of </a:t>
            </a:r>
            <a:r>
              <a:rPr lang="en-US" sz="1600" b="1" dirty="0" smtClean="0">
                <a:solidFill>
                  <a:srgbClr val="00B050"/>
                </a:solidFill>
              </a:rPr>
              <a:t>resource, </a:t>
            </a:r>
            <a:r>
              <a:rPr lang="en-US" sz="1600" b="1" dirty="0">
                <a:solidFill>
                  <a:srgbClr val="00B050"/>
                </a:solidFill>
              </a:rPr>
              <a:t>ending in a CRLF, and BODY ending in CRLF</a:t>
            </a:r>
            <a:endParaRPr lang="en-US" sz="1600" b="1" dirty="0"/>
          </a:p>
          <a:p>
            <a:r>
              <a:rPr lang="en-US" sz="1600" b="1" dirty="0"/>
              <a:t>	return </a:t>
            </a:r>
            <a:r>
              <a:rPr lang="en-US" sz="1600" b="1" dirty="0" smtClean="0"/>
              <a:t>resource </a:t>
            </a:r>
            <a:r>
              <a:rPr lang="en-US" sz="1600" b="1" dirty="0"/>
              <a:t>+ CRLF + CRLF</a:t>
            </a:r>
          </a:p>
          <a:p>
            <a:r>
              <a:rPr lang="en-US" sz="1600" b="1" dirty="0" smtClean="0"/>
              <a:t>}</a:t>
            </a:r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299436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248805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1276063"/>
            <a:ext cx="394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VERSION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STATUS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REASON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1947188"/>
            <a:ext cx="2454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Text explanation of status (e.g., OK)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2986679" y="1637841"/>
            <a:ext cx="236944" cy="1904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2154" y="2113541"/>
            <a:ext cx="1618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Status Code (e.g., 200)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875669" y="1759453"/>
            <a:ext cx="480169" cy="19050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7601" y="1817788"/>
            <a:ext cx="1607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HTTP Protocol Version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5155917" y="1602213"/>
            <a:ext cx="476532" cy="2817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Response Unit Tests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xUnit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295400"/>
            <a:ext cx="549208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# Unit Tests for Make HTTP Response function</a:t>
            </a:r>
          </a:p>
          <a:p>
            <a:r>
              <a:rPr lang="en-US" sz="1600" b="1" dirty="0" smtClean="0"/>
              <a:t>class </a:t>
            </a:r>
            <a:r>
              <a:rPr lang="en-US" sz="1600" b="1" dirty="0" err="1" smtClean="0"/>
              <a:t>Test_make_response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HEAD sub-problem (decomposition)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class </a:t>
            </a:r>
            <a:r>
              <a:rPr lang="en-US" sz="1600" b="1" dirty="0" err="1" smtClean="0"/>
              <a:t>Test_HEAD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make_response_head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Test_make_response_head</a:t>
            </a:r>
            <a:r>
              <a:rPr lang="en-US" sz="1600" b="1" dirty="0"/>
              <a:t>() 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Unit Tests for </a:t>
            </a:r>
            <a:r>
              <a:rPr lang="en-US" sz="1600" b="1" dirty="0" smtClean="0">
                <a:solidFill>
                  <a:srgbClr val="00B050"/>
                </a:solidFill>
              </a:rPr>
              <a:t>BODY sub-problem (decomposition)</a:t>
            </a:r>
            <a:endParaRPr lang="en-US" sz="1600" b="1" dirty="0"/>
          </a:p>
          <a:p>
            <a:r>
              <a:rPr lang="en-US" sz="1600" b="1" dirty="0" smtClean="0"/>
              <a:t>	class </a:t>
            </a:r>
            <a:r>
              <a:rPr lang="en-US" sz="1600" b="1" dirty="0" err="1" smtClean="0"/>
              <a:t>Test_BODY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make_response_body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/>
              <a:t>		function </a:t>
            </a:r>
            <a:r>
              <a:rPr lang="en-US" sz="1600" b="1" dirty="0" err="1" smtClean="0"/>
              <a:t>Test_make_response_body</a:t>
            </a:r>
            <a:r>
              <a:rPr lang="en-US" sz="1600" b="1" dirty="0" smtClean="0"/>
              <a:t>() </a:t>
            </a:r>
            <a:r>
              <a:rPr lang="en-US" sz="1600" b="1" dirty="0"/>
              <a:t>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/>
              <a:t>	</a:t>
            </a:r>
            <a:r>
              <a:rPr lang="en-US" sz="1600" b="1" dirty="0" smtClean="0"/>
              <a:t>function </a:t>
            </a:r>
            <a:r>
              <a:rPr lang="en-US" sz="1600" b="1" dirty="0" err="1" smtClean="0"/>
              <a:t>Test_make_response</a:t>
            </a:r>
            <a:r>
              <a:rPr lang="en-US" sz="1600" b="1" dirty="0" smtClean="0"/>
              <a:t>() { }</a:t>
            </a:r>
          </a:p>
          <a:p>
            <a:r>
              <a:rPr lang="en-US" sz="1600" b="1" dirty="0" smtClean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0" y="1676400"/>
            <a:ext cx="0" cy="4724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9151" y="1883521"/>
            <a:ext cx="2084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Write tests at the lowest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unctional level, and then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progress upwards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957" y="2333685"/>
            <a:ext cx="54685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</a:t>
            </a:r>
            <a:r>
              <a:rPr lang="en-US" sz="1600" b="1" dirty="0" smtClean="0"/>
              <a:t>( head,  body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 section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method, resource = </a:t>
            </a:r>
            <a:r>
              <a:rPr lang="en-US" sz="1600" b="1" dirty="0" err="1" smtClean="0"/>
              <a:t>parse_request_head</a:t>
            </a:r>
            <a:r>
              <a:rPr lang="en-US" sz="1600" b="1" dirty="0" smtClean="0"/>
              <a:t>( head )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BODY section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message = </a:t>
            </a:r>
            <a:r>
              <a:rPr lang="en-US" sz="1600" b="1" dirty="0" err="1" smtClean="0"/>
              <a:t>parse_request_body</a:t>
            </a:r>
            <a:r>
              <a:rPr lang="en-US" sz="1600" b="1" dirty="0" smtClean="0"/>
              <a:t>( body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resource, message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parse_request_head</a:t>
            </a:r>
            <a:r>
              <a:rPr lang="en-US" sz="1600" b="1" dirty="0" smtClean="0"/>
              <a:t>( data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request section of the HEAD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offset = </a:t>
            </a:r>
            <a:r>
              <a:rPr lang="en-US" sz="1600" b="1" dirty="0" err="1" smtClean="0"/>
              <a:t>parse_request_request</a:t>
            </a:r>
            <a:r>
              <a:rPr lang="en-US" sz="1600" b="1" dirty="0" smtClean="0"/>
              <a:t>( data )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headers section of the HEAD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headers = </a:t>
            </a:r>
            <a:r>
              <a:rPr lang="en-US" sz="1600" b="1" dirty="0" err="1" smtClean="0"/>
              <a:t>parse_request_headers</a:t>
            </a:r>
            <a:r>
              <a:rPr lang="en-US" sz="1600" b="1" dirty="0" smtClean="0"/>
              <a:t>( data, offset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</a:t>
            </a:r>
            <a:r>
              <a:rPr lang="en-US" sz="1600" b="1" dirty="0" err="1" smtClean="0"/>
              <a:t>uri</a:t>
            </a:r>
            <a:endParaRPr lang="en-US" sz="1600" b="1" dirty="0" smtClean="0"/>
          </a:p>
          <a:p>
            <a:r>
              <a:rPr lang="en-US" sz="1600" b="1" dirty="0"/>
              <a:t>}</a:t>
            </a:r>
            <a:endParaRPr lang="en-US" sz="1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8808" y="1016620"/>
            <a:ext cx="9055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Decompose Parsing the Request into the HEAD and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is decomposed into parsing the REQUEST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HEADERS.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230" y="1478285"/>
            <a:ext cx="750442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parse_request_request</a:t>
            </a:r>
            <a:r>
              <a:rPr lang="en-US" sz="1600" b="1" dirty="0" smtClean="0"/>
              <a:t>( request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Get the first line from the HEAD section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# Advance the request buffer past this line </a:t>
            </a:r>
            <a:r>
              <a:rPr lang="en-US" sz="1600" b="1" dirty="0" smtClean="0">
                <a:solidFill>
                  <a:srgbClr val="0070C0"/>
                </a:solidFill>
              </a:rPr>
              <a:t>(for use when parsing HEADERS)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line = </a:t>
            </a:r>
            <a:r>
              <a:rPr lang="en-US" sz="1600" b="1" dirty="0" err="1" smtClean="0"/>
              <a:t>getLine</a:t>
            </a:r>
            <a:r>
              <a:rPr lang="en-US" sz="1600" b="1" dirty="0" smtClean="0"/>
              <a:t>( request )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Split the line by whitespace separators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words = </a:t>
            </a:r>
            <a:r>
              <a:rPr lang="en-US" sz="1600" b="1" dirty="0" err="1" smtClean="0"/>
              <a:t>line.split</a:t>
            </a:r>
            <a:r>
              <a:rPr lang="en-US" sz="1600" b="1" dirty="0" smtClean="0"/>
              <a:t>(‘ ‘)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(words) != 3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Format Error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# Extract the Request: METHOD &lt;SP&gt; URI &lt;SP&gt; VERSION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	method = words[ 0 ]</a:t>
            </a:r>
            <a:br>
              <a:rPr lang="en-US" sz="1600" b="1" dirty="0" smtClean="0"/>
            </a:br>
            <a:r>
              <a:rPr lang="en-US" sz="1600" b="1" dirty="0" smtClean="0"/>
              <a:t>	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           = words[ 1 ]</a:t>
            </a:r>
          </a:p>
          <a:p>
            <a:endParaRPr lang="en-US" sz="1600" b="1" dirty="0"/>
          </a:p>
          <a:p>
            <a:r>
              <a:rPr lang="en-US" sz="1600" b="1" dirty="0" smtClean="0"/>
              <a:t>	if words[2] != VERSION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Unsupported HTTP Version Error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23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230" y="1478285"/>
            <a:ext cx="82213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parse_request_headers</a:t>
            </a:r>
            <a:r>
              <a:rPr lang="en-US" sz="1600" b="1" dirty="0" smtClean="0"/>
              <a:t>( headers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NOTE: The HEAD buffer has been advanced a line from processing the request line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Iterate through each line in the headers section of the HEAD request.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while header = </a:t>
            </a:r>
            <a:r>
              <a:rPr lang="en-US" sz="1600" b="1" dirty="0" err="1" smtClean="0"/>
              <a:t>getLine</a:t>
            </a:r>
            <a:r>
              <a:rPr lang="en-US" sz="1600" b="1" dirty="0" smtClean="0"/>
              <a:t>(headers)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Split into the key/value pair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header.split</a:t>
            </a:r>
            <a:r>
              <a:rPr lang="en-US" sz="1600" b="1" dirty="0" smtClean="0"/>
              <a:t>(‘:’)</a:t>
            </a:r>
          </a:p>
          <a:p>
            <a:endParaRPr lang="en-US" sz="1600" b="1" dirty="0"/>
          </a:p>
          <a:p>
            <a:r>
              <a:rPr lang="en-US" sz="1600" b="1" dirty="0" smtClean="0"/>
              <a:t>		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) &lt; 2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raise Format Error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Extract key value pair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	key     = 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[ 0 ]</a:t>
            </a:r>
          </a:p>
          <a:p>
            <a:r>
              <a:rPr lang="en-US" sz="1600" b="1" dirty="0" smtClean="0"/>
              <a:t>		value = 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[ 1 ]</a:t>
            </a:r>
          </a:p>
          <a:p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here with host headers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}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1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Response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2381" y="1841242"/>
            <a:ext cx="799539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parse_response</a:t>
            </a:r>
            <a:r>
              <a:rPr lang="en-US" sz="1600" b="1" dirty="0" smtClean="0"/>
              <a:t>( head,  body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 section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status, reason = </a:t>
            </a:r>
            <a:r>
              <a:rPr lang="en-US" sz="1600" b="1" dirty="0" err="1" smtClean="0"/>
              <a:t>parse_response_head</a:t>
            </a:r>
            <a:r>
              <a:rPr lang="en-US" sz="1600" b="1" dirty="0" smtClean="0"/>
              <a:t>( head )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BODY section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message = </a:t>
            </a:r>
            <a:r>
              <a:rPr lang="en-US" sz="1600" b="1" dirty="0" err="1" smtClean="0"/>
              <a:t>parse_response_body</a:t>
            </a:r>
            <a:r>
              <a:rPr lang="en-US" sz="1600" b="1" dirty="0" smtClean="0"/>
              <a:t>( body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status, reason, message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parse_response_head</a:t>
            </a:r>
            <a:r>
              <a:rPr lang="en-US" sz="1600" b="1" dirty="0" smtClean="0"/>
              <a:t>( data ) {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# </a:t>
            </a:r>
            <a:r>
              <a:rPr lang="en-US" sz="1600" b="1" dirty="0">
                <a:solidFill>
                  <a:srgbClr val="00B050"/>
                </a:solidFill>
              </a:rPr>
              <a:t>Split the line by whitespace </a:t>
            </a:r>
            <a:r>
              <a:rPr lang="en-US" sz="1600" b="1" dirty="0" smtClean="0">
                <a:solidFill>
                  <a:srgbClr val="00B050"/>
                </a:solidFill>
              </a:rPr>
              <a:t>separators</a:t>
            </a:r>
            <a:endParaRPr lang="en-US" sz="1600" b="1" dirty="0"/>
          </a:p>
          <a:p>
            <a:r>
              <a:rPr lang="en-US" sz="1600" b="1" dirty="0" smtClean="0"/>
              <a:t>	words = </a:t>
            </a:r>
            <a:r>
              <a:rPr lang="en-US" sz="1600" b="1" dirty="0" err="1" smtClean="0"/>
              <a:t>data.split</a:t>
            </a:r>
            <a:r>
              <a:rPr lang="en-US" sz="1600" b="1" dirty="0" smtClean="0"/>
              <a:t>(‘ ‘)</a:t>
            </a:r>
          </a:p>
          <a:p>
            <a:endParaRPr lang="en-US" sz="1600" b="1" dirty="0"/>
          </a:p>
          <a:p>
            <a:r>
              <a:rPr lang="en-US" sz="1600" b="1" dirty="0" smtClean="0"/>
              <a:t>	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(words) != 3: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error</a:t>
            </a:r>
          </a:p>
          <a:p>
            <a:endParaRPr lang="en-US" sz="1600" b="1" dirty="0"/>
          </a:p>
          <a:p>
            <a:r>
              <a:rPr lang="en-US" sz="1600" b="1" dirty="0" smtClean="0"/>
              <a:t>	status = words[ 1 ]		</a:t>
            </a:r>
            <a:r>
              <a:rPr lang="en-US" sz="1600" b="1" dirty="0" smtClean="0">
                <a:solidFill>
                  <a:srgbClr val="00B050"/>
                </a:solidFill>
              </a:rPr>
              <a:t># Status is the first word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reason = words[ 2:].join(‘ ‘)	</a:t>
            </a:r>
            <a:r>
              <a:rPr lang="en-US" sz="1600" b="1" dirty="0" smtClean="0">
                <a:solidFill>
                  <a:srgbClr val="00B050"/>
                </a:solidFill>
              </a:rPr>
              <a:t># Reason is the remaining words joined together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return status, reason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08" y="914400"/>
            <a:ext cx="92695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Decompose Parsing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Response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into the HEAD and BODY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HEAD is decomposed into parsing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STATUS.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 Packet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957" y="2190034"/>
            <a:ext cx="852739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read_packet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 </a:t>
            </a:r>
            <a:r>
              <a:rPr lang="en-US" sz="1600" b="1" dirty="0" smtClean="0">
                <a:solidFill>
                  <a:srgbClr val="00B050"/>
                </a:solidFill>
              </a:rPr>
              <a:t># read the HEAD section from the socket connection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body =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 </a:t>
            </a:r>
            <a:r>
              <a:rPr lang="en-US" sz="1600" b="1" dirty="0" smtClean="0">
                <a:solidFill>
                  <a:srgbClr val="00B050"/>
                </a:solidFill>
              </a:rPr>
              <a:t># read the BODY section from the socket connection</a:t>
            </a:r>
          </a:p>
          <a:p>
            <a:endParaRPr lang="en-US" sz="1600" b="1" dirty="0"/>
          </a:p>
          <a:p>
            <a:r>
              <a:rPr lang="en-US" sz="1600" b="1" dirty="0" smtClean="0"/>
              <a:t>	return head, body</a:t>
            </a:r>
          </a:p>
          <a:p>
            <a:r>
              <a:rPr lang="en-US" sz="1600" b="1" dirty="0" smtClean="0"/>
              <a:t>} 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section = ‘’</a:t>
            </a:r>
            <a:br>
              <a:rPr lang="en-US" sz="1600" b="1" dirty="0" smtClean="0"/>
            </a:b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continuously read lines (end in CRLF) until a line that is only CRLF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while forever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line = </a:t>
            </a:r>
            <a:r>
              <a:rPr lang="en-US" sz="1600" b="1" dirty="0" err="1" smtClean="0"/>
              <a:t>read_until_CRLF</a:t>
            </a:r>
            <a:r>
              <a:rPr lang="en-US" sz="1600" b="1" dirty="0" smtClean="0"/>
              <a:t>( connection 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found ending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if line is empty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 break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section += line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}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section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808" y="1219200"/>
            <a:ext cx="8276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a packet as the bytes arrive from the client.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the HEAD first, then BODY, each ending in CRLF.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 Packet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2091858"/>
            <a:ext cx="676076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read_until_CRLF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line = ‘’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while forever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read (block) one byte at a time from client connection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byte = </a:t>
            </a:r>
            <a:r>
              <a:rPr lang="en-US" sz="1600" b="1" dirty="0" err="1" smtClean="0"/>
              <a:t>connection.recv</a:t>
            </a:r>
            <a:r>
              <a:rPr lang="en-US" sz="1600" b="1" dirty="0" smtClean="0"/>
              <a:t>(1)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</a:p>
          <a:p>
            <a:r>
              <a:rPr lang="en-US" sz="1600" b="1" dirty="0" smtClean="0"/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Found CR, expect LF next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if byte equals CR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</a:t>
            </a:r>
            <a:r>
              <a:rPr lang="en-US" sz="1600" b="1" dirty="0"/>
              <a:t>byte = </a:t>
            </a:r>
            <a:r>
              <a:rPr lang="en-US" sz="1600" b="1" dirty="0" err="1"/>
              <a:t>connection.recv</a:t>
            </a:r>
            <a:r>
              <a:rPr lang="en-US" sz="1600" b="1" dirty="0"/>
              <a:t>(1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if byte == 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	break</a:t>
            </a:r>
          </a:p>
          <a:p>
            <a:r>
              <a:rPr lang="en-US" sz="1600" b="1" dirty="0" smtClean="0"/>
              <a:t>			raise a packet format error</a:t>
            </a:r>
            <a:br>
              <a:rPr lang="en-US" sz="1600" b="1" dirty="0" smtClean="0"/>
            </a:br>
            <a:r>
              <a:rPr lang="en-US" sz="1600" b="1" dirty="0" smtClean="0"/>
              <a:t>	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Build the line one byte at a time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	line += byte</a:t>
            </a:r>
            <a:br>
              <a:rPr lang="en-US" sz="1600" b="1" dirty="0" smtClean="0"/>
            </a:br>
            <a:r>
              <a:rPr lang="en-US" sz="1600" b="1" dirty="0" smtClean="0"/>
              <a:t>	}</a:t>
            </a:r>
            <a:endParaRPr lang="en-US" sz="1600" b="1" dirty="0"/>
          </a:p>
          <a:p>
            <a:r>
              <a:rPr lang="en-US" sz="1600" b="1" dirty="0" smtClean="0"/>
              <a:t>	return </a:t>
            </a:r>
            <a:r>
              <a:rPr lang="en-US" sz="1600" b="1" dirty="0" err="1" smtClean="0"/>
              <a:t>line.decode</a:t>
            </a:r>
            <a:r>
              <a:rPr lang="en-US" sz="1600" b="1" dirty="0" smtClean="0"/>
              <a:t>()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788" y="1137751"/>
            <a:ext cx="8205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one byte at a time from the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Stop reading when a CRLF sequence is encountered.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CRUD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020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Create  – Create a Resource (e.g., insert into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    -  Read a Resource (e.g., select from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Update – Update a Resource (e.g., update into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Delete  – Delete a Resource (e.g., delete from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3399"/>
              </p:ext>
            </p:extLst>
          </p:nvPr>
        </p:nvGraphicFramePr>
        <p:xfrm>
          <a:off x="3599506" y="4180314"/>
          <a:ext cx="4166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74"/>
                <a:gridCol w="15240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 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6880" y="4549231"/>
            <a:ext cx="95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INSERT (C)</a:t>
            </a:r>
            <a:endParaRPr lang="en-US" sz="1400" b="1" dirty="0"/>
          </a:p>
        </p:txBody>
      </p:sp>
      <p:sp>
        <p:nvSpPr>
          <p:cNvPr id="9" name="Right Arrow 8"/>
          <p:cNvSpPr/>
          <p:nvPr/>
        </p:nvSpPr>
        <p:spPr>
          <a:xfrm>
            <a:off x="3157223" y="4611588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085669" y="5018514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0675" y="4547742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1, Andy, 100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7030" y="4962663"/>
            <a:ext cx="949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SELECT (R)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9524" y="4939337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2, Bob, 200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738015" y="459867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1674560" y="5002251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9524" y="531903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3, 100-&gt;200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119123" y="5360579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77000" y="5230851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17030" y="5320990"/>
            <a:ext cx="104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UPDATE (U)</a:t>
            </a:r>
            <a:endParaRPr lang="en-US" sz="1400" b="1" dirty="0"/>
          </a:p>
        </p:txBody>
      </p:sp>
      <p:sp>
        <p:nvSpPr>
          <p:cNvPr id="22" name="Right Arrow 21"/>
          <p:cNvSpPr/>
          <p:nvPr/>
        </p:nvSpPr>
        <p:spPr>
          <a:xfrm>
            <a:off x="1709374" y="536243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45631" y="4349978"/>
            <a:ext cx="114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100 is replaced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With 200.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562896" y="4884374"/>
            <a:ext cx="647609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500123" y="5791200"/>
            <a:ext cx="4386577" cy="1658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79859" y="568712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DELETE (D)</a:t>
            </a:r>
            <a:endParaRPr lang="en-US" sz="1400" b="1" dirty="0"/>
          </a:p>
        </p:txBody>
      </p:sp>
      <p:sp>
        <p:nvSpPr>
          <p:cNvPr id="29" name="Right Arrow 28"/>
          <p:cNvSpPr/>
          <p:nvPr/>
        </p:nvSpPr>
        <p:spPr>
          <a:xfrm>
            <a:off x="3119123" y="5709889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709374" y="572671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928" y="5670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76800" y="6172200"/>
            <a:ext cx="1429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Remove the Record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6102701" y="5968865"/>
            <a:ext cx="233709" cy="17296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89221" y="1195386"/>
            <a:ext cx="468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Database Access Concept of Atomic Operations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8693" y="2590800"/>
            <a:ext cx="886486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httpClient</a:t>
            </a:r>
            <a:r>
              <a:rPr lang="en-US" sz="1600" b="1" dirty="0" smtClean="0"/>
              <a:t>(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ipAddr</a:t>
            </a:r>
            <a:r>
              <a:rPr lang="en-US" sz="1600" b="1" dirty="0" smtClean="0"/>
              <a:t>, port, message = None ) {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make_connection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  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connect to the server for the specified </a:t>
            </a:r>
            <a:r>
              <a:rPr lang="en-US" sz="1600" b="1" dirty="0" smtClean="0">
                <a:solidFill>
                  <a:srgbClr val="00B050"/>
                </a:solidFill>
              </a:rPr>
              <a:t>port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Construct HTTP request packet to send to server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make_request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method,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uri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message )</a:t>
            </a:r>
          </a:p>
          <a:p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Send packet to Server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packet.encode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Read response packet from Server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head, body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read_packet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status, reason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parse_response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head, body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here with status code (e.g., 200 is OK; otherwise, something is wrong)</a:t>
            </a:r>
            <a:endParaRPr lang="en-US" sz="1600" b="1" dirty="0" smtClean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788" y="1137751"/>
            <a:ext cx="5531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Make a connection to the server.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Construct a REQUEST packet.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RESPONSE packet.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275" y="1219200"/>
            <a:ext cx="89858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httpServer</a:t>
            </a:r>
            <a:r>
              <a:rPr lang="en-US" sz="1600" b="1" dirty="0" smtClean="0"/>
              <a:t>(port) {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 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make_connection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  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connect to the server for the specified </a:t>
            </a:r>
            <a:r>
              <a:rPr lang="en-US" sz="1600" b="1" dirty="0" smtClean="0">
                <a:solidFill>
                  <a:srgbClr val="00B050"/>
                </a:solidFill>
              </a:rPr>
              <a:t>port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Bind to the Port and begin Listening for clients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bind_listen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forever {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i="1" dirty="0">
                <a:solidFill>
                  <a:srgbClr val="00B050"/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</a:t>
            </a:r>
            <a:r>
              <a:rPr lang="en-US" sz="1600" b="1" dirty="0" err="1"/>
              <a:t>server.accept</a:t>
            </a:r>
            <a:r>
              <a:rPr lang="en-US" sz="1600" b="1" dirty="0"/>
              <a:t>()	</a:t>
            </a:r>
            <a:r>
              <a:rPr lang="en-US" sz="1600" b="1" dirty="0">
                <a:solidFill>
                  <a:srgbClr val="00B050"/>
                </a:solidFill>
              </a:rPr>
              <a:t># Wait on a connection from a client.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Read response packet from Server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head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body =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read_packet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HTTP request from the client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method,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uri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message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parse_request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head, body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with the request (sets status, reason </a:t>
            </a:r>
            <a:r>
              <a:rPr lang="en-US" sz="1600" b="1" smtClean="0">
                <a:solidFill>
                  <a:srgbClr val="00B050"/>
                </a:solidFill>
              </a:rPr>
              <a:t>and resource)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packet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make_response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status, reason, resource 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packet.encode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)	</a:t>
            </a:r>
            <a:r>
              <a:rPr lang="en-US" sz="1600" b="1" dirty="0" smtClean="0">
                <a:solidFill>
                  <a:srgbClr val="00B050"/>
                </a:solidFill>
              </a:rPr>
              <a:t># Send the packet to the client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 err="1" smtClean="0"/>
              <a:t>connection.close</a:t>
            </a:r>
            <a:r>
              <a:rPr lang="en-US" sz="1600" b="1" dirty="0" smtClean="0"/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	# Close the client connection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58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Methods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205167"/>
            <a:ext cx="92965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PUT    – Create a Resource (e.g., create item on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GET     -  Read a Resource (e.g., retrieve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item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Backend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POST  – Update a Resource (e.g., update item on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DEL     – Delete a Resource (e.g., delete item from Backend)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7388" y="1205167"/>
            <a:ext cx="647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HTTP Methods of Resource Access from Web Client to Web Server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3733800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19736" y="3426023"/>
            <a:ext cx="99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Client</a:t>
            </a:r>
            <a:endParaRPr lang="en-US" sz="1400" b="1" dirty="0"/>
          </a:p>
        </p:txBody>
      </p:sp>
      <p:sp>
        <p:nvSpPr>
          <p:cNvPr id="37" name="Right Arrow 36"/>
          <p:cNvSpPr/>
          <p:nvPr/>
        </p:nvSpPr>
        <p:spPr>
          <a:xfrm>
            <a:off x="2286000" y="39624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/>
          <p:cNvSpPr/>
          <p:nvPr/>
        </p:nvSpPr>
        <p:spPr>
          <a:xfrm>
            <a:off x="719736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38" name="Folded Corner 37"/>
          <p:cNvSpPr/>
          <p:nvPr/>
        </p:nvSpPr>
        <p:spPr>
          <a:xfrm>
            <a:off x="2895600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95011" y="360109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PUT</a:t>
            </a:r>
            <a:endParaRPr lang="en-US" sz="1400" b="1" dirty="0"/>
          </a:p>
        </p:txBody>
      </p:sp>
      <p:sp>
        <p:nvSpPr>
          <p:cNvPr id="40" name="Right Arrow 39"/>
          <p:cNvSpPr/>
          <p:nvPr/>
        </p:nvSpPr>
        <p:spPr>
          <a:xfrm>
            <a:off x="4205287" y="395403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876800" y="3728224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91736" y="3420447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Server</a:t>
            </a:r>
            <a:endParaRPr lang="en-US" sz="1400" b="1" dirty="0"/>
          </a:p>
        </p:txBody>
      </p:sp>
      <p:sp>
        <p:nvSpPr>
          <p:cNvPr id="43" name="Folded Corner 42"/>
          <p:cNvSpPr/>
          <p:nvPr/>
        </p:nvSpPr>
        <p:spPr>
          <a:xfrm>
            <a:off x="5248774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948953" y="3562405"/>
            <a:ext cx="175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Created, e.g., file upload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1"/>
          </p:cNvCxnSpPr>
          <p:nvPr/>
        </p:nvCxnSpPr>
        <p:spPr>
          <a:xfrm rot="10800000" flipV="1">
            <a:off x="6400803" y="3700904"/>
            <a:ext cx="548151" cy="37579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lded Corner 45"/>
          <p:cNvSpPr/>
          <p:nvPr/>
        </p:nvSpPr>
        <p:spPr>
          <a:xfrm>
            <a:off x="719736" y="464262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7" name="Folded Corner 46"/>
          <p:cNvSpPr/>
          <p:nvPr/>
        </p:nvSpPr>
        <p:spPr>
          <a:xfrm>
            <a:off x="2895600" y="467793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8" name="Folded Corner 47"/>
          <p:cNvSpPr/>
          <p:nvPr/>
        </p:nvSpPr>
        <p:spPr>
          <a:xfrm>
            <a:off x="5239697" y="463983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98461" y="440584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GET</a:t>
            </a:r>
            <a:endParaRPr lang="en-US" sz="1400" b="1" dirty="0"/>
          </a:p>
        </p:txBody>
      </p:sp>
      <p:sp>
        <p:nvSpPr>
          <p:cNvPr id="50" name="Right Arrow 49"/>
          <p:cNvSpPr/>
          <p:nvPr/>
        </p:nvSpPr>
        <p:spPr>
          <a:xfrm rot="10800000">
            <a:off x="2286000" y="4754136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0800000">
            <a:off x="4114800" y="4716036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/>
          <p:cNvCxnSpPr/>
          <p:nvPr/>
        </p:nvCxnSpPr>
        <p:spPr>
          <a:xfrm rot="10800000" flipV="1">
            <a:off x="6431524" y="4405841"/>
            <a:ext cx="548151" cy="37579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98260" y="426720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Send copy, e.g., CSS download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719736" y="5410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sp>
        <p:nvSpPr>
          <p:cNvPr id="55" name="Right Arrow 54"/>
          <p:cNvSpPr/>
          <p:nvPr/>
        </p:nvSpPr>
        <p:spPr>
          <a:xfrm>
            <a:off x="2285999" y="54864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lded Corner 55"/>
          <p:cNvSpPr/>
          <p:nvPr/>
        </p:nvSpPr>
        <p:spPr>
          <a:xfrm>
            <a:off x="2893440" y="542228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sp>
        <p:nvSpPr>
          <p:cNvPr id="57" name="Right Arrow 56"/>
          <p:cNvSpPr/>
          <p:nvPr/>
        </p:nvSpPr>
        <p:spPr>
          <a:xfrm>
            <a:off x="4114799" y="5483801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50992" y="5176024"/>
            <a:ext cx="57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POST</a:t>
            </a:r>
            <a:endParaRPr lang="en-US" sz="1400" b="1" dirty="0"/>
          </a:p>
        </p:txBody>
      </p:sp>
      <p:sp>
        <p:nvSpPr>
          <p:cNvPr id="59" name="Folded Corner 58"/>
          <p:cNvSpPr/>
          <p:nvPr/>
        </p:nvSpPr>
        <p:spPr>
          <a:xfrm>
            <a:off x="6981517" y="5358161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/>
              <a:t>1</a:t>
            </a:r>
          </a:p>
        </p:txBody>
      </p:sp>
      <p:sp>
        <p:nvSpPr>
          <p:cNvPr id="60" name="Folded Corner 59"/>
          <p:cNvSpPr/>
          <p:nvPr/>
        </p:nvSpPr>
        <p:spPr>
          <a:xfrm>
            <a:off x="5239697" y="541391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300150" y="5259658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33293" y="4738337"/>
            <a:ext cx="1866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Previous Version Replaced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5400000">
            <a:off x="7918110" y="4951327"/>
            <a:ext cx="394381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olded Corner 65"/>
          <p:cNvSpPr/>
          <p:nvPr/>
        </p:nvSpPr>
        <p:spPr>
          <a:xfrm>
            <a:off x="5239697" y="60960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A</a:t>
            </a:r>
            <a:endParaRPr lang="en-US" sz="1400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5105400" y="6044425"/>
            <a:ext cx="1569478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136172" y="61722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900474" y="5957500"/>
            <a:ext cx="23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Resource is removed (e.g., image)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71" name="Curved Connector 70"/>
          <p:cNvCxnSpPr>
            <a:stCxn id="70" idx="1"/>
          </p:cNvCxnSpPr>
          <p:nvPr/>
        </p:nvCxnSpPr>
        <p:spPr>
          <a:xfrm rot="10800000" flipV="1">
            <a:off x="6400802" y="6096000"/>
            <a:ext cx="499672" cy="24737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98461" y="61326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</a:t>
            </a:r>
            <a:endParaRPr lang="en-US" sz="1400" b="1" dirty="0"/>
          </a:p>
        </p:txBody>
      </p:sp>
      <p:sp>
        <p:nvSpPr>
          <p:cNvPr id="75" name="Right Arrow 74"/>
          <p:cNvSpPr/>
          <p:nvPr/>
        </p:nvSpPr>
        <p:spPr>
          <a:xfrm>
            <a:off x="2275777" y="618065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Request / Response Cycle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295400" y="3757956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710336" y="3450179"/>
            <a:ext cx="99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Client</a:t>
            </a:r>
            <a:endParaRPr lang="en-US" sz="1400" b="1" dirty="0"/>
          </a:p>
        </p:txBody>
      </p:sp>
      <p:sp>
        <p:nvSpPr>
          <p:cNvPr id="68" name="Right Arrow 67"/>
          <p:cNvSpPr/>
          <p:nvPr/>
        </p:nvSpPr>
        <p:spPr>
          <a:xfrm>
            <a:off x="3338912" y="4170551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151557" y="4130962"/>
            <a:ext cx="121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Request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348812" y="3722644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40505" y="3450179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Server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5474168" y="417519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85527" y="5583779"/>
            <a:ext cx="132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Response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338912" y="562336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509479" y="562336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73513" y="4826869"/>
            <a:ext cx="78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 </a:t>
            </a:r>
            <a:br>
              <a:rPr lang="en-US" sz="1400" b="1" dirty="0" smtClean="0"/>
            </a:br>
            <a:r>
              <a:rPr lang="en-US" sz="1400" b="1" dirty="0" smtClean="0"/>
              <a:t>Request</a:t>
            </a:r>
            <a:endParaRPr lang="en-US" sz="1400" b="1" dirty="0"/>
          </a:p>
        </p:txBody>
      </p:sp>
      <p:sp>
        <p:nvSpPr>
          <p:cNvPr id="3" name="Curved Right Arrow 2"/>
          <p:cNvSpPr/>
          <p:nvPr/>
        </p:nvSpPr>
        <p:spPr>
          <a:xfrm>
            <a:off x="5815412" y="4669379"/>
            <a:ext cx="304800" cy="8382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210" y="1219200"/>
            <a:ext cx="89833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Web Client sends requests in HTTP Request packet (e.g.,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GET resource).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Server processes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Server sends result in HTTP response back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Client.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200" y="1066800"/>
            <a:ext cx="242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RFC 2616 IETF Standard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199" y="26618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19199" y="4490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199" y="41858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9199" y="6014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88605" y="4790388"/>
            <a:ext cx="92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Resource(s)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2895599" y="4928888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46009" y="2661894"/>
            <a:ext cx="215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Instructions: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	</a:t>
            </a:r>
            <a:r>
              <a:rPr lang="en-US" sz="1200" b="1" dirty="0" smtClean="0">
                <a:solidFill>
                  <a:srgbClr val="00B050"/>
                </a:solidFill>
              </a:rPr>
              <a:t>Identification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	Routing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	Request / Status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0800000" flipV="1">
            <a:off x="2895599" y="2877782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178" y="1425744"/>
            <a:ext cx="9113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HTTP Packet consists of a HEAD and BODY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and BODY are sections are delineated by a CRLF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9176" y="5481295"/>
            <a:ext cx="337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CRLF is a line containing only a \r followed by a \n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0800000" flipV="1">
            <a:off x="2895599" y="5619795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Request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98755" y="2966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98755" y="47954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8755" y="4490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98755" y="63194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46" y="1295400"/>
            <a:ext cx="86557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consists of a REQUEST and HEADERS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REQUEST is a single line, ending in CRLF.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HEADERS is multi-line, each line ending in CRLF.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7156" y="2948578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37156" y="3349787"/>
            <a:ext cx="1676400" cy="1122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27556" y="3291018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027556" y="5069403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37156" y="4795494"/>
            <a:ext cx="1676400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5389756" y="2843592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26873" y="2704696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Single Line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0800000" flipV="1">
            <a:off x="5313556" y="3634977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50673" y="3496081"/>
            <a:ext cx="2201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1200" b="1" dirty="0" smtClean="0">
                <a:solidFill>
                  <a:srgbClr val="00B050"/>
                </a:solidFill>
              </a:rPr>
              <a:t> or more lines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051788" y="2843195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6868" y="3503997"/>
            <a:ext cx="48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5309839" y="4778875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6956" y="4639979"/>
            <a:ext cx="214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Binary encoded data. Ends in a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CRLF.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8083383" y="4717989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0" y="5047418"/>
            <a:ext cx="66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Binary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524000"/>
            <a:ext cx="79381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global CRLF = ‘\r\n’</a:t>
            </a:r>
            <a:br>
              <a:rPr lang="en-US" sz="1600" b="1" dirty="0" smtClean="0"/>
            </a:br>
            <a:endParaRPr lang="en-US" sz="1600" b="1" dirty="0" smtClean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</a:t>
            </a:r>
            <a:r>
              <a:rPr lang="en-US" sz="1600" b="1" dirty="0" smtClean="0"/>
              <a:t>(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message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packet consists of combining the HEAD and BODY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packet =    </a:t>
            </a:r>
            <a:r>
              <a:rPr lang="en-US" sz="1600" b="1" dirty="0" err="1" smtClean="0"/>
              <a:t>make_request_head</a:t>
            </a:r>
            <a:r>
              <a:rPr lang="en-US" sz="1600" b="1" dirty="0" smtClean="0"/>
              <a:t>(method,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) + </a:t>
            </a:r>
            <a:r>
              <a:rPr lang="en-US" sz="1600" b="1" dirty="0" err="1" smtClean="0"/>
              <a:t>make_request_body</a:t>
            </a:r>
            <a:r>
              <a:rPr lang="en-US" sz="1600" b="1" dirty="0" smtClean="0"/>
              <a:t>(message)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packet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make_request_head</a:t>
            </a:r>
            <a:r>
              <a:rPr lang="en-US" sz="1600" b="1" dirty="0" smtClean="0"/>
              <a:t>(method)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HEAD consists of combining REQUEST and HEADERS, ending in a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</a:t>
            </a:r>
            <a:r>
              <a:rPr lang="en-US" sz="1600" b="1" dirty="0" err="1" smtClean="0"/>
              <a:t>make_request_request</a:t>
            </a:r>
            <a:r>
              <a:rPr lang="en-US" sz="1600" b="1" dirty="0" smtClean="0"/>
              <a:t>(method) + </a:t>
            </a:r>
            <a:r>
              <a:rPr lang="en-US" sz="1600" b="1" dirty="0" err="1" smtClean="0"/>
              <a:t>make_request_headers</a:t>
            </a:r>
            <a:r>
              <a:rPr lang="en-US" sz="1600" b="1" dirty="0" smtClean="0"/>
              <a:t>() +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head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make_request_body</a:t>
            </a:r>
            <a:r>
              <a:rPr lang="en-US" sz="1600" b="1" dirty="0" smtClean="0"/>
              <a:t>(message) {</a:t>
            </a:r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BODY consists of message, ending in a CRLF, and BODY ending in CRLF</a:t>
            </a:r>
            <a:endParaRPr lang="en-US" sz="1600" b="1" dirty="0"/>
          </a:p>
          <a:p>
            <a:r>
              <a:rPr lang="en-US" sz="1600" b="1" dirty="0"/>
              <a:t>	return message + CRLF + CRLF</a:t>
            </a:r>
          </a:p>
          <a:p>
            <a:r>
              <a:rPr lang="en-US" sz="1600" b="1" dirty="0" smtClean="0"/>
              <a:t>}</a:t>
            </a:r>
            <a:r>
              <a:rPr lang="en-US" sz="1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60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00200" y="3555325"/>
            <a:ext cx="57007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global SP = ‘ ‘</a:t>
            </a:r>
            <a:br>
              <a:rPr lang="en-US" sz="1600" b="1" dirty="0" smtClean="0"/>
            </a:br>
            <a:r>
              <a:rPr lang="en-US" sz="1600" b="1" dirty="0" smtClean="0"/>
              <a:t>global VERSION = ‘HTTP/1.1’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make_request_request</a:t>
            </a:r>
            <a:r>
              <a:rPr lang="en-US" sz="1600" b="1" dirty="0" smtClean="0"/>
              <a:t>(method,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Format: method&lt;SP&gt;</a:t>
            </a:r>
            <a:r>
              <a:rPr lang="en-US" sz="1600" b="1" dirty="0" err="1" smtClean="0">
                <a:solidFill>
                  <a:srgbClr val="00B050"/>
                </a:solidFill>
              </a:rPr>
              <a:t>uri</a:t>
            </a:r>
            <a:r>
              <a:rPr lang="en-US" sz="1600" b="1" dirty="0" smtClean="0">
                <a:solidFill>
                  <a:srgbClr val="00B050"/>
                </a:solidFill>
              </a:rPr>
              <a:t>&lt;SP&gt;VERSION&lt;CRLF&gt;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method + SP +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 + SP + HTTP_VERSION + CRLF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665249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614618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1641876"/>
            <a:ext cx="3696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METHOD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URI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VERSION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3410" y="2250099"/>
            <a:ext cx="18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GET, PUT, POST, DEL, HEAD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2986679" y="2003654"/>
            <a:ext cx="236944" cy="1904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9901" y="2613422"/>
            <a:ext cx="20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Universal Resource Identifier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783182" y="2217750"/>
            <a:ext cx="665141" cy="19050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1430" y="2250099"/>
            <a:ext cx="1607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HTTP Protocol Version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5107240" y="1933839"/>
            <a:ext cx="476532" cy="2817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0925" y="3200400"/>
            <a:ext cx="656763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make_request_headers</a:t>
            </a:r>
            <a:r>
              <a:rPr lang="en-US" sz="1600" b="1" dirty="0" smtClean="0"/>
              <a:t>()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Assemble the headings (key/value pairs), 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# where headings is a list of key/value pairs that can be iterated.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header = ‘’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foreach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key,value</a:t>
            </a:r>
            <a:r>
              <a:rPr lang="en-US" sz="1600" b="1" dirty="0" smtClean="0"/>
              <a:t>) in headings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header += key + “:” + value + CRLF</a:t>
            </a:r>
            <a:br>
              <a:rPr lang="en-US" sz="1600" b="1" dirty="0" smtClean="0"/>
            </a:br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return header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665249"/>
            <a:ext cx="1676400" cy="342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614618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1641876"/>
            <a:ext cx="18009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KEY: VALUE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KEY: VALUE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…..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KEY: VALUE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1752599" y="2007691"/>
            <a:ext cx="1066803" cy="36088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130" y="2343823"/>
            <a:ext cx="153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Key identifier (name)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>
            <a:stCxn id="16" idx="1"/>
          </p:cNvCxnSpPr>
          <p:nvPr/>
        </p:nvCxnSpPr>
        <p:spPr>
          <a:xfrm rot="10800000">
            <a:off x="3709640" y="2135484"/>
            <a:ext cx="1243363" cy="2186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2" y="2215584"/>
            <a:ext cx="180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Value assigned to the key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8575" y="1605636"/>
            <a:ext cx="1829796" cy="46166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There can be one or more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key: value pairs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10476</TotalTime>
  <Words>891</Words>
  <Application>Microsoft Office PowerPoint</Application>
  <PresentationFormat>On-screen Show (4:3)</PresentationFormat>
  <Paragraphs>398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Software Development HTTP Protocol</vt:lpstr>
      <vt:lpstr>CRUD</vt:lpstr>
      <vt:lpstr>HTTP Methods</vt:lpstr>
      <vt:lpstr>HTTP Request / Response Cycle</vt:lpstr>
      <vt:lpstr>HTTP Packet Format</vt:lpstr>
      <vt:lpstr>HTTP Request Packet Format</vt:lpstr>
      <vt:lpstr>Make HTTP Request (1)</vt:lpstr>
      <vt:lpstr>Make HTTP Request (2)</vt:lpstr>
      <vt:lpstr>Make HTTP Request (3)</vt:lpstr>
      <vt:lpstr>Make HTTP Request Unit Tests (xUnit)</vt:lpstr>
      <vt:lpstr>HTTP Response Packet Format</vt:lpstr>
      <vt:lpstr>Make HTTP Response (1)</vt:lpstr>
      <vt:lpstr>Make HTTP Response Unit Tests (xUnit)</vt:lpstr>
      <vt:lpstr>Parse HTTP Request (1)</vt:lpstr>
      <vt:lpstr>Parse HTTP Request (2)</vt:lpstr>
      <vt:lpstr>Parse HTTP Request (3)</vt:lpstr>
      <vt:lpstr>Parse HTTP Response</vt:lpstr>
      <vt:lpstr>Read Packet (1)</vt:lpstr>
      <vt:lpstr>Read Packet (2)</vt:lpstr>
      <vt:lpstr>Client Side</vt:lpstr>
      <vt:lpstr>Server Side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291</cp:revision>
  <dcterms:created xsi:type="dcterms:W3CDTF">2006-08-16T00:00:00Z</dcterms:created>
  <dcterms:modified xsi:type="dcterms:W3CDTF">2018-02-06T19:06:56Z</dcterms:modified>
</cp:coreProperties>
</file>