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7" r:id="rId3"/>
    <p:sldId id="284" r:id="rId4"/>
    <p:sldId id="285" r:id="rId5"/>
    <p:sldId id="283" r:id="rId6"/>
    <p:sldId id="290" r:id="rId7"/>
    <p:sldId id="282" r:id="rId8"/>
    <p:sldId id="288" r:id="rId9"/>
    <p:sldId id="289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72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Inheritance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1164134"/>
            <a:ext cx="806785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Define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new class that extends a base (superclass).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new class (subclass) inherits the methods and member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variables of the base (superclass).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err="1"/>
              <a:t>BinaryTree</a:t>
            </a:r>
            <a:r>
              <a:rPr lang="en-US" sz="1400" b="1" dirty="0" smtClean="0"/>
              <a:t>( Node ):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Invoking the base (superclass) constructor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743200"/>
            <a:ext cx="1704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Derived (subclass) name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2743199"/>
            <a:ext cx="2277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Base (superclass) that is inherited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2590800" y="3048000"/>
            <a:ext cx="228600" cy="762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1" idx="1"/>
          </p:cNvCxnSpPr>
          <p:nvPr/>
        </p:nvCxnSpPr>
        <p:spPr>
          <a:xfrm rot="10800000" flipV="1">
            <a:off x="3581400" y="2881699"/>
            <a:ext cx="152400" cy="318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42672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BinaryTree</a:t>
            </a:r>
            <a:r>
              <a:rPr lang="en-US" dirty="0" smtClean="0"/>
              <a:t>( Node ):</a:t>
            </a:r>
          </a:p>
          <a:p>
            <a:r>
              <a:rPr lang="en-US" dirty="0" smtClean="0"/>
              <a:t>	# </a:t>
            </a:r>
            <a:r>
              <a:rPr lang="en-US" dirty="0"/>
              <a:t>Constructor: set the node data and left/right subtrees to null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self, key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super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0070C0"/>
                </a:solidFill>
              </a:rPr>
              <a:t>.__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self, key 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336" y="4867364"/>
            <a:ext cx="2070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Derived (subclass)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573" y="5144363"/>
            <a:ext cx="2448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Invoke base (superclass)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223820" y="4936613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587247" y="5213612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117" y="5794075"/>
            <a:ext cx="7966283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i="1" dirty="0"/>
              <a:t>Good Practice</a:t>
            </a:r>
            <a:r>
              <a:rPr lang="en-US" sz="1200" dirty="0"/>
              <a:t>: it's generally considered good practice to have non-inheriting classes explicitly inherit from the "object" </a:t>
            </a:r>
            <a:r>
              <a:rPr lang="en-US" sz="1200" dirty="0" smtClean="0"/>
              <a:t>class.</a:t>
            </a:r>
          </a:p>
          <a:p>
            <a:endParaRPr lang="en-US" sz="1200" dirty="0"/>
          </a:p>
          <a:p>
            <a:r>
              <a:rPr lang="en-US" sz="1200" b="1" i="1" dirty="0"/>
              <a:t> </a:t>
            </a:r>
            <a:r>
              <a:rPr lang="en-US" sz="1200" b="1" i="1" dirty="0" smtClean="0"/>
              <a:t>Example: </a:t>
            </a:r>
            <a:r>
              <a:rPr lang="en-US" sz="1200" dirty="0" smtClean="0">
                <a:solidFill>
                  <a:srgbClr val="00B050"/>
                </a:solidFill>
              </a:rPr>
              <a:t>class </a:t>
            </a:r>
            <a:r>
              <a:rPr lang="en-US" sz="1200" dirty="0">
                <a:solidFill>
                  <a:srgbClr val="00B050"/>
                </a:solidFill>
              </a:rPr>
              <a:t>Node</a:t>
            </a:r>
            <a:r>
              <a:rPr lang="en-US" sz="1200" dirty="0" smtClean="0">
                <a:solidFill>
                  <a:srgbClr val="00B050"/>
                </a:solidFill>
              </a:rPr>
              <a:t>: </a:t>
            </a:r>
            <a:r>
              <a:rPr lang="en-US" sz="1200" dirty="0" smtClean="0"/>
              <a:t>would become </a:t>
            </a:r>
            <a:r>
              <a:rPr lang="en-US" sz="1200" dirty="0" smtClean="0">
                <a:solidFill>
                  <a:srgbClr val="00B050"/>
                </a:solidFill>
              </a:rPr>
              <a:t>class Node(object):</a:t>
            </a:r>
            <a:r>
              <a:rPr lang="en-US" sz="1200" dirty="0">
                <a:solidFill>
                  <a:srgbClr val="00B050"/>
                </a:solidFill>
              </a:rPr>
              <a:t/>
            </a:r>
            <a:br>
              <a:rPr lang="en-US" sz="1200" dirty="0">
                <a:solidFill>
                  <a:srgbClr val="00B050"/>
                </a:solidFill>
              </a:rPr>
            </a:b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73868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defined with the keyword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br>
              <a:rPr lang="en-US" sz="1400" b="1" dirty="0" smtClean="0"/>
            </a:br>
            <a:r>
              <a:rPr lang="en-US" sz="1400" b="1" dirty="0" smtClean="0"/>
              <a:t>		….</a:t>
            </a:r>
            <a:endParaRPr lang="en-US" sz="2400" b="1" dirty="0" smtClean="0"/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Constructor defined with the special reserved name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init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sz="1400" b="1" dirty="0" smtClean="0"/>
              <a:t>__( self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/>
              <a:t>):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…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…</a:t>
            </a: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636245"/>
            <a:ext cx="106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keyword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653" y="2438399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Name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38200" y="1913244"/>
            <a:ext cx="227942" cy="1441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1456670" y="2195186"/>
            <a:ext cx="219730" cy="381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629" y="4405412"/>
            <a:ext cx="2612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define a method (function)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1598884" y="4038600"/>
            <a:ext cx="534716" cy="3668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3505200"/>
            <a:ext cx="53340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85011" y="3228201"/>
            <a:ext cx="2117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Reserved name for constructor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5810" y="4405412"/>
            <a:ext cx="489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Required first parameter, self refers to this instantiated instance of the class.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200400" y="4038600"/>
            <a:ext cx="554218" cy="4851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524000"/>
            <a:ext cx="48013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Base Class definition for </a:t>
            </a:r>
            <a:r>
              <a:rPr lang="en-US" dirty="0" smtClean="0">
                <a:solidFill>
                  <a:srgbClr val="00B050"/>
                </a:solidFill>
              </a:rPr>
              <a:t>Node in Tree/Graph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Node: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_key </a:t>
            </a:r>
            <a:r>
              <a:rPr lang="en-US" dirty="0"/>
              <a:t>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	# node data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constructor: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__</a:t>
            </a:r>
            <a:r>
              <a:rPr lang="en-US" dirty="0"/>
              <a:t>( self, key ):</a:t>
            </a:r>
          </a:p>
          <a:p>
            <a:r>
              <a:rPr lang="en-US" dirty="0"/>
              <a:t>		</a:t>
            </a:r>
            <a:r>
              <a:rPr lang="en-US" dirty="0" err="1"/>
              <a:t>self</a:t>
            </a:r>
            <a:r>
              <a:rPr lang="en-US" dirty="0" err="1" smtClean="0"/>
              <a:t>._key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key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Get or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/>
              <a:t> </a:t>
            </a:r>
            <a:r>
              <a:rPr lang="en-US" dirty="0" smtClean="0"/>
              <a:t>key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dirty="0"/>
              <a:t>self, 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 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None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dirty="0"/>
              <a:t>key: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 smtClean="0"/>
              <a:t>self</a:t>
            </a:r>
            <a:r>
              <a:rPr lang="en-US" dirty="0" err="1" smtClean="0"/>
              <a:t>._key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</a:t>
            </a:r>
            <a:r>
              <a:rPr lang="en-US" dirty="0" err="1" smtClean="0"/>
              <a:t>._key</a:t>
            </a:r>
            <a:r>
              <a:rPr lang="en-US" dirty="0" smtClean="0"/>
              <a:t> </a:t>
            </a:r>
            <a:r>
              <a:rPr lang="en-US" dirty="0" smtClean="0"/>
              <a:t>=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199" y="1835749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Start of class definition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682127" y="190499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199" y="2155357"/>
            <a:ext cx="2164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Initialization if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240766" y="2224606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3580" y="2955161"/>
            <a:ext cx="1926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Constructor with parameter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240766" y="302441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4" y="3226538"/>
            <a:ext cx="301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 keyword self to refer to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103929" y="3295787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2014" y="4038599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Define class method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240766" y="4101135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1088937"/>
            <a:ext cx="4025526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Parameter to Methods.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self, flag </a:t>
            </a:r>
            <a:r>
              <a:rPr lang="en-US" sz="1400" b="1" dirty="0" smtClean="0"/>
              <a:t>):</a:t>
            </a:r>
            <a:endParaRPr lang="en-US" sz="1400" b="1" dirty="0" smtClean="0"/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if </a:t>
            </a:r>
            <a:r>
              <a:rPr lang="en-US" sz="1400" b="1" dirty="0" smtClean="0"/>
              <a:t>flag ==</a:t>
            </a:r>
            <a:r>
              <a:rPr lang="en-US" sz="1400" b="1" dirty="0" smtClean="0">
                <a:solidFill>
                  <a:srgbClr val="0070C0"/>
                </a:solidFill>
              </a:rPr>
              <a:t> True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Local to Method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 self ):</a:t>
            </a:r>
            <a:br>
              <a:rPr lang="en-US" sz="1400" b="1" dirty="0" smtClean="0"/>
            </a:br>
            <a:r>
              <a:rPr lang="en-US" sz="1400" b="1" dirty="0" smtClean="0"/>
              <a:t>			flag = True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Member Variable</a:t>
            </a: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smtClean="0"/>
              <a:t>flag =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 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/>
              <a:t>self.flag</a:t>
            </a:r>
            <a:r>
              <a:rPr lang="en-US" sz="1400" b="1" dirty="0" smtClean="0"/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True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Global Scope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 ):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	global </a:t>
            </a:r>
            <a:r>
              <a:rPr lang="en-US" sz="1400" b="1" dirty="0" smtClean="0"/>
              <a:t>flag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66249" y="1905000"/>
            <a:ext cx="1172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Parameter ‘flag’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2173840"/>
            <a:ext cx="196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4191000" y="200803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4196751" y="223900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8200" y="3566539"/>
            <a:ext cx="3857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 and not defined as parameter.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4247072" y="3644109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3438" y="5334000"/>
            <a:ext cx="345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 qualifier self, refers to class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247072" y="5407328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3438" y="6396334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When declared with global keyword, all references in method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Will refer to the global (not local) scope of variable.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4268638" y="6627166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013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There is </a:t>
            </a:r>
            <a:r>
              <a:rPr lang="en-US" sz="2400" b="1" u="sng" dirty="0" smtClean="0"/>
              <a:t>NO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direct support for method overloading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be emulated (spoofed) by using Default parameters.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Next()		</a:t>
            </a:r>
            <a:r>
              <a:rPr lang="en-US" sz="2400" b="1" dirty="0" smtClean="0">
                <a:solidFill>
                  <a:srgbClr val="00B050"/>
                </a:solidFill>
              </a:rPr>
              <a:t># get the next element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ele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	</a:t>
            </a:r>
            <a:r>
              <a:rPr lang="en-US" sz="2400" b="1" dirty="0" smtClean="0">
                <a:solidFill>
                  <a:srgbClr val="00B050"/>
                </a:solidFill>
              </a:rPr>
              <a:t># set the next element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Without method overloading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722" y="4936846"/>
            <a:ext cx="23621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Next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/>
              <a:t> Next( self, next )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# Get Next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/>
              <a:t>GetNext</a:t>
            </a:r>
            <a:r>
              <a:rPr lang="en-US" sz="1600" dirty="0" smtClean="0"/>
              <a:t>(self)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self.next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227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Must use different function name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02426" y="627187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Method Overloading using Default Parameter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585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default parameter to a function is where a default value is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specified in the function definition, when the function is called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without the parameter.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606" y="3581400"/>
            <a:ext cx="34011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of Get Next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next</a:t>
            </a:r>
            <a:r>
              <a:rPr lang="en-US" sz="1600" dirty="0" smtClean="0"/>
              <a:t>( self, next =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sz="1600" dirty="0" smtClean="0"/>
              <a:t> )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1600" dirty="0" smtClean="0"/>
              <a:t>next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is None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self</a:t>
            </a:r>
            <a:r>
              <a:rPr lang="en-US" sz="1600" dirty="0" err="1" smtClean="0"/>
              <a:t>._next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self</a:t>
            </a:r>
            <a:r>
              <a:rPr lang="en-US" sz="1600" dirty="0" err="1" smtClean="0"/>
              <a:t>._next</a:t>
            </a:r>
            <a:r>
              <a:rPr lang="en-US" sz="1600" dirty="0" smtClean="0"/>
              <a:t> </a:t>
            </a:r>
            <a:r>
              <a:rPr lang="en-US" sz="1600" dirty="0" smtClean="0"/>
              <a:t>= next</a:t>
            </a:r>
          </a:p>
          <a:p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8706" y="3233476"/>
            <a:ext cx="12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Default </a:t>
            </a:r>
            <a:r>
              <a:rPr lang="en-US" sz="1200" dirty="0" err="1" smtClean="0">
                <a:solidFill>
                  <a:srgbClr val="FF0000"/>
                </a:solidFill>
              </a:rPr>
              <a:t>Paramter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05984" y="4227731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196786" y="3581400"/>
            <a:ext cx="106707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2502" y="4655149"/>
            <a:ext cx="38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95481" y="472440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6128" y="4158480"/>
            <a:ext cx="4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9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Getter/Setter using Property Decorator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39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decorator is a @property statement added before a function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definition that changes a method into a property.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Getter/Setter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8066" y="2907456"/>
            <a:ext cx="34011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Class </a:t>
            </a:r>
            <a:r>
              <a:rPr lang="en-US" sz="1600" dirty="0" smtClean="0"/>
              <a:t>Node:</a:t>
            </a:r>
            <a:r>
              <a:rPr lang="en-US" sz="1600" dirty="0" smtClean="0">
                <a:solidFill>
                  <a:srgbClr val="0070C0"/>
                </a:solidFill>
              </a:rPr>
              <a:t/>
            </a:r>
            <a:br>
              <a:rPr lang="en-US" sz="1600" dirty="0" smtClean="0">
                <a:solidFill>
                  <a:srgbClr val="0070C0"/>
                </a:solidFill>
              </a:rPr>
            </a:br>
            <a:r>
              <a:rPr lang="en-US" sz="1600" dirty="0" smtClean="0">
                <a:solidFill>
                  <a:srgbClr val="0070C0"/>
                </a:solidFill>
              </a:rPr>
              <a:t>	@property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next(self):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self</a:t>
            </a:r>
            <a:r>
              <a:rPr lang="en-US" sz="1600" dirty="0" err="1" smtClean="0"/>
              <a:t>._next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70C0"/>
                </a:solidFill>
              </a:rPr>
              <a:t>	@</a:t>
            </a:r>
            <a:r>
              <a:rPr lang="en-US" sz="1600" dirty="0" err="1" smtClean="0"/>
              <a:t>next.</a:t>
            </a:r>
            <a:r>
              <a:rPr lang="en-US" sz="1600" dirty="0" err="1" smtClean="0">
                <a:solidFill>
                  <a:srgbClr val="0070C0"/>
                </a:solidFill>
              </a:rPr>
              <a:t>setter</a:t>
            </a:r>
            <a:r>
              <a:rPr lang="en-US" sz="1600" dirty="0" smtClean="0">
                <a:solidFill>
                  <a:srgbClr val="0070C0"/>
                </a:solidFill>
              </a:rPr>
              <a:t/>
            </a:r>
            <a:br>
              <a:rPr lang="en-US" sz="1600" dirty="0" smtClean="0">
                <a:solidFill>
                  <a:srgbClr val="0070C0"/>
                </a:solidFill>
              </a:rPr>
            </a:br>
            <a:r>
              <a:rPr lang="en-US" sz="1600" dirty="0" smtClean="0">
                <a:solidFill>
                  <a:srgbClr val="0070C0"/>
                </a:solidFill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</a:rPr>
              <a:t>def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/>
              <a:t>next(self</a:t>
            </a:r>
            <a:r>
              <a:rPr lang="en-US" sz="1600" dirty="0" smtClean="0"/>
              <a:t>, next</a:t>
            </a:r>
            <a:r>
              <a:rPr lang="en-US" sz="1600" dirty="0" smtClean="0"/>
              <a:t>):</a:t>
            </a:r>
            <a:br>
              <a:rPr lang="en-US" sz="1600" dirty="0" smtClean="0"/>
            </a:br>
            <a:r>
              <a:rPr lang="en-US" sz="1600" dirty="0" smtClean="0"/>
              <a:t>		</a:t>
            </a:r>
            <a:r>
              <a:rPr lang="en-US" sz="1600" dirty="0" err="1" smtClean="0"/>
              <a:t>self</a:t>
            </a:r>
            <a:r>
              <a:rPr lang="en-US" sz="1600" dirty="0" err="1" smtClean="0"/>
              <a:t>._next</a:t>
            </a:r>
            <a:r>
              <a:rPr lang="en-US" sz="1600" dirty="0" smtClean="0"/>
              <a:t> </a:t>
            </a:r>
            <a:r>
              <a:rPr lang="en-US" sz="1600" dirty="0" smtClean="0"/>
              <a:t>= next</a:t>
            </a:r>
          </a:p>
          <a:p>
            <a:endParaRPr lang="en-US" sz="1600" dirty="0"/>
          </a:p>
          <a:p>
            <a:r>
              <a:rPr lang="en-US" sz="1600" dirty="0" smtClean="0"/>
              <a:t>node = Node()</a:t>
            </a:r>
          </a:p>
          <a:p>
            <a:r>
              <a:rPr lang="en-US" sz="1600" dirty="0" err="1" smtClean="0"/>
              <a:t>node.next</a:t>
            </a:r>
            <a:r>
              <a:rPr lang="en-US" sz="1600" dirty="0" smtClean="0"/>
              <a:t> = </a:t>
            </a:r>
            <a:r>
              <a:rPr lang="en-US" sz="1600" dirty="0" smtClean="0">
                <a:solidFill>
                  <a:srgbClr val="0070C0"/>
                </a:solidFill>
              </a:rPr>
              <a:t>new</a:t>
            </a:r>
            <a:r>
              <a:rPr lang="en-US" sz="1600" dirty="0" smtClean="0"/>
              <a:t> Node()</a:t>
            </a:r>
            <a:br>
              <a:rPr lang="en-US" sz="1600" dirty="0" smtClean="0"/>
            </a:br>
            <a:r>
              <a:rPr lang="en-US" sz="1600" dirty="0" smtClean="0"/>
              <a:t>next = </a:t>
            </a:r>
            <a:r>
              <a:rPr lang="en-US" sz="1600" dirty="0" err="1" smtClean="0"/>
              <a:t>node.next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412893" y="2735655"/>
            <a:ext cx="808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Decorator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39896" y="3236634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710656" y="3021756"/>
            <a:ext cx="106707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43666" y="4188953"/>
            <a:ext cx="38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756645" y="4258204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30040" y="3167383"/>
            <a:ext cx="4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819400" y="547945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5410199"/>
            <a:ext cx="21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Setter used as property – no ()’s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5218914" y="5697015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620" y="5630634"/>
            <a:ext cx="21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Getter used as property – no ()’s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Operator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295493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Built-in operators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(+, -,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str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(), … ) can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overloaded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for a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class object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Each class has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default implementation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built-in operators.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default implementations (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magic methods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 can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overridden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to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implement operator overloading.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Built-in operators are designated using the double dash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__name__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convention. Below are some of these magic methods:</a:t>
            </a: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string conversion		__add__		+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integer conversion		__sub__		-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eq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== operator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mul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	*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__ne__	!= operator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divmod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/ and %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&lt; operator	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	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()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__le__	&lt;= operator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getitem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[] index operator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Operator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981200"/>
            <a:ext cx="51400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lass</a:t>
            </a:r>
            <a:r>
              <a:rPr lang="en-US" dirty="0" smtClean="0"/>
              <a:t> Node(object):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name):</a:t>
            </a:r>
          </a:p>
          <a:p>
            <a:r>
              <a:rPr lang="en-US" dirty="0"/>
              <a:t>	</a:t>
            </a:r>
            <a:r>
              <a:rPr lang="en-US" dirty="0" smtClean="0"/>
              <a:t>	self.name = name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__</a:t>
            </a:r>
            <a:r>
              <a:rPr lang="en-US" dirty="0" err="1" smtClean="0"/>
              <a:t>str</a:t>
            </a:r>
            <a:r>
              <a:rPr lang="en-US" dirty="0" smtClean="0"/>
              <a:t>__( self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name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 smtClean="0"/>
              <a:t>__</a:t>
            </a:r>
            <a:r>
              <a:rPr lang="en-US" dirty="0" err="1" smtClean="0"/>
              <a:t>eq</a:t>
            </a:r>
            <a:r>
              <a:rPr lang="en-US" dirty="0" smtClean="0"/>
              <a:t>__( self, other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(self.name == other.name)</a:t>
            </a:r>
          </a:p>
          <a:p>
            <a:endParaRPr lang="en-US" dirty="0"/>
          </a:p>
          <a:p>
            <a:r>
              <a:rPr lang="en-US" dirty="0" smtClean="0"/>
              <a:t>node = Node( ‘</a:t>
            </a:r>
            <a:r>
              <a:rPr lang="en-US" dirty="0" err="1" smtClean="0"/>
              <a:t>foobar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print (</a:t>
            </a:r>
            <a:r>
              <a:rPr lang="en-US" dirty="0" err="1" smtClean="0"/>
              <a:t>str</a:t>
            </a:r>
            <a:r>
              <a:rPr lang="en-US" dirty="0" smtClean="0"/>
              <a:t>( node ) )		</a:t>
            </a:r>
            <a:r>
              <a:rPr lang="en-US" dirty="0" smtClean="0">
                <a:solidFill>
                  <a:srgbClr val="00B050"/>
                </a:solidFill>
              </a:rPr>
              <a:t># will print </a:t>
            </a:r>
            <a:r>
              <a:rPr lang="en-US" dirty="0" err="1" smtClean="0">
                <a:solidFill>
                  <a:srgbClr val="00B050"/>
                </a:solidFill>
              </a:rPr>
              <a:t>foobar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6096000" y="297180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29369" y="2878584"/>
            <a:ext cx="18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Override string conversion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241" y="3312049"/>
            <a:ext cx="1881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Override equal comparison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113170" y="3381298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5785447"/>
            <a:ext cx="6570966" cy="646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A full list of magic (special) methods that can be overwritten is available on the python.org website:</a:t>
            </a:r>
          </a:p>
          <a:p>
            <a:endParaRPr lang="en-US" sz="1200" b="1" i="1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rgbClr val="00B050"/>
                </a:solidFill>
                <a:hlinkClick r:id="rId2"/>
              </a:rPr>
              <a:t>docs.python.org/3/reference/datamodel.html#special-method-names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7552</TotalTime>
  <Words>417</Words>
  <Application>Microsoft Office PowerPoint</Application>
  <PresentationFormat>On-screen Show (4:3)</PresentationFormat>
  <Paragraphs>168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 Object Oriented Programming </vt:lpstr>
      <vt:lpstr>Class Definition</vt:lpstr>
      <vt:lpstr>Class Example</vt:lpstr>
      <vt:lpstr>Class Scope</vt:lpstr>
      <vt:lpstr>Method Overloading</vt:lpstr>
      <vt:lpstr>Method Overloading using Default Parameter</vt:lpstr>
      <vt:lpstr>Getter/Setter using Property Decorator</vt:lpstr>
      <vt:lpstr>Operator Overloading</vt:lpstr>
      <vt:lpstr>Operator Overloading</vt:lpstr>
      <vt:lpstr>Class Inheritance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197</cp:revision>
  <dcterms:created xsi:type="dcterms:W3CDTF">2006-08-16T00:00:00Z</dcterms:created>
  <dcterms:modified xsi:type="dcterms:W3CDTF">2018-01-24T01:41:38Z</dcterms:modified>
</cp:coreProperties>
</file>