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8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8" autoAdjust="0"/>
  </p:normalViewPr>
  <p:slideViewPr>
    <p:cSldViewPr>
      <p:cViewPr>
        <p:scale>
          <a:sx n="85" d="100"/>
          <a:sy n="85" d="100"/>
        </p:scale>
        <p:origin x="-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“Crowd Training”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Crowd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062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the crowd training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crowd.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Popular Trainers earn income (from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crowd).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run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within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job tracks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focus on training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job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skills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High Demand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Emergent Technologies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Skills can be applied on the job today.</a:t>
            </a:r>
            <a:endParaRPr lang="en-US" sz="2800" b="1" u="sng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 smtClean="0">
                <a:solidFill>
                  <a:srgbClr val="00B050"/>
                </a:solidFill>
              </a:rPr>
              <a:t>Fundamentals of Neural Networks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</a:t>
            </a:r>
            <a:r>
              <a:rPr lang="en-US" sz="1600" dirty="0"/>
              <a:t>we will cover the basic foundations of neural networks, covering introduction to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Perceptron</a:t>
            </a:r>
            <a:r>
              <a:rPr lang="en-US" sz="1600" dirty="0"/>
              <a:t>, </a:t>
            </a:r>
            <a:r>
              <a:rPr lang="en-US" sz="1600" dirty="0" smtClean="0"/>
              <a:t>Artificial Neural Networks </a:t>
            </a:r>
            <a:r>
              <a:rPr lang="en-US" sz="1600" dirty="0"/>
              <a:t>(ANN), </a:t>
            </a:r>
            <a:r>
              <a:rPr lang="en-US" sz="1600" dirty="0" smtClean="0"/>
              <a:t>Convolutional Neural Networks </a:t>
            </a:r>
            <a:r>
              <a:rPr lang="en-US" sz="1600" dirty="0"/>
              <a:t>(CNN), </a:t>
            </a:r>
            <a:r>
              <a:rPr lang="en-US" sz="1600" dirty="0" smtClean="0"/>
              <a:t>Recurrent </a:t>
            </a:r>
            <a:br>
              <a:rPr lang="en-US" sz="1600" dirty="0" smtClean="0"/>
            </a:br>
            <a:r>
              <a:rPr lang="en-US" sz="1600" dirty="0" smtClean="0"/>
              <a:t>	Neural Networks </a:t>
            </a:r>
            <a:r>
              <a:rPr lang="en-US" sz="1600" dirty="0"/>
              <a:t>(RNN), and wrap up with </a:t>
            </a:r>
            <a:r>
              <a:rPr lang="en-US" sz="1600" dirty="0" smtClean="0"/>
              <a:t>Adversarial Attacks </a:t>
            </a:r>
            <a:r>
              <a:rPr lang="en-US" sz="1600" dirty="0"/>
              <a:t>on </a:t>
            </a:r>
            <a:r>
              <a:rPr lang="en-US" sz="1600" dirty="0" smtClean="0"/>
              <a:t>Neural Networks</a:t>
            </a:r>
            <a:r>
              <a:rPr lang="en-US" sz="1600" dirty="0"/>
              <a:t>.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5: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The first part of this session will cover the basic foundations of statistics: standard deviation, </a:t>
            </a:r>
            <a:br>
              <a:rPr lang="en-US" sz="1600" dirty="0" smtClean="0"/>
            </a:br>
            <a:r>
              <a:rPr lang="en-US" sz="1600" dirty="0" smtClean="0"/>
              <a:t>	normal distribution, sampling distribution, Z-scores, box plots and simple linear regression </a:t>
            </a:r>
            <a:br>
              <a:rPr lang="en-US" sz="1600" dirty="0" smtClean="0"/>
            </a:br>
            <a:r>
              <a:rPr lang="en-US" sz="1600" dirty="0" smtClean="0"/>
              <a:t>	(also known as the slope of a line).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The second part of this session will cover the basic foundations of preparing datasets, simple </a:t>
            </a:r>
            <a:br>
              <a:rPr lang="en-US" sz="1600" dirty="0" smtClean="0"/>
            </a:br>
            <a:r>
              <a:rPr lang="en-US" sz="1600" dirty="0" smtClean="0"/>
              <a:t>	and multiple linear regression, decision trees, ensemble methods and confusion matrices.</a:t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0734" cy="4439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6: </a:t>
            </a:r>
            <a:r>
              <a:rPr lang="en-US" sz="2800" b="1" dirty="0">
                <a:solidFill>
                  <a:srgbClr val="00B050"/>
                </a:solidFill>
              </a:rPr>
              <a:t>Machine Learning in </a:t>
            </a:r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The first part of this session will </a:t>
            </a:r>
            <a:r>
              <a:rPr lang="en-US" sz="1600" dirty="0"/>
              <a:t>cover the basic foundations of OOP programming </a:t>
            </a:r>
            <a:r>
              <a:rPr lang="en-US" sz="1600" dirty="0" smtClean="0"/>
              <a:t>in Python.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Python machine </a:t>
            </a:r>
            <a:r>
              <a:rPr lang="en-US" sz="1600" dirty="0"/>
              <a:t>learning libraries </a:t>
            </a:r>
            <a:r>
              <a:rPr lang="en-US" sz="1600" dirty="0" smtClean="0"/>
              <a:t>from </a:t>
            </a:r>
            <a:r>
              <a:rPr lang="en-US" sz="1600" dirty="0" err="1" smtClean="0"/>
              <a:t>Sci</a:t>
            </a:r>
            <a:r>
              <a:rPr lang="en-US" sz="1600" dirty="0" smtClean="0"/>
              <a:t>-Learn and </a:t>
            </a:r>
            <a:br>
              <a:rPr lang="en-US" sz="1600" dirty="0" smtClean="0"/>
            </a:br>
            <a:r>
              <a:rPr lang="en-US" sz="1600" dirty="0" smtClean="0"/>
              <a:t>	Torch.</a:t>
            </a:r>
            <a:endParaRPr lang="en-US" sz="1600" dirty="0"/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will cover the basic foundations of Natural Language Processing covering bags of </a:t>
            </a:r>
            <a:br>
              <a:rPr lang="en-US" sz="1600" dirty="0" smtClean="0"/>
            </a:br>
            <a:r>
              <a:rPr lang="en-US" sz="1600" dirty="0" smtClean="0"/>
              <a:t>	words, cleaning, stemming, lemmatization, tern frequencies (TF), </a:t>
            </a:r>
            <a:r>
              <a:rPr lang="en-US" sz="1600" dirty="0" err="1" smtClean="0"/>
              <a:t>interdocument</a:t>
            </a:r>
            <a:r>
              <a:rPr lang="en-US" sz="1600" dirty="0" smtClean="0"/>
              <a:t> frequencies </a:t>
            </a:r>
            <a:br>
              <a:rPr lang="en-US" sz="1600" dirty="0" smtClean="0"/>
            </a:br>
            <a:r>
              <a:rPr lang="en-US" sz="1600" dirty="0" smtClean="0"/>
              <a:t>	(IDF), handling narrative (text) fields in datasets, and word vectors.</a:t>
            </a:r>
          </a:p>
          <a:p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9395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8: </a:t>
            </a:r>
            <a:r>
              <a:rPr lang="en-US" sz="2800" b="1" dirty="0" smtClean="0">
                <a:solidFill>
                  <a:srgbClr val="00B050"/>
                </a:solidFill>
              </a:rPr>
              <a:t>Sensor Fusion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The first part of this </a:t>
            </a:r>
            <a:r>
              <a:rPr lang="en-US" sz="1600" dirty="0"/>
              <a:t>session will cover the basic </a:t>
            </a:r>
            <a:r>
              <a:rPr lang="en-US" sz="1600" dirty="0" smtClean="0"/>
              <a:t>foundations of sensor technology in the </a:t>
            </a:r>
            <a:br>
              <a:rPr lang="en-US" sz="1600" dirty="0" smtClean="0"/>
            </a:br>
            <a:r>
              <a:rPr lang="en-US" sz="1600" dirty="0" smtClean="0"/>
              <a:t>	autonomous world, covering GPS, cameras, IDAR, and sonic sensors.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the algorithms, covering sensor fusion, SLAM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computer vision.</a:t>
            </a:r>
          </a:p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9: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Python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This workshop will cover programming in Python, covering language basics and constructs,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common </a:t>
            </a:r>
            <a:r>
              <a:rPr lang="en-US" sz="1600" dirty="0" smtClean="0"/>
              <a:t>libraries (Ernest </a:t>
            </a:r>
            <a:r>
              <a:rPr lang="en-US" sz="1600" dirty="0" err="1" smtClean="0"/>
              <a:t>Bonat</a:t>
            </a:r>
            <a:r>
              <a:rPr lang="en-US" sz="1600" dirty="0" smtClean="0"/>
              <a:t>, PhD).</a:t>
            </a:r>
            <a:endParaRPr lang="en-US" sz="1600" dirty="0" smtClean="0"/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10: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TensorFlow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dirty="0"/>
          </a:p>
          <a:p>
            <a:r>
              <a:rPr lang="en-US" sz="1600" dirty="0"/>
              <a:t>	This workshop will cover programming in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, covering the concepts of Design and Run,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syntax, and common approaches and design techniques</a:t>
            </a:r>
            <a:r>
              <a:rPr lang="en-US" sz="1600" dirty="0" smtClean="0"/>
              <a:t>. (Julio Barros, MS)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47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000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11: </a:t>
            </a:r>
            <a:r>
              <a:rPr lang="en-US" sz="2800" b="1" dirty="0">
                <a:solidFill>
                  <a:srgbClr val="00B050"/>
                </a:solidFill>
              </a:rPr>
              <a:t>Workshop – </a:t>
            </a:r>
            <a:r>
              <a:rPr lang="en-US" sz="2800" b="1" dirty="0" smtClean="0">
                <a:solidFill>
                  <a:srgbClr val="00B050"/>
                </a:solidFill>
              </a:rPr>
              <a:t>Exploratory Data Analysis</a:t>
            </a:r>
            <a:r>
              <a:rPr lang="en-US" sz="1600" b="1" dirty="0" smtClean="0">
                <a:solidFill>
                  <a:srgbClr val="00B050"/>
                </a:solidFill>
              </a:rPr>
              <a:t/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This workshop will cover </a:t>
            </a:r>
            <a:r>
              <a:rPr lang="en-US" sz="1600" dirty="0" smtClean="0"/>
              <a:t>analyzing and preparing datasets for machine learning, covering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dirty="0" smtClean="0"/>
              <a:t>PCA</a:t>
            </a:r>
            <a:r>
              <a:rPr lang="en-US" sz="1600" smtClean="0"/>
              <a:t>, TBA …</a:t>
            </a:r>
            <a:endParaRPr lang="en-US" sz="1600" dirty="0"/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12: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AWS Machine Learning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</a:t>
            </a:r>
            <a:r>
              <a:rPr lang="en-US" sz="1600" dirty="0" smtClean="0"/>
              <a:t>machine learning programming with the AWS machine</a:t>
            </a:r>
            <a:br>
              <a:rPr lang="en-US" sz="1600" dirty="0" smtClean="0"/>
            </a:br>
            <a:r>
              <a:rPr lang="en-US" sz="1600" dirty="0" smtClean="0"/>
              <a:t>	learning framework, covering Lex (Natural Language Processing), Polly (text-to-Speech), </a:t>
            </a:r>
          </a:p>
          <a:p>
            <a:r>
              <a:rPr lang="en-US" sz="1600" dirty="0" smtClean="0"/>
              <a:t>	and </a:t>
            </a:r>
            <a:r>
              <a:rPr lang="en-US" sz="1600" dirty="0" err="1" smtClean="0"/>
              <a:t>Rekognition</a:t>
            </a:r>
            <a:r>
              <a:rPr lang="en-US" sz="1600" dirty="0" smtClean="0"/>
              <a:t> (Image Recognition).</a:t>
            </a:r>
            <a:br>
              <a:rPr lang="en-US" sz="1600" dirty="0" smtClean="0"/>
            </a:b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13: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Azure Machine Learning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machine learning programming with the </a:t>
            </a:r>
            <a:r>
              <a:rPr lang="en-US" sz="1600" dirty="0" smtClean="0"/>
              <a:t>Azure </a:t>
            </a:r>
            <a:r>
              <a:rPr lang="en-US" sz="1600" dirty="0"/>
              <a:t>machine</a:t>
            </a:r>
            <a:br>
              <a:rPr lang="en-US" sz="1600" dirty="0"/>
            </a:br>
            <a:r>
              <a:rPr lang="en-US" sz="1600" dirty="0"/>
              <a:t>	learning framework</a:t>
            </a:r>
            <a:r>
              <a:rPr lang="en-US" sz="1600" dirty="0" smtClean="0"/>
              <a:t>, covering the Azure Machine Learning Studio.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148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Artificial Intelligence “Crowd Training” Syllabus </vt:lpstr>
      <vt:lpstr>Introduction</vt:lpstr>
      <vt:lpstr>Attendance / Certificate of Completion</vt:lpstr>
      <vt:lpstr>Crowd Training</vt:lpstr>
      <vt:lpstr>Syllabus</vt:lpstr>
      <vt:lpstr>Syllabus</vt:lpstr>
      <vt:lpstr>Syllabus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224</cp:revision>
  <dcterms:created xsi:type="dcterms:W3CDTF">2006-08-16T00:00:00Z</dcterms:created>
  <dcterms:modified xsi:type="dcterms:W3CDTF">2017-11-23T18:25:03Z</dcterms:modified>
</cp:coreProperties>
</file>