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7" r:id="rId4"/>
    <p:sldId id="296" r:id="rId5"/>
    <p:sldId id="302" r:id="rId6"/>
    <p:sldId id="297" r:id="rId7"/>
    <p:sldId id="298" r:id="rId8"/>
    <p:sldId id="299" r:id="rId9"/>
    <p:sldId id="300" r:id="rId10"/>
    <p:sldId id="301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2" autoAdjust="0"/>
    <p:restoredTop sz="92939" autoAdjust="0"/>
  </p:normalViewPr>
  <p:slideViewPr>
    <p:cSldViewPr>
      <p:cViewPr>
        <p:scale>
          <a:sx n="85" d="100"/>
          <a:sy n="85" d="100"/>
        </p:scale>
        <p:origin x="-486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gif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16.pn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Autonomous World</a:t>
            </a:r>
            <a:br>
              <a:rPr lang="en-US" dirty="0" smtClean="0"/>
            </a:br>
            <a:r>
              <a:rPr lang="en-US" dirty="0" smtClean="0"/>
              <a:t>Sensors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Dec,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FLIR (Forward Looking Infrared Camera)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371" y="1533466"/>
            <a:ext cx="749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Camera uses infrared to detect heat signatures at night. Used for night vision.</a:t>
            </a:r>
          </a:p>
        </p:txBody>
      </p: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70666" y="2270156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CMOS Sensor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or Thermal Sensor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88" name="Curved Connector 87"/>
          <p:cNvCxnSpPr/>
          <p:nvPr/>
        </p:nvCxnSpPr>
        <p:spPr>
          <a:xfrm>
            <a:off x="2132392" y="2568043"/>
            <a:ext cx="736763" cy="3275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55" y="2895600"/>
            <a:ext cx="1096242" cy="82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s://cdn.vox-cdn.com/thumbor/BgnC87J49dGK0p2BQPFDa4e-SsU=/400x0/filters:no_upscale()/cdn.vox-cdn.com/uploads/chorus_asset/file/8638179/FLIR_16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22" y="4902078"/>
            <a:ext cx="85778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71372" y="2928243"/>
            <a:ext cx="1929402" cy="1384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CMOS sensor provides low-cost low resolution, while more expensive thermal sensor provides significant more detail. </a:t>
            </a:r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02" y="2420242"/>
            <a:ext cx="3026777" cy="178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/>
          <p:cNvCxnSpPr/>
          <p:nvPr/>
        </p:nvCxnSpPr>
        <p:spPr>
          <a:xfrm flipH="1">
            <a:off x="4014020" y="3429000"/>
            <a:ext cx="786580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5826" y="2112465"/>
            <a:ext cx="1853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Night-Time Conditions</a:t>
            </a:r>
            <a:endParaRPr lang="en-US" sz="1400" b="1" dirty="0"/>
          </a:p>
        </p:txBody>
      </p:sp>
      <p:sp>
        <p:nvSpPr>
          <p:cNvPr id="91" name="Right Arrow 90"/>
          <p:cNvSpPr/>
          <p:nvPr/>
        </p:nvSpPr>
        <p:spPr>
          <a:xfrm rot="5400000">
            <a:off x="3399517" y="3830267"/>
            <a:ext cx="319731" cy="10770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032750" y="4929849"/>
            <a:ext cx="1308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Segmented Image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93" name="Curved Connector 92"/>
          <p:cNvCxnSpPr/>
          <p:nvPr/>
        </p:nvCxnSpPr>
        <p:spPr>
          <a:xfrm>
            <a:off x="2341570" y="5068349"/>
            <a:ext cx="736763" cy="3275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/>
          <p:cNvSpPr/>
          <p:nvPr/>
        </p:nvSpPr>
        <p:spPr>
          <a:xfrm>
            <a:off x="4247444" y="4956727"/>
            <a:ext cx="319731" cy="10770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38282" y="4835013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838282" y="529015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838282" y="5807247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464169" y="459430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5" idx="6"/>
            <a:endCxn id="98" idx="3"/>
          </p:cNvCxnSpPr>
          <p:nvPr/>
        </p:nvCxnSpPr>
        <p:spPr>
          <a:xfrm flipV="1">
            <a:off x="5219282" y="491166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98" idx="3"/>
          </p:cNvCxnSpPr>
          <p:nvPr/>
        </p:nvCxnSpPr>
        <p:spPr>
          <a:xfrm flipV="1">
            <a:off x="5228102" y="4911663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206994" y="4966289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5464169" y="514538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464169" y="566196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5" idx="6"/>
          </p:cNvCxnSpPr>
          <p:nvPr/>
        </p:nvCxnSpPr>
        <p:spPr>
          <a:xfrm>
            <a:off x="5219282" y="5020916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6"/>
          </p:cNvCxnSpPr>
          <p:nvPr/>
        </p:nvCxnSpPr>
        <p:spPr>
          <a:xfrm>
            <a:off x="5219282" y="5020916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6"/>
          </p:cNvCxnSpPr>
          <p:nvPr/>
        </p:nvCxnSpPr>
        <p:spPr>
          <a:xfrm>
            <a:off x="5219282" y="5020916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206994" y="5366809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191383" y="589326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</p:cNvCxnSpPr>
          <p:nvPr/>
        </p:nvCxnSpPr>
        <p:spPr>
          <a:xfrm>
            <a:off x="5219282" y="5993150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7" idx="6"/>
          </p:cNvCxnSpPr>
          <p:nvPr/>
        </p:nvCxnSpPr>
        <p:spPr>
          <a:xfrm flipV="1">
            <a:off x="5219282" y="5476063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6" idx="6"/>
          </p:cNvCxnSpPr>
          <p:nvPr/>
        </p:nvCxnSpPr>
        <p:spPr>
          <a:xfrm>
            <a:off x="5219282" y="5476062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6"/>
          </p:cNvCxnSpPr>
          <p:nvPr/>
        </p:nvCxnSpPr>
        <p:spPr>
          <a:xfrm>
            <a:off x="5219282" y="5476062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6057482" y="5348678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98" idx="5"/>
            <a:endCxn id="113" idx="2"/>
          </p:cNvCxnSpPr>
          <p:nvPr/>
        </p:nvCxnSpPr>
        <p:spPr>
          <a:xfrm>
            <a:off x="5789373" y="4911663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640836" y="4317308"/>
            <a:ext cx="213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Convolutional Neural Network</a:t>
            </a:r>
            <a:endParaRPr lang="en-US" sz="1200" b="1" dirty="0"/>
          </a:p>
        </p:txBody>
      </p:sp>
      <p:cxnSp>
        <p:nvCxnSpPr>
          <p:cNvPr id="116" name="Straight Arrow Connector 115"/>
          <p:cNvCxnSpPr>
            <a:endCxn id="113" idx="2"/>
          </p:cNvCxnSpPr>
          <p:nvPr/>
        </p:nvCxnSpPr>
        <p:spPr>
          <a:xfrm>
            <a:off x="5839933" y="5391370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13" idx="2"/>
          </p:cNvCxnSpPr>
          <p:nvPr/>
        </p:nvCxnSpPr>
        <p:spPr>
          <a:xfrm flipV="1">
            <a:off x="5860509" y="5534581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5860509" y="5609019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5479509" y="622243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>
            <a:off x="6604007" y="4996059"/>
            <a:ext cx="319731" cy="10770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286088" y="4840631"/>
            <a:ext cx="12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Detected Objects</a:t>
            </a:r>
            <a:endParaRPr lang="en-US" sz="1200" b="1" dirty="0"/>
          </a:p>
        </p:txBody>
      </p:sp>
      <p:sp>
        <p:nvSpPr>
          <p:cNvPr id="123" name="Rectangle 122"/>
          <p:cNvSpPr/>
          <p:nvPr/>
        </p:nvSpPr>
        <p:spPr>
          <a:xfrm>
            <a:off x="7521466" y="5190085"/>
            <a:ext cx="808826" cy="7718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Image result for road worker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656" y="5190085"/>
            <a:ext cx="504445" cy="7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9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IMU (Inertial Measurement Unit)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1533466"/>
            <a:ext cx="668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Determine motion and direction without external navigation system.</a:t>
            </a:r>
          </a:p>
        </p:txBody>
      </p: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1346634" cy="134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70" y="2239737"/>
            <a:ext cx="1330480" cy="9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>
            <a:off x="2348145" y="3237597"/>
            <a:ext cx="1336520" cy="93134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&quot;No&quot; Symbol 2"/>
          <p:cNvSpPr/>
          <p:nvPr/>
        </p:nvSpPr>
        <p:spPr>
          <a:xfrm>
            <a:off x="2743200" y="342900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3470" y="2337210"/>
            <a:ext cx="1684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Navigation Signal is lost.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3" name="Curved Connector 52"/>
          <p:cNvCxnSpPr/>
          <p:nvPr/>
        </p:nvCxnSpPr>
        <p:spPr>
          <a:xfrm rot="5400000">
            <a:off x="3086690" y="2912586"/>
            <a:ext cx="630125" cy="4027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4644" y="3756742"/>
            <a:ext cx="1929402" cy="954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Maintains small changes in location and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direction from last navigation signal.</a:t>
            </a:r>
          </a:p>
        </p:txBody>
      </p:sp>
      <p:pic>
        <p:nvPicPr>
          <p:cNvPr id="5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14" y="2239737"/>
            <a:ext cx="1330480" cy="9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 flipH="1">
            <a:off x="5004234" y="3035694"/>
            <a:ext cx="1334197" cy="85050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35728" y="3762491"/>
            <a:ext cx="1070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 meter signal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16200000" flipV="1">
            <a:off x="5927079" y="3363417"/>
            <a:ext cx="420003" cy="40270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935728" y="4233795"/>
            <a:ext cx="1929402" cy="954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Fine-tune (calibrate) path in learned location (driveway, parking lot,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4754" y="5901898"/>
            <a:ext cx="7276530" cy="5232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The gyroscopes and accelerators measure motion on X,Y, Z axis and calculate change in direction and speed in local coordinate system.</a:t>
            </a:r>
          </a:p>
        </p:txBody>
      </p:sp>
      <p:sp>
        <p:nvSpPr>
          <p:cNvPr id="62" name="Right Arrow 61"/>
          <p:cNvSpPr/>
          <p:nvPr/>
        </p:nvSpPr>
        <p:spPr>
          <a:xfrm rot="5400000">
            <a:off x="3981131" y="4340855"/>
            <a:ext cx="319731" cy="10770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95600" y="5187902"/>
            <a:ext cx="2438400" cy="603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Local Coordinate System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33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Radar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551708"/>
            <a:ext cx="821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Used to detect short range distances (e.g., rear parking) where LIDAR is not effective.</a:t>
            </a:r>
          </a:p>
        </p:txBody>
      </p: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454973" y="5029200"/>
            <a:ext cx="6234054" cy="3077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Radar sensors are very effective in measuring tiny changes in distance in real-time.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3348448" cy="178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2590800"/>
            <a:ext cx="529048" cy="178396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37152" y="2758954"/>
            <a:ext cx="249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Radar sensors typically placed in rear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for parking.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5634448" y="2895600"/>
            <a:ext cx="402704" cy="2491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SLAM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017310"/>
            <a:ext cx="869802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Simultaneous Localization and Mapping (SLAM) is used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in the autonomous world for constructing and updating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 map of the local environment while operating in it.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in: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Aerial Drones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Autonomous Vehicles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Domestic Vehicles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Spacecraft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Common Algorithms: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Particle Filter (sequential Monte Carlo)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Kalman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35767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SLAM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017310"/>
            <a:ext cx="83411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Wikipedia: </a:t>
            </a:r>
            <a:r>
              <a:rPr lang="en-US" sz="2000" dirty="0"/>
              <a:t>Given a series of sensor observations </a:t>
            </a:r>
            <a:r>
              <a:rPr lang="en-US" sz="2000" dirty="0" smtClean="0"/>
              <a:t>over </a:t>
            </a:r>
            <a:r>
              <a:rPr lang="en-US" sz="2000" dirty="0"/>
              <a:t>discrete time </a:t>
            </a:r>
            <a:r>
              <a:rPr lang="en-US" sz="2000" dirty="0" smtClean="0"/>
              <a:t>steps, </a:t>
            </a:r>
            <a:r>
              <a:rPr lang="en-US" sz="2000" dirty="0"/>
              <a:t>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SLAM </a:t>
            </a:r>
            <a:r>
              <a:rPr lang="en-US" sz="2000" dirty="0"/>
              <a:t>problem is to compute an estimate of the agent's location </a:t>
            </a:r>
            <a:r>
              <a:rPr lang="en-US" sz="2000" dirty="0" smtClean="0"/>
              <a:t>and </a:t>
            </a:r>
            <a:r>
              <a:rPr lang="en-US" sz="2000" dirty="0"/>
              <a:t>a map of </a:t>
            </a:r>
            <a:br>
              <a:rPr lang="en-US" sz="2000" dirty="0"/>
            </a:br>
            <a:r>
              <a:rPr lang="en-US" sz="2000" dirty="0" smtClean="0"/>
              <a:t>the environment. </a:t>
            </a:r>
            <a:r>
              <a:rPr lang="en-US" sz="2000" dirty="0"/>
              <a:t>All quantities are usually </a:t>
            </a:r>
            <a:r>
              <a:rPr lang="en-US" sz="2000" dirty="0" smtClean="0"/>
              <a:t>a probability.</a:t>
            </a:r>
          </a:p>
          <a:p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		      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P(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,x</a:t>
            </a:r>
            <a:r>
              <a:rPr lang="en-US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| o</a:t>
            </a:r>
            <a:r>
              <a:rPr lang="en-US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1:t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-&gt; Map of environment at time t</a:t>
            </a:r>
          </a:p>
          <a:p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-&gt; Location at time t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1:t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-&gt; Series of observations through time t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039" y="2080012"/>
            <a:ext cx="2783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Bayes Theorem (conditional probabilities)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3233423" y="2343884"/>
            <a:ext cx="332601" cy="269175"/>
          </a:xfrm>
          <a:prstGeom prst="curvedConnector3">
            <a:avLst>
              <a:gd name="adj1" fmla="val 43295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107249" y="2332420"/>
            <a:ext cx="332602" cy="2921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7500" y="2080011"/>
            <a:ext cx="17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What we want to predict.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3290248"/>
            <a:ext cx="1542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What is known (true).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4707103" y="3019899"/>
            <a:ext cx="394647" cy="14605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73120" y="4642778"/>
            <a:ext cx="6716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Statistical techniques used to approximate the above equation</a:t>
            </a:r>
          </a:p>
        </p:txBody>
      </p:sp>
    </p:spTree>
    <p:extLst>
      <p:ext uri="{BB962C8B-B14F-4D97-AF65-F5344CB8AC3E}">
        <p14:creationId xmlns:p14="http://schemas.microsoft.com/office/powerpoint/2010/main" val="27202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Lower Chassis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9489" y="3229189"/>
            <a:ext cx="4343400" cy="152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Lower Chassis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ecagon 3"/>
          <p:cNvSpPr/>
          <p:nvPr/>
        </p:nvSpPr>
        <p:spPr>
          <a:xfrm>
            <a:off x="2361889" y="3419688"/>
            <a:ext cx="1219200" cy="11430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</a:t>
            </a:r>
          </a:p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18" name="Decagon 17"/>
          <p:cNvSpPr/>
          <p:nvPr/>
        </p:nvSpPr>
        <p:spPr>
          <a:xfrm>
            <a:off x="5181289" y="3438273"/>
            <a:ext cx="1219200" cy="11430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SLAM</a:t>
            </a:r>
            <a:endParaRPr lang="en-US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41" y="3683703"/>
            <a:ext cx="623996" cy="57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68" y="3179371"/>
            <a:ext cx="1346634" cy="134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9" y="4797665"/>
            <a:ext cx="1143000" cy="58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44424" y="5673287"/>
            <a:ext cx="8607424" cy="5232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Sensors work in conjunction in lower chassis that the vehicle can drive independently of the “brains” and external navigation in parking, driveways, pothole detection curb avoidance, patrolling in predetermined path.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56" y="431393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Parking, pothole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detection.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>
            <a:stCxn id="24" idx="0"/>
          </p:cNvCxnSpPr>
          <p:nvPr/>
        </p:nvCxnSpPr>
        <p:spPr>
          <a:xfrm rot="5400000" flipH="1" flipV="1">
            <a:off x="859721" y="3835115"/>
            <a:ext cx="353150" cy="60449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1580" y="4847354"/>
            <a:ext cx="241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Curb detectio</a:t>
            </a:r>
            <a:r>
              <a:rPr lang="en-US" sz="1200" dirty="0" smtClean="0">
                <a:solidFill>
                  <a:srgbClr val="00B050"/>
                </a:solidFill>
              </a:rPr>
              <a:t>n, vehicle spacing,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sudden object detection (e.g., dog).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flipV="1">
            <a:off x="3200089" y="4973070"/>
            <a:ext cx="609600" cy="1765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1276" y="4830525"/>
            <a:ext cx="214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Continuous correctio</a:t>
            </a:r>
            <a:r>
              <a:rPr lang="en-US" sz="1200" dirty="0" smtClean="0">
                <a:solidFill>
                  <a:srgbClr val="00B050"/>
                </a:solidFill>
              </a:rPr>
              <a:t>n of speed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and spacing.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6892321" y="4394996"/>
            <a:ext cx="515499" cy="38921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>
            <a:off x="2879839" y="2628426"/>
            <a:ext cx="186224" cy="714588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10800000" flipH="1">
            <a:off x="5534100" y="2659009"/>
            <a:ext cx="152400" cy="71458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72689" y="2020885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Drive Instructions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6084280" y="2467705"/>
            <a:ext cx="342454" cy="53339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4889" y="2147679"/>
            <a:ext cx="1541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Performance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Measurements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(e.g., battery, current,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traction)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3066064" y="2565685"/>
            <a:ext cx="380747" cy="24138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Up Arrow 42"/>
          <p:cNvSpPr/>
          <p:nvPr/>
        </p:nvSpPr>
        <p:spPr>
          <a:xfrm rot="16200000" flipH="1">
            <a:off x="4323437" y="3265469"/>
            <a:ext cx="115505" cy="1503748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05972" y="3714189"/>
            <a:ext cx="1011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Drive Actions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5810667" y="2663181"/>
            <a:ext cx="186224" cy="714588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endCxn id="35" idx="2"/>
          </p:cNvCxnSpPr>
          <p:nvPr/>
        </p:nvCxnSpPr>
        <p:spPr>
          <a:xfrm rot="16200000" flipH="1">
            <a:off x="5318220" y="2366929"/>
            <a:ext cx="346014" cy="2381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78237" y="2347501"/>
            <a:ext cx="1958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Local Navigation Corrections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66810" y="1190311"/>
            <a:ext cx="48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Lower Chassis Interface and Sensor Coordination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1996731" y="3687602"/>
            <a:ext cx="159865" cy="64768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6635702" y="3608145"/>
            <a:ext cx="159866" cy="76608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3037284">
            <a:off x="3538259" y="4204382"/>
            <a:ext cx="182112" cy="68077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55575" y="1978401"/>
            <a:ext cx="1646045" cy="11695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Radar and Sonic 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Sensor data fused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for real-time 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Corrections to drive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system.</a:t>
            </a:r>
          </a:p>
        </p:txBody>
      </p:sp>
      <p:sp>
        <p:nvSpPr>
          <p:cNvPr id="56" name="Right Arrow 55"/>
          <p:cNvSpPr/>
          <p:nvPr/>
        </p:nvSpPr>
        <p:spPr>
          <a:xfrm rot="18717109">
            <a:off x="5024147" y="4186539"/>
            <a:ext cx="192102" cy="71645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Upper Chassis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9489" y="3229189"/>
            <a:ext cx="4343400" cy="152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Upper Chassis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ecagon 3"/>
          <p:cNvSpPr/>
          <p:nvPr/>
        </p:nvSpPr>
        <p:spPr>
          <a:xfrm>
            <a:off x="2361889" y="3419688"/>
            <a:ext cx="1219200" cy="11430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Brains</a:t>
            </a:r>
            <a:endParaRPr lang="en-US" dirty="0"/>
          </a:p>
        </p:txBody>
      </p:sp>
      <p:sp>
        <p:nvSpPr>
          <p:cNvPr id="18" name="Decagon 17"/>
          <p:cNvSpPr/>
          <p:nvPr/>
        </p:nvSpPr>
        <p:spPr>
          <a:xfrm>
            <a:off x="5181289" y="3438273"/>
            <a:ext cx="1219200" cy="11430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5574" y="1886012"/>
            <a:ext cx="2627312" cy="954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The “brains” operates in virtual world with no direct connections to sensors. Can be trained / debugged in simulator.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0584" y="4935312"/>
            <a:ext cx="2569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4-way 360 camera views for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objection detection and classification.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6786256" y="4509916"/>
            <a:ext cx="461995" cy="38921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23508" y="1979226"/>
            <a:ext cx="165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Terrain, Road, Structure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mapping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6773935" y="2267594"/>
            <a:ext cx="342454" cy="53339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Up Arrow 42"/>
          <p:cNvSpPr/>
          <p:nvPr/>
        </p:nvSpPr>
        <p:spPr>
          <a:xfrm rot="16200000" flipH="1">
            <a:off x="4323437" y="3265469"/>
            <a:ext cx="115505" cy="1503748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805972" y="3714189"/>
            <a:ext cx="1174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Location, Speed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16200000" flipH="1">
            <a:off x="4911182" y="2311688"/>
            <a:ext cx="346014" cy="2381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42888" y="1982244"/>
            <a:ext cx="183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External Global Navigation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</a:t>
            </a:r>
            <a:r>
              <a:rPr lang="en-US" sz="1200" dirty="0" err="1" smtClean="0">
                <a:solidFill>
                  <a:srgbClr val="00B050"/>
                </a:solidFill>
              </a:rPr>
              <a:t>coord</a:t>
            </a:r>
            <a:r>
              <a:rPr lang="en-US" sz="1200" dirty="0" smtClean="0">
                <a:solidFill>
                  <a:srgbClr val="00B050"/>
                </a:solidFill>
              </a:rPr>
              <a:t>, altitude, speed)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2947" y="1199933"/>
            <a:ext cx="77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The Upper Chassis consists of th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 navigation and “brains”, which does Planning.</a:t>
            </a:r>
          </a:p>
        </p:txBody>
      </p:sp>
      <p:sp>
        <p:nvSpPr>
          <p:cNvPr id="53" name="Right Arrow 52"/>
          <p:cNvSpPr/>
          <p:nvPr/>
        </p:nvSpPr>
        <p:spPr>
          <a:xfrm rot="10800000">
            <a:off x="6635702" y="3608145"/>
            <a:ext cx="159866" cy="76608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750" y="2613379"/>
            <a:ext cx="1512314" cy="58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77" y="2646270"/>
            <a:ext cx="936814" cy="50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87" y="3976303"/>
            <a:ext cx="680020" cy="50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634" y="3171806"/>
            <a:ext cx="936872" cy="70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ight Arrow 51"/>
          <p:cNvSpPr/>
          <p:nvPr/>
        </p:nvSpPr>
        <p:spPr>
          <a:xfrm rot="3379037">
            <a:off x="5375423" y="3015479"/>
            <a:ext cx="161059" cy="5729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7670772">
            <a:off x="5959108" y="3054674"/>
            <a:ext cx="191307" cy="5016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881100" y="3001369"/>
            <a:ext cx="91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Night vision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5400000">
            <a:off x="7731062" y="3099085"/>
            <a:ext cx="342454" cy="53339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flipV="1">
            <a:off x="5318249" y="5016856"/>
            <a:ext cx="419196" cy="39672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Up Arrow 60"/>
          <p:cNvSpPr/>
          <p:nvPr/>
        </p:nvSpPr>
        <p:spPr>
          <a:xfrm>
            <a:off x="5692840" y="4578227"/>
            <a:ext cx="186224" cy="714588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127500" y="5190685"/>
            <a:ext cx="123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Local Navigation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Corrections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52886" y="5446051"/>
            <a:ext cx="2627312" cy="7386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from GPS, LIDAR, cameras and lower chassis local corrections is fused together.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Up Arrow 63"/>
          <p:cNvSpPr/>
          <p:nvPr/>
        </p:nvSpPr>
        <p:spPr>
          <a:xfrm rot="10800000" flipH="1">
            <a:off x="2706687" y="4608127"/>
            <a:ext cx="152400" cy="71458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53041" y="5292815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Drive Instructions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6" name="Curved Connector 65"/>
          <p:cNvCxnSpPr>
            <a:stCxn id="65" idx="3"/>
          </p:cNvCxnSpPr>
          <p:nvPr/>
        </p:nvCxnSpPr>
        <p:spPr>
          <a:xfrm flipV="1">
            <a:off x="2237367" y="5145500"/>
            <a:ext cx="390178" cy="28581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Up Arrow 66"/>
          <p:cNvSpPr/>
          <p:nvPr/>
        </p:nvSpPr>
        <p:spPr>
          <a:xfrm>
            <a:off x="2978216" y="4608127"/>
            <a:ext cx="186224" cy="714588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937281" y="5825210"/>
            <a:ext cx="1541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Performance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Measurements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(e.g., battery, current,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traction)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rot="16200000" flipV="1">
            <a:off x="2937328" y="5530976"/>
            <a:ext cx="446500" cy="1785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5574" y="3182857"/>
            <a:ext cx="1901826" cy="16004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The “brains” builds models of the environment and vehicle by combining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what the sensors say with the performance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measurements.</a:t>
            </a:r>
          </a:p>
        </p:txBody>
      </p:sp>
    </p:spTree>
    <p:extLst>
      <p:ext uri="{BB962C8B-B14F-4D97-AF65-F5344CB8AC3E}">
        <p14:creationId xmlns:p14="http://schemas.microsoft.com/office/powerpoint/2010/main" val="25437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Electric Motor / Rotation Control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22947" y="1199933"/>
            <a:ext cx="793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Optical Encoders used on wheels to guide precise small movements of the wheel.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161" y="2532252"/>
            <a:ext cx="1788177" cy="16004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Motor receives small rotation.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May under/overshoot – the optical encoder responds back while the actual rotation vs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expected rotation. 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4151" y="5468049"/>
            <a:ext cx="62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Wheel</a:t>
            </a:r>
            <a:endParaRPr lang="en-US" sz="1200" dirty="0">
              <a:solidFill>
                <a:srgbClr val="00B050"/>
              </a:solidFill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83" y="3712356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83" y="4187067"/>
            <a:ext cx="987123" cy="109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Image result for optical encoder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58" y="3940956"/>
            <a:ext cx="1904328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urved Connector 46"/>
          <p:cNvCxnSpPr/>
          <p:nvPr/>
        </p:nvCxnSpPr>
        <p:spPr>
          <a:xfrm rot="10800000" flipV="1">
            <a:off x="7002995" y="4186205"/>
            <a:ext cx="550730" cy="24525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53725" y="4047705"/>
            <a:ext cx="739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Electric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Motor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0800000">
            <a:off x="5700189" y="5385494"/>
            <a:ext cx="564995" cy="37473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71535" y="5606549"/>
            <a:ext cx="118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Optical Encoder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1" name="Up Arrow 70"/>
          <p:cNvSpPr/>
          <p:nvPr/>
        </p:nvSpPr>
        <p:spPr>
          <a:xfrm rot="10800000" flipH="1">
            <a:off x="6500544" y="3332471"/>
            <a:ext cx="152400" cy="71458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700188" y="3055472"/>
            <a:ext cx="173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Drive (Step) Instructions</a:t>
            </a:r>
            <a:endParaRPr lang="en-US" sz="1200" b="1" dirty="0"/>
          </a:p>
        </p:txBody>
      </p:sp>
      <p:sp>
        <p:nvSpPr>
          <p:cNvPr id="73" name="Up Arrow 72"/>
          <p:cNvSpPr/>
          <p:nvPr/>
        </p:nvSpPr>
        <p:spPr>
          <a:xfrm rot="10800000" flipH="1" flipV="1">
            <a:off x="4587422" y="3332471"/>
            <a:ext cx="152400" cy="49644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874136" y="3069372"/>
            <a:ext cx="162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Overshoot Corrections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3874136" y="2066925"/>
            <a:ext cx="3404223" cy="928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Rotation Control</a:t>
            </a: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Up Arrow 74"/>
          <p:cNvSpPr/>
          <p:nvPr/>
        </p:nvSpPr>
        <p:spPr>
          <a:xfrm rot="5400000" flipH="1" flipV="1">
            <a:off x="7459938" y="2564282"/>
            <a:ext cx="211803" cy="339183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1147175" y="5050107"/>
            <a:ext cx="654205" cy="55657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ecagon 75"/>
          <p:cNvSpPr/>
          <p:nvPr/>
        </p:nvSpPr>
        <p:spPr>
          <a:xfrm>
            <a:off x="7871004" y="2066925"/>
            <a:ext cx="1219200" cy="11430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254294" y="1723618"/>
            <a:ext cx="96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Inclin</a:t>
            </a:r>
            <a:r>
              <a:rPr lang="en-US" sz="1200" dirty="0" smtClean="0">
                <a:solidFill>
                  <a:srgbClr val="00B050"/>
                </a:solidFill>
              </a:rPr>
              <a:t>e, road condition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rot="16200000" flipH="1">
            <a:off x="7322686" y="2289098"/>
            <a:ext cx="369877" cy="11643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663621" y="2532252"/>
            <a:ext cx="1902252" cy="3075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38400" y="1769784"/>
            <a:ext cx="962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Learned  formula for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rotation vs.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condition.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>
            <a:off x="3284244" y="2363997"/>
            <a:ext cx="1287756" cy="32201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2642" y="6096000"/>
            <a:ext cx="8607424" cy="5232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from Optical Encoder and SLAM is fused together to (reinforcement) learn current signals for precise rotations under road conditions.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Tractor / Trailer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659719" y="1407540"/>
            <a:ext cx="547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Automation of Weight Monitoring and Load Movement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2" name="Picture 4" descr="Image result for semi-trailer dra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90" y="2565671"/>
            <a:ext cx="4100723" cy="182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/>
          <p:cNvSpPr/>
          <p:nvPr/>
        </p:nvSpPr>
        <p:spPr>
          <a:xfrm rot="8916295">
            <a:off x="4050432" y="3408757"/>
            <a:ext cx="201271" cy="42224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63590" y="2260871"/>
            <a:ext cx="1581396" cy="47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Force Measurement from to  pull load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7483057" y="3797697"/>
            <a:ext cx="501534" cy="19588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58990" y="2690888"/>
            <a:ext cx="2326878" cy="928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Weight Monitoring</a:t>
            </a: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53415" y="3155383"/>
            <a:ext cx="1486531" cy="3075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10800000">
            <a:off x="6976609" y="2894986"/>
            <a:ext cx="159866" cy="6091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rfid tag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09" y="2740042"/>
            <a:ext cx="904830" cy="90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56542" y="4140331"/>
            <a:ext cx="184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Trailer RFID tag: size, tare weight, identification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H="1">
            <a:off x="3730689" y="2931796"/>
            <a:ext cx="647198" cy="19588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Image result for transmitter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813" y="3793947"/>
            <a:ext cx="721569" cy="80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>
            <a:off x="6133382" y="4601996"/>
            <a:ext cx="678269" cy="655804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013" y="4984595"/>
            <a:ext cx="1243800" cy="12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107584" y="4805635"/>
            <a:ext cx="184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Transmit data to weigh stations.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flipV="1">
            <a:off x="4957531" y="4267200"/>
            <a:ext cx="454282" cy="44566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9906" y="5237163"/>
            <a:ext cx="2910230" cy="954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Weigh stations verify weight. Can track changes in load weight to track loading and unloading (i.e., cargo changes), hours traveled, etc.</a:t>
            </a:r>
          </a:p>
        </p:txBody>
      </p:sp>
    </p:spTree>
    <p:extLst>
      <p:ext uri="{BB962C8B-B14F-4D97-AF65-F5344CB8AC3E}">
        <p14:creationId xmlns:p14="http://schemas.microsoft.com/office/powerpoint/2010/main" val="31601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8607425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/ Transit Car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38200" y="1208161"/>
            <a:ext cx="733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People counting in bus and transit cars done with multiple types of sensors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43000" y="2362200"/>
            <a:ext cx="723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097659" y="4800600"/>
            <a:ext cx="0" cy="45720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19400" y="4800600"/>
            <a:ext cx="0" cy="45720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41537" y="4953000"/>
            <a:ext cx="6778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41536" y="4953000"/>
            <a:ext cx="6778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41537" y="4811751"/>
            <a:ext cx="6778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12459" y="4811751"/>
            <a:ext cx="0" cy="45720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34200" y="4811751"/>
            <a:ext cx="0" cy="45720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56337" y="4964151"/>
            <a:ext cx="6778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56336" y="4964151"/>
            <a:ext cx="6778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56337" y="4822902"/>
            <a:ext cx="67786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6" y="5323967"/>
            <a:ext cx="658233" cy="114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96" y="3645520"/>
            <a:ext cx="160734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urved Connector 43"/>
          <p:cNvCxnSpPr>
            <a:stCxn id="45" idx="3"/>
          </p:cNvCxnSpPr>
          <p:nvPr/>
        </p:nvCxnSpPr>
        <p:spPr>
          <a:xfrm flipV="1">
            <a:off x="5659150" y="4919305"/>
            <a:ext cx="503077" cy="44183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5198" y="5130310"/>
            <a:ext cx="1553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Double Infrared beam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Track in/out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>
            <a:off x="2819400" y="4919305"/>
            <a:ext cx="1308100" cy="43192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20" y="3444740"/>
            <a:ext cx="680020" cy="50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04800" y="1836092"/>
            <a:ext cx="2849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Camera uses anonymous facial recognition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count people.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 rot="5400000">
            <a:off x="1123291" y="2492065"/>
            <a:ext cx="1377815" cy="52753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Image result for CO2 sensor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90800"/>
            <a:ext cx="772856" cy="6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170615" y="1743396"/>
            <a:ext cx="3066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CO2 sensors measures CO2 emitted by people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16200000" flipH="1">
            <a:off x="6798852" y="2155743"/>
            <a:ext cx="735437" cy="46474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79594" y="5627772"/>
            <a:ext cx="2910230" cy="954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Each sensor has weaknesses. By fusing them together, the system can learn to accurately count people across varied situations.</a:t>
            </a:r>
          </a:p>
        </p:txBody>
      </p:sp>
    </p:spTree>
    <p:extLst>
      <p:ext uri="{BB962C8B-B14F-4D97-AF65-F5344CB8AC3E}">
        <p14:creationId xmlns:p14="http://schemas.microsoft.com/office/powerpoint/2010/main" val="27942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4152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Autonomous World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operates with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what we observe in the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actions/changes the autonomous entity makes to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environment.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Sensor Fusion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 combining multiple sensors to improve 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 performance/accuracy.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Models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A trained set of rules for operating in the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 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Policies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A dynamically learned set of rules for adapting how</a:t>
            </a:r>
          </a:p>
          <a:p>
            <a:pPr lvl="2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to operate in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Basics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5836" y="2378589"/>
            <a:ext cx="722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Vehicle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42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Street, Intersection,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Parking Lot,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9721" y="5673052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drives on road)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5283140" y="5364589"/>
            <a:ext cx="490841" cy="1299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1958" y="1947895"/>
            <a:ext cx="261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Fusing of sensor information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about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4240" y="5629891"/>
            <a:ext cx="1854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The “engine”, where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instructions are sent to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actuators, and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Performance is monitored.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2800957" y="2254657"/>
            <a:ext cx="1310230" cy="115837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351684" y="5074749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99848" y="3317461"/>
            <a:ext cx="999447" cy="8066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Brains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4892" y="3808522"/>
            <a:ext cx="137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The “brains”,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where sensor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data is interpreted.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162270" y="3841294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857416" y="1242749"/>
            <a:ext cx="572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High-Level Decomposition of an Autonomous Vehicle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2160" y="3488957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Fusion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flipH="1">
            <a:off x="4266990" y="3140764"/>
            <a:ext cx="51143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360660" y="3697502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6623" y="4460967"/>
            <a:ext cx="999447" cy="8066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Engine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flipH="1">
            <a:off x="2595694" y="4131687"/>
            <a:ext cx="51143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 rot="10800000">
            <a:off x="2817376" y="4131687"/>
            <a:ext cx="51852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5400000" flipH="1" flipV="1">
            <a:off x="1838791" y="5340429"/>
            <a:ext cx="519999" cy="37442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 of Sensors 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919" y="1181070"/>
            <a:ext cx="914391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Types of Sensors in Autonomous Vehicles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Ultrasonic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Short range distance measurement using sound.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LIDAR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Long range distance measurement using light. 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GPS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 Location, direction and speed using signals from satellites.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Camera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Object detection and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24242"/>
            <a:ext cx="1143000" cy="58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Picture 1 of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43099"/>
            <a:ext cx="1474067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1"/>
            <a:ext cx="1978946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2" y="4175435"/>
            <a:ext cx="15811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1"/>
            <a:ext cx="16002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0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 of Sensors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3686" y="1192012"/>
            <a:ext cx="933306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Types of Sensors in Autonomous Vehicles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FLIR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Captures infrared light to measure heat.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IMU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Gyroscopes/Accelerometers to measure motion and speed.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Radar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 Near range distance detection using high-frequency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electromagnetic waves.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1096242" cy="82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1346634" cy="134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4" y="5334000"/>
            <a:ext cx="853765" cy="79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9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Ultrasonic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41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Ultrasonic sensor is a device that can measure the distance to an object by </a:t>
            </a:r>
            <a:r>
              <a:rPr lang="en-US" b="1" dirty="0" smtClean="0">
                <a:solidFill>
                  <a:srgbClr val="0070C0"/>
                </a:solidFill>
              </a:rPr>
              <a:t>using </a:t>
            </a:r>
            <a:r>
              <a:rPr lang="en-US" b="1" dirty="0">
                <a:solidFill>
                  <a:srgbClr val="0070C0"/>
                </a:solidFill>
              </a:rPr>
              <a:t>sound 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waves</a:t>
            </a:r>
            <a:r>
              <a:rPr lang="en-US" b="1" dirty="0">
                <a:solidFill>
                  <a:srgbClr val="0070C0"/>
                </a:solidFill>
              </a:rPr>
              <a:t>. It measures distance by sending out a sound wave at a specific </a:t>
            </a:r>
            <a:r>
              <a:rPr lang="en-US" b="1" dirty="0" smtClean="0">
                <a:solidFill>
                  <a:srgbClr val="0070C0"/>
                </a:solidFill>
              </a:rPr>
              <a:t>frequency </a:t>
            </a:r>
            <a:r>
              <a:rPr lang="en-US" b="1" dirty="0">
                <a:solidFill>
                  <a:srgbClr val="0070C0"/>
                </a:solidFill>
              </a:rPr>
              <a:t>and 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listening </a:t>
            </a:r>
            <a:r>
              <a:rPr lang="en-US" b="1" dirty="0">
                <a:solidFill>
                  <a:srgbClr val="0070C0"/>
                </a:solidFill>
              </a:rPr>
              <a:t>for that sound wave to bounce back. 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By </a:t>
            </a:r>
            <a:r>
              <a:rPr lang="en-US" b="1" dirty="0">
                <a:solidFill>
                  <a:srgbClr val="0070C0"/>
                </a:solidFill>
              </a:rPr>
              <a:t>recording the elapsed time between the sound wave being generated and the </a:t>
            </a:r>
            <a:r>
              <a:rPr lang="en-US" b="1" dirty="0" smtClean="0">
                <a:solidFill>
                  <a:srgbClr val="0070C0"/>
                </a:solidFill>
              </a:rPr>
              <a:t>sound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wave </a:t>
            </a:r>
            <a:r>
              <a:rPr lang="en-US" b="1" dirty="0">
                <a:solidFill>
                  <a:srgbClr val="0070C0"/>
                </a:solidFill>
              </a:rPr>
              <a:t>bouncing back, it is possible to calculate the distance between the </a:t>
            </a:r>
            <a:r>
              <a:rPr lang="en-US" b="1" dirty="0" smtClean="0">
                <a:solidFill>
                  <a:srgbClr val="0070C0"/>
                </a:solidFill>
              </a:rPr>
              <a:t>sonar </a:t>
            </a:r>
            <a:r>
              <a:rPr lang="en-US" b="1" dirty="0">
                <a:solidFill>
                  <a:srgbClr val="0070C0"/>
                </a:solidFill>
              </a:rPr>
              <a:t>sensor and 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object. 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7544" y="4038214"/>
            <a:ext cx="1143000" cy="58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78452" y="3454421"/>
            <a:ext cx="533400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63951" y="4013204"/>
            <a:ext cx="1524000" cy="317517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63952" y="4368821"/>
            <a:ext cx="1523999" cy="330208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1714" y="3134999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Outbound signal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3233648" y="3566960"/>
            <a:ext cx="655115" cy="34518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11552" y="514472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Bounce back signal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3799164" y="4796862"/>
            <a:ext cx="395133" cy="19946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2209800" y="3886200"/>
            <a:ext cx="304800" cy="812829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8347" y="4013204"/>
            <a:ext cx="157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Elapsed time between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sending and receiving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signal.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3473640"/>
            <a:ext cx="3202403" cy="101566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Sound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travels through air at about 344 m/s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1129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ft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/s), you can take the time for the sound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wave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to return and multiply it by 344 meters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 1129 feet) to find the total round-trip distance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the sound wave. 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6553200" y="4699029"/>
            <a:ext cx="1676400" cy="4456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759605" y="5421720"/>
                <a:ext cx="3155864" cy="412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distance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𝒔𝒑𝒆𝒆𝒅</m:t>
                            </m:r>
                            <m:r>
                              <a:rPr lang="en-US" sz="1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𝒐𝒇</m:t>
                            </m:r>
                            <m:r>
                              <a:rPr lang="en-US" sz="1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𝒔𝒐𝒖𝒏𝒅</m:t>
                            </m:r>
                          </m:e>
                        </m:d>
                        <m:r>
                          <a:rPr lang="en-US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 (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𝒆𝒍𝒂𝒑𝒔𝒆𝒅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𝒕𝒊𝒎𝒆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605" y="5421720"/>
                <a:ext cx="3155864" cy="412164"/>
              </a:xfrm>
              <a:prstGeom prst="rect">
                <a:avLst/>
              </a:prstGeom>
              <a:blipFill rotWithShape="1">
                <a:blip r:embed="rId3"/>
                <a:stretch>
                  <a:fillRect l="-579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705600" y="5943600"/>
            <a:ext cx="1882503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Divide by two accounts for 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round-trip (there and back)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LIDAR (Light Detection and Ranging)_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28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Uses a lower power pulsating laser and a sensor. Differences in time and wavelength are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used to calculate distances in a 3D topology.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Autonomous vehicles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use LIDAR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for obstacle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detection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and avoidance to navigate safely through environments, using rotating laser beams.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038600" y="3695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457700" y="2590800"/>
            <a:ext cx="0" cy="946142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76800" y="2895600"/>
            <a:ext cx="685800" cy="81868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54742" y="4115018"/>
            <a:ext cx="918349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276600" y="3124200"/>
            <a:ext cx="762000" cy="69191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865863" y="4115019"/>
            <a:ext cx="990600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2861" y="4492499"/>
            <a:ext cx="699739" cy="76530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61163" y="4533901"/>
            <a:ext cx="730405" cy="72389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21459" y="4625971"/>
            <a:ext cx="0" cy="93662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55310"/>
            <a:ext cx="2093826" cy="131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39142"/>
            <a:ext cx="2093826" cy="131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95" y="3470157"/>
            <a:ext cx="696716" cy="13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flipH="1">
            <a:off x="4876800" y="4267200"/>
            <a:ext cx="996291" cy="1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54742" y="3124200"/>
            <a:ext cx="613550" cy="691914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65864" y="4267199"/>
            <a:ext cx="990599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4800" y="5715000"/>
            <a:ext cx="3202403" cy="6463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Measures distance for the time it takes the pulse to bounce back and the angle, where the pulse is moving at the speed of light.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62600" y="5725040"/>
            <a:ext cx="3202403" cy="4616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Multiple time sequenced pulses are used to determine velocity and trajectory of object.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GPS (Global Positioning System)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5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network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of orbiting satellites that send precise details of their position in space back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earth. The signals are obtained by GPS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receivers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are used to calculate the exact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position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speed and time at the vehicles location. 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87970"/>
            <a:ext cx="2093826" cy="131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95027" y="4495800"/>
            <a:ext cx="3241721" cy="16004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GPS is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global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navigation satellite system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that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uses at least 24 satellites, a receiver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algorithms to provide location,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velocity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and time synchronization for air,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sea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and land travel. The satellite system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consists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of six earth-centered orbital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planes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each with four satellites.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97501"/>
            <a:ext cx="1330480" cy="9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1330480" cy="9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7464"/>
            <a:ext cx="1330480" cy="9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61424"/>
            <a:ext cx="1330480" cy="99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>
            <a:off x="1711480" y="3816114"/>
            <a:ext cx="1336520" cy="93134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81400" y="3296431"/>
            <a:ext cx="263680" cy="98535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648200" y="2895600"/>
            <a:ext cx="381000" cy="119237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334000" y="3431281"/>
            <a:ext cx="1334197" cy="85050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" y="5296019"/>
            <a:ext cx="3888244" cy="1384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receiver listens for the signals from the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satellites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. When it can get a lock on three or more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satellite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signals, it calculates how far away each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satellite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 known orbits of each satellite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 distance to each satellite, the receiver can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triangulate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its position.</a:t>
            </a:r>
          </a:p>
        </p:txBody>
      </p:sp>
    </p:spTree>
    <p:extLst>
      <p:ext uri="{BB962C8B-B14F-4D97-AF65-F5344CB8AC3E}">
        <p14:creationId xmlns:p14="http://schemas.microsoft.com/office/powerpoint/2010/main" val="41793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Camera (Object Detection)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371" y="1533466"/>
            <a:ext cx="735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Cameras are used to detect and classify objects 360 degrees around vehicle.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903" y="2374693"/>
            <a:ext cx="2093826" cy="131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93" y="2508448"/>
            <a:ext cx="712286" cy="5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678" y="2695871"/>
            <a:ext cx="680020" cy="50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1536">
            <a:off x="5171150" y="3380274"/>
            <a:ext cx="491158" cy="66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89144">
            <a:off x="2831703" y="3346979"/>
            <a:ext cx="491158" cy="66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Multidocument 3"/>
          <p:cNvSpPr/>
          <p:nvPr/>
        </p:nvSpPr>
        <p:spPr>
          <a:xfrm>
            <a:off x="571371" y="4834103"/>
            <a:ext cx="876429" cy="9144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989" y="4557104"/>
            <a:ext cx="140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Continuous Images</a:t>
            </a:r>
            <a:endParaRPr lang="en-US" sz="1200" b="1" dirty="0"/>
          </a:p>
        </p:txBody>
      </p:sp>
      <p:sp>
        <p:nvSpPr>
          <p:cNvPr id="55" name="Oval 54"/>
          <p:cNvSpPr/>
          <p:nvPr/>
        </p:nvSpPr>
        <p:spPr>
          <a:xfrm>
            <a:off x="2321722" y="470097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1722" y="5156125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1722" y="5673213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47609" y="4460273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5" idx="6"/>
            <a:endCxn id="58" idx="3"/>
          </p:cNvCxnSpPr>
          <p:nvPr/>
        </p:nvCxnSpPr>
        <p:spPr>
          <a:xfrm flipV="1">
            <a:off x="2702722" y="4777629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3"/>
          </p:cNvCxnSpPr>
          <p:nvPr/>
        </p:nvCxnSpPr>
        <p:spPr>
          <a:xfrm flipV="1">
            <a:off x="2711542" y="4777629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690434" y="4832255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947609" y="5011354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947609" y="5527931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55" idx="6"/>
          </p:cNvCxnSpPr>
          <p:nvPr/>
        </p:nvCxnSpPr>
        <p:spPr>
          <a:xfrm>
            <a:off x="2702722" y="4886882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5" idx="6"/>
          </p:cNvCxnSpPr>
          <p:nvPr/>
        </p:nvCxnSpPr>
        <p:spPr>
          <a:xfrm>
            <a:off x="2702722" y="4886882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6"/>
          </p:cNvCxnSpPr>
          <p:nvPr/>
        </p:nvCxnSpPr>
        <p:spPr>
          <a:xfrm>
            <a:off x="2702722" y="4886882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90434" y="523277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674823" y="5759229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6"/>
          </p:cNvCxnSpPr>
          <p:nvPr/>
        </p:nvCxnSpPr>
        <p:spPr>
          <a:xfrm>
            <a:off x="2702722" y="5859116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6"/>
          </p:cNvCxnSpPr>
          <p:nvPr/>
        </p:nvCxnSpPr>
        <p:spPr>
          <a:xfrm flipV="1">
            <a:off x="2702722" y="5342029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6"/>
          </p:cNvCxnSpPr>
          <p:nvPr/>
        </p:nvCxnSpPr>
        <p:spPr>
          <a:xfrm>
            <a:off x="2702722" y="5342028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6" idx="6"/>
          </p:cNvCxnSpPr>
          <p:nvPr/>
        </p:nvCxnSpPr>
        <p:spPr>
          <a:xfrm>
            <a:off x="2702722" y="5342028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40922" y="5214644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58" idx="5"/>
            <a:endCxn id="73" idx="2"/>
          </p:cNvCxnSpPr>
          <p:nvPr/>
        </p:nvCxnSpPr>
        <p:spPr>
          <a:xfrm>
            <a:off x="3272813" y="4777629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24276" y="4183274"/>
            <a:ext cx="213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Convolutional Neural Network</a:t>
            </a:r>
            <a:endParaRPr lang="en-US" sz="1200" b="1" dirty="0"/>
          </a:p>
        </p:txBody>
      </p: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3323373" y="5257336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3" idx="2"/>
          </p:cNvCxnSpPr>
          <p:nvPr/>
        </p:nvCxnSpPr>
        <p:spPr>
          <a:xfrm flipV="1">
            <a:off x="3343949" y="5400547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343949" y="5474985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962949" y="608839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39496" y="4822693"/>
            <a:ext cx="319731" cy="10770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4087447" y="4862025"/>
            <a:ext cx="319731" cy="10770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2" y="4705134"/>
            <a:ext cx="808826" cy="50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94" y="5400547"/>
            <a:ext cx="262206" cy="51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5" descr="Image result for stop sign image"/>
          <p:cNvSpPr>
            <a:spLocks noChangeAspect="1" noChangeArrowheads="1"/>
          </p:cNvSpPr>
          <p:nvPr/>
        </p:nvSpPr>
        <p:spPr bwMode="auto">
          <a:xfrm>
            <a:off x="155575" y="-1905000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25" y="4705134"/>
            <a:ext cx="537957" cy="51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82" y="5383160"/>
            <a:ext cx="483442" cy="52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48222" y="4557104"/>
            <a:ext cx="808826" cy="7718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871468" y="5313335"/>
            <a:ext cx="808826" cy="7718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57048" y="4531905"/>
            <a:ext cx="808826" cy="7718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680294" y="5342029"/>
            <a:ext cx="808826" cy="7718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110850" y="4280105"/>
            <a:ext cx="12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Detected Objects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8849" y="2374693"/>
            <a:ext cx="132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4-way or 360 view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88" name="Curved Connector 87"/>
          <p:cNvCxnSpPr/>
          <p:nvPr/>
        </p:nvCxnSpPr>
        <p:spPr>
          <a:xfrm>
            <a:off x="1886632" y="2508448"/>
            <a:ext cx="736763" cy="3275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81800" y="3075278"/>
            <a:ext cx="2003406" cy="1384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Frames from continuous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video stream from cameras are ran through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rained convolutional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neural network to recognize objects.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10034</TotalTime>
  <Words>1083</Words>
  <Application>Microsoft Office PowerPoint</Application>
  <PresentationFormat>On-screen Show (4:3)</PresentationFormat>
  <Paragraphs>240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Autonomous World Sensors </vt:lpstr>
      <vt:lpstr>Introduction</vt:lpstr>
      <vt:lpstr>The Basics</vt:lpstr>
      <vt:lpstr>Types of Sensors (1)</vt:lpstr>
      <vt:lpstr>Types of Sensors (2)</vt:lpstr>
      <vt:lpstr>Ultrasonic</vt:lpstr>
      <vt:lpstr>LIDAR (Light Detection and Ranging)_</vt:lpstr>
      <vt:lpstr>GPS (Global Positioning System)</vt:lpstr>
      <vt:lpstr>Camera (Object Detection)</vt:lpstr>
      <vt:lpstr>FLIR (Forward Looking Infrared Camera)</vt:lpstr>
      <vt:lpstr>IMU (Inertial Measurement Unit)</vt:lpstr>
      <vt:lpstr>Radar</vt:lpstr>
      <vt:lpstr>SLAM</vt:lpstr>
      <vt:lpstr>SLAM</vt:lpstr>
      <vt:lpstr>Lower Chassis</vt:lpstr>
      <vt:lpstr>Upper Chassis</vt:lpstr>
      <vt:lpstr>Electric Motor / Rotation Control</vt:lpstr>
      <vt:lpstr>Tractor / Trailer</vt:lpstr>
      <vt:lpstr>Bus / Transit Car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273</cp:revision>
  <dcterms:created xsi:type="dcterms:W3CDTF">2006-08-16T00:00:00Z</dcterms:created>
  <dcterms:modified xsi:type="dcterms:W3CDTF">2017-12-17T03:14:56Z</dcterms:modified>
</cp:coreProperties>
</file>