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58" r:id="rId19"/>
    <p:sldId id="288" r:id="rId20"/>
    <p:sldId id="292" r:id="rId21"/>
    <p:sldId id="360" r:id="rId22"/>
    <p:sldId id="289" r:id="rId23"/>
    <p:sldId id="293" r:id="rId24"/>
    <p:sldId id="327" r:id="rId25"/>
    <p:sldId id="361" r:id="rId26"/>
    <p:sldId id="290" r:id="rId27"/>
    <p:sldId id="294" r:id="rId28"/>
    <p:sldId id="297" r:id="rId29"/>
    <p:sldId id="362" r:id="rId30"/>
    <p:sldId id="296" r:id="rId31"/>
    <p:sldId id="295" r:id="rId32"/>
    <p:sldId id="363" r:id="rId33"/>
    <p:sldId id="300" r:id="rId34"/>
    <p:sldId id="301" r:id="rId35"/>
    <p:sldId id="364" r:id="rId36"/>
    <p:sldId id="302" r:id="rId37"/>
    <p:sldId id="303" r:id="rId38"/>
    <p:sldId id="304" r:id="rId39"/>
    <p:sldId id="305" r:id="rId40"/>
    <p:sldId id="306" r:id="rId41"/>
    <p:sldId id="307" r:id="rId42"/>
    <p:sldId id="308" r:id="rId43"/>
    <p:sldId id="365" r:id="rId44"/>
    <p:sldId id="309" r:id="rId45"/>
    <p:sldId id="310" r:id="rId46"/>
    <p:sldId id="311" r:id="rId47"/>
    <p:sldId id="312" r:id="rId48"/>
    <p:sldId id="313" r:id="rId49"/>
    <p:sldId id="314" r:id="rId50"/>
    <p:sldId id="366" r:id="rId51"/>
    <p:sldId id="315" r:id="rId52"/>
    <p:sldId id="316" r:id="rId53"/>
    <p:sldId id="317" r:id="rId54"/>
    <p:sldId id="318" r:id="rId55"/>
    <p:sldId id="319" r:id="rId56"/>
    <p:sldId id="322" r:id="rId57"/>
    <p:sldId id="321" r:id="rId58"/>
    <p:sldId id="320" r:id="rId59"/>
    <p:sldId id="323" r:id="rId60"/>
    <p:sldId id="324" r:id="rId61"/>
    <p:sldId id="367" r:id="rId62"/>
    <p:sldId id="328" r:id="rId63"/>
    <p:sldId id="329" r:id="rId64"/>
    <p:sldId id="368" r:id="rId65"/>
    <p:sldId id="330" r:id="rId66"/>
    <p:sldId id="331" r:id="rId67"/>
    <p:sldId id="332" r:id="rId68"/>
    <p:sldId id="333" r:id="rId69"/>
    <p:sldId id="334" r:id="rId70"/>
    <p:sldId id="335" r:id="rId71"/>
    <p:sldId id="336" r:id="rId72"/>
    <p:sldId id="369" r:id="rId73"/>
    <p:sldId id="337" r:id="rId74"/>
    <p:sldId id="338" r:id="rId75"/>
    <p:sldId id="340" r:id="rId76"/>
    <p:sldId id="341" r:id="rId77"/>
    <p:sldId id="342" r:id="rId78"/>
    <p:sldId id="343" r:id="rId79"/>
    <p:sldId id="344" r:id="rId80"/>
    <p:sldId id="345" r:id="rId81"/>
    <p:sldId id="370" r:id="rId82"/>
    <p:sldId id="346" r:id="rId83"/>
    <p:sldId id="349" r:id="rId84"/>
    <p:sldId id="348" r:id="rId85"/>
    <p:sldId id="350" r:id="rId86"/>
    <p:sldId id="347" r:id="rId87"/>
    <p:sldId id="351" r:id="rId88"/>
    <p:sldId id="353" r:id="rId89"/>
    <p:sldId id="352"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8" autoAdjust="0"/>
    <p:restoredTop sz="93005" autoAdjust="0"/>
  </p:normalViewPr>
  <p:slideViewPr>
    <p:cSldViewPr>
      <p:cViewPr>
        <p:scale>
          <a:sx n="100" d="100"/>
          <a:sy n="100" d="100"/>
        </p:scale>
        <p:origin x="-120" y="12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1/11/2018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60</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Whiteboarding</a:t>
            </a:r>
            <a:r>
              <a:rPr lang="en-US" dirty="0" smtClean="0"/>
              <a:t/>
            </a:r>
            <a:br>
              <a:rPr lang="en-US" dirty="0" smtClean="0"/>
            </a:br>
            <a:r>
              <a:rPr lang="en-US" dirty="0" smtClean="0"/>
              <a:t>Coding Challenges</a:t>
            </a:r>
            <a:br>
              <a:rPr lang="en-US" dirty="0" smtClean="0"/>
            </a:br>
            <a:r>
              <a:rPr lang="en-US" dirty="0" smtClean="0"/>
              <a:t>in Python</a:t>
            </a:r>
            <a:endParaRPr lang="en-US"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Artificial Intelligence Training</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a:solidFill>
                  <a:schemeClr val="accent1">
                    <a:lumMod val="75000"/>
                  </a:schemeClr>
                </a:solidFill>
              </a:rPr>
              <a:t/>
            </a:r>
            <a:br>
              <a:rPr lang="en-US" sz="2400">
                <a:solidFill>
                  <a:schemeClr val="accent1">
                    <a:lumMod val="75000"/>
                  </a:schemeClr>
                </a:solidFill>
              </a:rPr>
            </a:br>
            <a:r>
              <a:rPr lang="en-US" sz="2400" smtClean="0">
                <a:solidFill>
                  <a:schemeClr val="accent1">
                    <a:lumMod val="75000"/>
                  </a:schemeClr>
                </a:solidFill>
              </a:rPr>
              <a:t>Instructor</a:t>
            </a:r>
            <a:r>
              <a:rPr lang="en-US" sz="2400" dirty="0" smtClean="0"/>
              <a:t/>
            </a:r>
            <a:br>
              <a:rPr lang="en-US" sz="2400" dirty="0" smtClean="0"/>
            </a:br>
            <a:r>
              <a:rPr lang="en-US" sz="1800" dirty="0" smtClean="0"/>
              <a:t>August, 2017</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 data):</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add(self, </a:t>
            </a:r>
            <a:r>
              <a:rPr lang="en-US" sz="1400" dirty="0"/>
              <a:t> </a:t>
            </a:r>
            <a:r>
              <a:rPr lang="en-US" sz="1400" dirty="0" smtClean="0"/>
              <a:t>data):</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Entry(data)</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err="1" smtClean="0"/>
              <a:t>prev</a:t>
            </a:r>
            <a:r>
              <a:rPr lang="en-US" sz="1400" dirty="0" smtClean="0"/>
              <a: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prev.link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prev</a:t>
            </a:r>
            <a:r>
              <a:rPr lang="en-US" sz="1400" dirty="0" smtClean="0"/>
              <a:t> = </a:t>
            </a:r>
            <a:r>
              <a:rPr lang="en-US" sz="1400" dirty="0" err="1" smtClean="0"/>
              <a:t>prev.link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prev.link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65241"/>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15001" y="1648348"/>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53300" y="2405449"/>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868908"/>
            <a:ext cx="689092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Last Out</a:t>
            </a:r>
          </a:p>
          <a:p>
            <a:pPr marL="914400" lvl="1" indent="-457200">
              <a:buFont typeface="+mj-lt"/>
              <a:buAutoNum type="arabicPeriod"/>
            </a:pPr>
            <a:r>
              <a:rPr lang="en-US" sz="2400" b="1" dirty="0" smtClean="0">
                <a:solidFill>
                  <a:schemeClr val="accent6">
                    <a:lumMod val="75000"/>
                  </a:schemeClr>
                </a:solidFill>
              </a:rPr>
              <a:t>insert() array method</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Whiteboarding</a:t>
            </a:r>
            <a:r>
              <a:rPr lang="en-US" dirty="0" smtClean="0">
                <a:solidFill>
                  <a:schemeClr val="accent1">
                    <a:lumMod val="75000"/>
                  </a:schemeClr>
                </a:solidFill>
              </a:rPr>
              <a:t> Interview</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992579"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TBD</a:t>
            </a:r>
            <a:endParaRPr lang="en-US" sz="20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6798592"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6793142"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a:t>	</a:t>
            </a:r>
            <a:r>
              <a:rPr lang="en-US" sz="1400" dirty="0" smtClean="0">
                <a:solidFill>
                  <a:srgbClr val="00B050"/>
                </a:solidFill>
              </a:rPr>
              <a:t># Add element to the stack chain</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less than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&lt; </a:t>
            </a:r>
            <a:r>
              <a:rPr lang="en-US" sz="1400" dirty="0" err="1" smtClean="0"/>
              <a:t>self.max</a:t>
            </a:r>
            <a:r>
              <a:rPr lang="en-US" sz="1400" dirty="0" smtClean="0"/>
              <a:t>:</a:t>
            </a:r>
          </a:p>
          <a:p>
            <a:r>
              <a:rPr lang="en-US" sz="1400" dirty="0"/>
              <a:t>	</a:t>
            </a:r>
            <a:r>
              <a:rPr lang="en-US" sz="1400" dirty="0" smtClean="0"/>
              <a:t>		</a:t>
            </a:r>
            <a:r>
              <a:rPr lang="en-US" sz="1400" dirty="0" err="1" smtClean="0"/>
              <a:t>self.max</a:t>
            </a:r>
            <a:r>
              <a:rPr lang="en-US" sz="1400" dirty="0" smtClean="0"/>
              <a:t> += 1</a:t>
            </a:r>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dirty="0" smtClean="0"/>
              <a:t>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sp>
        <p:nvSpPr>
          <p:cNvPr id="8" name="TextBox 7"/>
          <p:cNvSpPr txBox="1"/>
          <p:nvPr/>
        </p:nvSpPr>
        <p:spPr>
          <a:xfrm>
            <a:off x="5943600" y="3249781"/>
            <a:ext cx="2449260" cy="276999"/>
          </a:xfrm>
          <a:prstGeom prst="rect">
            <a:avLst/>
          </a:prstGeom>
          <a:noFill/>
        </p:spPr>
        <p:txBody>
          <a:bodyPr wrap="none" rtlCol="0">
            <a:spAutoFit/>
          </a:bodyPr>
          <a:lstStyle/>
          <a:p>
            <a:r>
              <a:rPr lang="en-US" sz="1200" dirty="0" smtClean="0">
                <a:solidFill>
                  <a:schemeClr val="accent6">
                    <a:lumMod val="75000"/>
                  </a:schemeClr>
                </a:solidFill>
              </a:rPr>
              <a:t>No increment/decrement in Python.</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200526" y="3388281"/>
            <a:ext cx="1743074" cy="423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834375"/>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511209"/>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dirty="0" smtClean="0">
                <a:solidFill>
                  <a:srgbClr val="00B050"/>
                </a:solidFill>
              </a:rPr>
              <a:t># Remove element from the stack chain</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 String </a:t>
            </a:r>
            <a:r>
              <a:rPr lang="en-US" sz="2400" b="1" dirty="0" smtClean="0">
                <a:solidFill>
                  <a:schemeClr val="accent6">
                    <a:lumMod val="75000"/>
                  </a:schemeClr>
                </a:solidFill>
              </a:rPr>
              <a:t>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dirty="0"/>
              <a:t>	</a:t>
            </a:r>
            <a:r>
              <a:rPr lang="en-US" sz="1400" dirty="0" smtClean="0">
                <a:solidFill>
                  <a:srgbClr val="00B050"/>
                </a:solidFill>
              </a:rPr>
              <a:t># Recursive method to move </a:t>
            </a:r>
            <a:r>
              <a:rPr lang="en-US" sz="1400" dirty="0" err="1" smtClean="0">
                <a:solidFill>
                  <a:srgbClr val="00B050"/>
                </a:solidFill>
              </a:rPr>
              <a:t>ndiscs</a:t>
            </a:r>
            <a:r>
              <a:rPr lang="en-US" sz="1400" dirty="0" smtClean="0">
                <a:solidFill>
                  <a:srgbClr val="00B050"/>
                </a:solidFill>
              </a:rPr>
              <a:t> from start to end</a:t>
            </a:r>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655983" cy="461665"/>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Emulating Method Overloading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1295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42804" y="6020724"/>
            <a:ext cx="2991920" cy="152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3299" y="6048525"/>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6800" y="1164132"/>
            <a:ext cx="5703164" cy="5262979"/>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Constructor</a:t>
            </a:r>
            <a:r>
              <a:rPr lang="en-US" sz="1400" dirty="0">
                <a:solidFill>
                  <a:srgbClr val="00B050"/>
                </a:solidFill>
              </a:rPr>
              <a:t>: set the node data and left/right subtrees to null </a:t>
            </a:r>
            <a:r>
              <a:rPr lang="en-US" sz="1400" dirty="0" smtClean="0">
                <a:solidFill>
                  <a:srgbClr val="00B050"/>
                </a:solidFill>
              </a:rPr>
              <a:t/>
            </a:r>
            <a:br>
              <a:rPr lang="en-US" sz="1400" dirty="0" smtClean="0">
                <a:solidFill>
                  <a:srgbClr val="00B050"/>
                </a:solidFill>
              </a:rPr>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r>
              <a:rPr lang="en-US" sz="1400" dirty="0" smtClean="0"/>
              <a:t/>
            </a:r>
            <a:br>
              <a:rPr lang="en-US" sz="1400" dirty="0" smtClean="0"/>
            </a:br>
            <a:r>
              <a:rPr lang="en-US" sz="1400" dirty="0" smtClean="0"/>
              <a:t>		</a:t>
            </a:r>
            <a:r>
              <a:rPr lang="en-US" sz="1400" dirty="0" err="1" smtClean="0"/>
              <a:t>self.left</a:t>
            </a:r>
            <a:r>
              <a:rPr lang="en-US" sz="1400" dirty="0" smtClean="0"/>
              <a:t>   =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left binary subtree </a:t>
            </a:r>
            <a:r>
              <a:rPr lang="en-US" sz="1400" dirty="0" smtClean="0">
                <a:solidFill>
                  <a:srgbClr val="00B050"/>
                </a:solidFill>
              </a:rPr>
              <a:t/>
            </a:r>
            <a:br>
              <a:rPr lang="en-US" sz="1400" dirty="0" smtClean="0">
                <a:solidFill>
                  <a:srgbClr val="00B050"/>
                </a:solidFill>
              </a:rPr>
            </a:br>
            <a:r>
              <a:rPr lang="en-US" sz="1400" dirty="0" smtClean="0"/>
              <a:t>		</a:t>
            </a:r>
            <a:r>
              <a:rPr lang="en-US" sz="1400" dirty="0" err="1" smtClean="0"/>
              <a:t>self.right</a:t>
            </a:r>
            <a:r>
              <a:rPr lang="en-US" sz="1400" dirty="0" smtClean="0"/>
              <a:t> </a:t>
            </a:r>
            <a:r>
              <a:rPr lang="en-US" sz="1400" dirty="0"/>
              <a:t>=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dirty="0" smtClean="0"/>
              <a:t>	</a:t>
            </a:r>
            <a:r>
              <a:rPr lang="en-US" sz="1400" dirty="0" err="1" smtClean="0"/>
              <a:t>self.key</a:t>
            </a:r>
            <a:r>
              <a:rPr lang="en-US" sz="1400" dirty="0" smtClean="0"/>
              <a:t>   = </a:t>
            </a:r>
            <a:r>
              <a:rPr lang="en-US" sz="1400" dirty="0"/>
              <a:t>key </a:t>
            </a:r>
            <a:r>
              <a:rPr lang="en-US" sz="1400" dirty="0" smtClean="0"/>
              <a:t>	</a:t>
            </a:r>
            <a:r>
              <a:rPr lang="en-US" sz="1400" dirty="0" smtClean="0">
                <a:solidFill>
                  <a:srgbClr val="00B050"/>
                </a:solidFill>
              </a:rPr>
              <a:t># </a:t>
            </a:r>
            <a:r>
              <a:rPr lang="en-US" sz="1400" dirty="0">
                <a:solidFill>
                  <a:srgbClr val="00B050"/>
                </a:solidFill>
              </a:rPr>
              <a:t>node data </a:t>
            </a:r>
            <a:endParaRPr lang="en-US" sz="1400" dirty="0" smtClean="0">
              <a:solidFill>
                <a:srgbClr val="00B050"/>
              </a:solidFill>
            </a:endParaRPr>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Left Binary Subtree </a:t>
            </a:r>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dirty="0"/>
              <a:t>Left(self, </a:t>
            </a:r>
            <a:r>
              <a:rPr lang="en-US" sz="1400" dirty="0" smtClean="0"/>
              <a:t>left =</a:t>
            </a:r>
            <a:r>
              <a:rPr lang="en-US" sz="1400" b="1" dirty="0" smtClean="0">
                <a:solidFill>
                  <a:schemeClr val="accent5">
                    <a:lumMod val="75000"/>
                  </a:schemeClr>
                </a:solidFill>
              </a:rPr>
              <a:t> 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left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self.left</a:t>
            </a:r>
            <a:endParaRPr lang="en-US" sz="1400" dirty="0" smtClean="0"/>
          </a:p>
          <a:p>
            <a:r>
              <a:rPr lang="en-US" sz="1400" dirty="0"/>
              <a:t>	</a:t>
            </a:r>
            <a:r>
              <a:rPr lang="en-US" sz="1400" dirty="0" smtClean="0"/>
              <a:t>	</a:t>
            </a:r>
            <a:r>
              <a:rPr lang="en-US" sz="1400" dirty="0" err="1" smtClean="0"/>
              <a:t>self.left</a:t>
            </a:r>
            <a:r>
              <a:rPr lang="en-US" sz="1400" dirty="0" smtClean="0"/>
              <a:t> </a:t>
            </a:r>
            <a:r>
              <a:rPr lang="en-US" sz="1400" dirty="0"/>
              <a:t>= left </a:t>
            </a:r>
            <a:endParaRPr lang="en-US" sz="1400" dirty="0" smtClean="0"/>
          </a:p>
          <a:p>
            <a:endParaRPr lang="en-US" sz="1400" dirty="0"/>
          </a:p>
          <a:p>
            <a:r>
              <a:rPr lang="en-US" sz="1400" dirty="0" smtClean="0"/>
              <a:t>	</a:t>
            </a:r>
            <a:r>
              <a:rPr lang="en-US" sz="1400" dirty="0" smtClean="0">
                <a:solidFill>
                  <a:srgbClr val="00B050"/>
                </a:solidFill>
              </a:rPr>
              <a:t># Get or Set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Right(self, </a:t>
            </a:r>
            <a:r>
              <a:rPr lang="en-US" sz="1400" dirty="0" smtClean="0"/>
              <a:t>right = </a:t>
            </a:r>
            <a:r>
              <a:rPr lang="en-US" sz="1400" b="1" dirty="0" smtClean="0">
                <a:solidFill>
                  <a:schemeClr val="accent5">
                    <a:lumMod val="75000"/>
                  </a:schemeClr>
                </a:solidFill>
              </a:rPr>
              <a:t>None</a:t>
            </a:r>
            <a:r>
              <a:rPr lang="en-US" sz="1400" dirty="0" smtClean="0"/>
              <a:t>): </a:t>
            </a:r>
          </a:p>
          <a:p>
            <a:r>
              <a:rPr lang="en-US" sz="1400" dirty="0"/>
              <a:t>	</a:t>
            </a:r>
            <a:r>
              <a:rPr lang="en-US" sz="1400" dirty="0" smtClean="0"/>
              <a:t>	</a:t>
            </a:r>
            <a:r>
              <a:rPr lang="en-US" sz="1400" b="1" dirty="0" smtClean="0">
                <a:solidFill>
                  <a:schemeClr val="accent5">
                    <a:lumMod val="75000"/>
                  </a:schemeClr>
                </a:solidFill>
              </a:rPr>
              <a:t>if</a:t>
            </a:r>
            <a:r>
              <a:rPr lang="en-US" sz="1400" dirty="0" smtClean="0"/>
              <a:t> right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self.right</a:t>
            </a:r>
            <a:endParaRPr lang="en-US" sz="1400" dirty="0" smtClean="0"/>
          </a:p>
          <a:p>
            <a:r>
              <a:rPr lang="en-US" sz="1400" dirty="0"/>
              <a:t>	</a:t>
            </a:r>
            <a:r>
              <a:rPr lang="en-US" sz="1400" dirty="0" smtClean="0"/>
              <a:t>	</a:t>
            </a:r>
            <a:r>
              <a:rPr lang="en-US" sz="1400" dirty="0" err="1" smtClean="0"/>
              <a:t>self.right</a:t>
            </a:r>
            <a:r>
              <a:rPr lang="en-US" sz="1400" dirty="0" smtClean="0"/>
              <a:t> </a:t>
            </a:r>
            <a:r>
              <a:rPr lang="en-US" sz="1400" dirty="0"/>
              <a:t>= right </a:t>
            </a:r>
            <a:endParaRPr lang="en-US" sz="1400" dirty="0" smtClean="0"/>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Node Data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Key(self, </a:t>
            </a:r>
            <a:r>
              <a:rPr lang="en-US" sz="1400" dirty="0" smtClean="0"/>
              <a:t>key = </a:t>
            </a:r>
            <a:r>
              <a:rPr lang="en-US" sz="1400" b="1" dirty="0" smtClean="0">
                <a:solidFill>
                  <a:schemeClr val="accent5">
                    <a:lumMod val="75000"/>
                  </a:schemeClr>
                </a:solidFill>
              </a:rPr>
              <a:t>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key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self.key</a:t>
            </a:r>
            <a:endParaRPr lang="en-US" sz="1400" dirty="0" smtClean="0"/>
          </a:p>
          <a:p>
            <a:r>
              <a:rPr lang="en-US" sz="1400" dirty="0"/>
              <a:t>	</a:t>
            </a:r>
            <a:r>
              <a:rPr lang="en-US" sz="1400" dirty="0" smtClean="0"/>
              <a:t>	</a:t>
            </a:r>
            <a:r>
              <a:rPr lang="en-US" sz="1400" dirty="0" err="1" smtClean="0"/>
              <a:t>self.key</a:t>
            </a:r>
            <a:r>
              <a:rPr lang="en-US" sz="1400" dirty="0" smtClean="0"/>
              <a:t> </a:t>
            </a:r>
            <a:r>
              <a:rPr lang="en-US" sz="1400" dirty="0"/>
              <a:t>= key </a:t>
            </a:r>
            <a:endParaRPr lang="en-US" sz="1400" dirty="0" smtClean="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438399"/>
            <a:ext cx="1674953" cy="646331"/>
          </a:xfrm>
          <a:prstGeom prst="rect">
            <a:avLst/>
          </a:prstGeom>
          <a:noFill/>
        </p:spPr>
        <p:txBody>
          <a:bodyPr wrap="square" rtlCol="0">
            <a:spAutoFit/>
          </a:bodyPr>
          <a:lstStyle/>
          <a:p>
            <a:r>
              <a:rPr lang="en-US" sz="1200" dirty="0" smtClean="0">
                <a:solidFill>
                  <a:schemeClr val="accent6">
                    <a:lumMod val="75000"/>
                  </a:schemeClr>
                </a:solidFill>
              </a:rPr>
              <a:t>Default parameter. If not specified, will default to None.</a:t>
            </a:r>
            <a:endParaRPr lang="en-US" sz="1200" dirty="0">
              <a:solidFill>
                <a:schemeClr val="accent6">
                  <a:lumMod val="75000"/>
                </a:schemeClr>
              </a:solidFill>
            </a:endParaRPr>
          </a:p>
        </p:txBody>
      </p:sp>
      <p:cxnSp>
        <p:nvCxnSpPr>
          <p:cNvPr id="35" name="Straight Arrow Connector 34"/>
          <p:cNvCxnSpPr/>
          <p:nvPr/>
        </p:nvCxnSpPr>
        <p:spPr>
          <a:xfrm flipH="1">
            <a:off x="3962400" y="2667000"/>
            <a:ext cx="3048000" cy="2469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Left Brace 39"/>
          <p:cNvSpPr/>
          <p:nvPr/>
        </p:nvSpPr>
        <p:spPr>
          <a:xfrm rot="10800000">
            <a:off x="5311209" y="4267200"/>
            <a:ext cx="114300" cy="838199"/>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5638800" y="4267200"/>
            <a:ext cx="3352800" cy="830997"/>
          </a:xfrm>
          <a:prstGeom prst="rect">
            <a:avLst/>
          </a:prstGeom>
          <a:noFill/>
        </p:spPr>
        <p:txBody>
          <a:bodyPr wrap="square" rtlCol="0">
            <a:spAutoFit/>
          </a:bodyPr>
          <a:lstStyle/>
          <a:p>
            <a:r>
              <a:rPr lang="en-US" sz="1200" dirty="0" smtClean="0">
                <a:solidFill>
                  <a:schemeClr val="accent6">
                    <a:lumMod val="75000"/>
                  </a:schemeClr>
                </a:solidFill>
              </a:rPr>
              <a:t>Technique to emulate (fake) method overloading using default parameter.  If parameter not specified, then it’s a getter[ otherwise (if specified), it’s a setter.</a:t>
            </a:r>
            <a:endParaRPr lang="en-US" sz="1200" dirty="0">
              <a:solidFill>
                <a:schemeClr val="accent6">
                  <a:lumMod val="75000"/>
                </a:schemeClr>
              </a:solidFill>
            </a:endParaRPr>
          </a:p>
        </p:txBody>
      </p:sp>
    </p:spTree>
    <p:extLst>
      <p:ext uri="{BB962C8B-B14F-4D97-AF65-F5344CB8AC3E}">
        <p14:creationId xmlns:p14="http://schemas.microsoft.com/office/powerpoint/2010/main" val="23516540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Breadth First Search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BFS( root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799" y="3621048"/>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a:t>
            </a:r>
            <a:r>
              <a:rPr lang="en-US" sz="1400" dirty="0" smtClean="0"/>
              <a:t>1, 2”, end=‘’)</a:t>
            </a:r>
            <a:r>
              <a:rPr lang="en-US" sz="1400" dirty="0" smtClean="0"/>
              <a:t/>
            </a:r>
            <a:br>
              <a:rPr lang="en-US" sz="1400" dirty="0" smtClean="0"/>
            </a:br>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(3, 101):</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(2, number):</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t>print(“, “ + </a:t>
            </a:r>
            <a:r>
              <a:rPr lang="en-US" sz="1400" dirty="0" err="1" smtClean="0"/>
              <a:t>str</a:t>
            </a:r>
            <a:r>
              <a:rPr lang="en-US" sz="1400" dirty="0" smtClean="0"/>
              <a:t>(number), end=‘‘)</a:t>
            </a:r>
          </a:p>
          <a:p>
            <a:r>
              <a:rPr lang="en-US" sz="1400" dirty="0" smtClean="0"/>
              <a:t>print(“”)	</a:t>
            </a:r>
            <a:r>
              <a:rPr lang="en-US" sz="1400" dirty="0" smtClean="0">
                <a:solidFill>
                  <a:srgbClr val="00B050"/>
                </a:solidFill>
              </a:rPr>
              <a:t># Add ending newline</a:t>
            </a:r>
            <a:endParaRPr lang="en-US" sz="1400" dirty="0">
              <a:solidFill>
                <a:srgbClr val="00B050"/>
              </a:solidFill>
            </a:endParaRPr>
          </a:p>
        </p:txBody>
      </p:sp>
      <p:sp>
        <p:nvSpPr>
          <p:cNvPr id="4" name="TextBox 3"/>
          <p:cNvSpPr txBox="1"/>
          <p:nvPr/>
        </p:nvSpPr>
        <p:spPr>
          <a:xfrm>
            <a:off x="3428999" y="3988147"/>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599" y="412664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799" y="5678448"/>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95436" y="6338767"/>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
        <p:nvSpPr>
          <p:cNvPr id="10" name="TextBox 9"/>
          <p:cNvSpPr txBox="1"/>
          <p:nvPr/>
        </p:nvSpPr>
        <p:spPr>
          <a:xfrm>
            <a:off x="2486024" y="3356670"/>
            <a:ext cx="4927375" cy="276999"/>
          </a:xfrm>
          <a:prstGeom prst="rect">
            <a:avLst/>
          </a:prstGeom>
          <a:noFill/>
        </p:spPr>
        <p:txBody>
          <a:bodyPr wrap="none" rtlCol="0">
            <a:spAutoFit/>
          </a:bodyPr>
          <a:lstStyle/>
          <a:p>
            <a:r>
              <a:rPr lang="en-US" sz="1200" dirty="0" smtClean="0">
                <a:solidFill>
                  <a:schemeClr val="accent6">
                    <a:lumMod val="75000"/>
                  </a:schemeClr>
                </a:solidFill>
              </a:rPr>
              <a:t>By default, print adds a newline. To override set the optional end parameter.</a:t>
            </a:r>
            <a:endParaRPr lang="en-US" sz="1200" dirty="0">
              <a:solidFill>
                <a:schemeClr val="accent6">
                  <a:lumMod val="75000"/>
                </a:schemeClr>
              </a:solidFill>
            </a:endParaRPr>
          </a:p>
        </p:txBody>
      </p:sp>
      <p:cxnSp>
        <p:nvCxnSpPr>
          <p:cNvPr id="12" name="Straight Arrow Connector 11"/>
          <p:cNvCxnSpPr>
            <a:stCxn id="10" idx="1"/>
          </p:cNvCxnSpPr>
          <p:nvPr/>
        </p:nvCxnSpPr>
        <p:spPr>
          <a:xfrm flipH="1">
            <a:off x="1752600" y="3495170"/>
            <a:ext cx="733424" cy="2386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9400" y="6007447"/>
            <a:ext cx="2375458" cy="276999"/>
          </a:xfrm>
          <a:prstGeom prst="rect">
            <a:avLst/>
          </a:prstGeom>
          <a:noFill/>
        </p:spPr>
        <p:txBody>
          <a:bodyPr wrap="none" rtlCol="0">
            <a:spAutoFit/>
          </a:bodyPr>
          <a:lstStyle/>
          <a:p>
            <a:r>
              <a:rPr lang="en-US" sz="1200" dirty="0" err="1" smtClean="0">
                <a:solidFill>
                  <a:schemeClr val="accent6">
                    <a:lumMod val="75000"/>
                  </a:schemeClr>
                </a:solidFill>
              </a:rPr>
              <a:t>str</a:t>
            </a:r>
            <a:r>
              <a:rPr lang="en-US" sz="1200" dirty="0" smtClean="0">
                <a:solidFill>
                  <a:schemeClr val="accent6">
                    <a:lumMod val="75000"/>
                  </a:schemeClr>
                </a:solidFill>
              </a:rPr>
              <a:t>() converts objects to type string</a:t>
            </a:r>
            <a:endParaRPr lang="en-US" sz="1200" dirty="0">
              <a:solidFill>
                <a:schemeClr val="accent6">
                  <a:lumMod val="75000"/>
                </a:schemeClr>
              </a:solidFill>
            </a:endParaRPr>
          </a:p>
        </p:txBody>
      </p:sp>
      <p:cxnSp>
        <p:nvCxnSpPr>
          <p:cNvPr id="17" name="Straight Arrow Connector 16"/>
          <p:cNvCxnSpPr/>
          <p:nvPr/>
        </p:nvCxnSpPr>
        <p:spPr>
          <a:xfrm flipV="1">
            <a:off x="3005136" y="5791200"/>
            <a:ext cx="42864" cy="2546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depth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a:t>
            </a:r>
            <a:r>
              <a:rPr lang="en-US" sz="1400" dirty="0" err="1" smtClean="0"/>
              <a:t>self.Value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self.Value</a:t>
            </a:r>
            <a:r>
              <a:rPr lang="en-US" sz="1400" dirty="0" smtClean="0"/>
              <a:t>()</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a:t>
            </a:r>
            <a:r>
              <a:rPr lang="en-US" sz="1400" dirty="0" err="1" smtClean="0"/>
              <a:t>self.Value</a:t>
            </a:r>
            <a:r>
              <a:rPr lang="en-US" sz="1400" dirty="0" smtClean="0"/>
              <a:t>():</a:t>
            </a:r>
            <a:br>
              <a:rPr lang="en-US" sz="1400" dirty="0" smtClean="0"/>
            </a:br>
            <a:r>
              <a:rPr lang="en-US" sz="1400" dirty="0" smtClean="0"/>
              <a:t>			</a:t>
            </a:r>
            <a:r>
              <a:rPr lang="en-US" sz="1400" dirty="0" err="1" smtClean="0"/>
              <a:t>rmin</a:t>
            </a:r>
            <a:r>
              <a:rPr lang="en-US" sz="1400" dirty="0" smtClean="0"/>
              <a:t> = </a:t>
            </a:r>
            <a:r>
              <a:rPr lang="en-US" sz="1400" dirty="0" err="1" smtClean="0"/>
              <a:t>self.Value</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Insert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node )</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node )</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Find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Find( self, value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786199"/>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dirty="0" smtClean="0">
                <a:solidFill>
                  <a:srgbClr val="00B050"/>
                </a:solidFill>
              </a:rPr>
              <a:t># Find a node into a binary search tree</a:t>
            </a:r>
          </a:p>
          <a:p>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endParaRPr lang="en-US" sz="1000" dirty="0" smtClean="0">
              <a:solidFill>
                <a:srgbClr val="00B050"/>
              </a:solidFill>
            </a:endParaRP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a:t>
            </a:r>
            <a:r>
              <a:rPr lang="en-US" sz="1400" dirty="0" smtClean="0"/>
              <a:t>1, 2, 3”, end=‘’)</a:t>
            </a:r>
            <a:r>
              <a:rPr lang="en-US" sz="1400" dirty="0" smtClean="0"/>
              <a:t/>
            </a:r>
            <a:br>
              <a:rPr lang="en-US" sz="1400" dirty="0" smtClean="0"/>
            </a:br>
            <a:endParaRPr lang="en-US" sz="1400" dirty="0" smtClean="0"/>
          </a:p>
          <a:p>
            <a:r>
              <a:rPr lang="en-US" sz="1400" dirty="0" smtClean="0">
                <a:solidFill>
                  <a:srgbClr val="00B050"/>
                </a:solidFill>
              </a:rPr>
              <a:t># </a:t>
            </a:r>
            <a:r>
              <a:rPr lang="en-US" sz="1400" dirty="0">
                <a:solidFill>
                  <a:srgbClr val="00B050"/>
                </a:solidFill>
              </a:rPr>
              <a:t>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number,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a:t>
            </a:r>
            <a:r>
              <a:rPr lang="en-US" sz="1400" dirty="0" smtClean="0"/>
              <a:t>(“, “, number, end=‘’)</a:t>
            </a:r>
          </a:p>
          <a:p>
            <a:r>
              <a:rPr lang="en-US" sz="1400" dirty="0"/>
              <a:t>print(“”)	</a:t>
            </a:r>
            <a:r>
              <a:rPr lang="en-US" sz="1400" dirty="0">
                <a:solidFill>
                  <a:srgbClr val="00B050"/>
                </a:solidFill>
              </a:rPr>
              <a:t># Add ending </a:t>
            </a:r>
            <a:r>
              <a:rPr lang="en-US" sz="1400" dirty="0" smtClean="0">
                <a:solidFill>
                  <a:srgbClr val="00B050"/>
                </a:solidFill>
              </a:rPr>
              <a:t>newline</a:t>
            </a:r>
            <a:endParaRPr lang="en-US" sz="1400" dirty="0">
              <a:solidFill>
                <a:srgbClr val="00B050"/>
              </a:solidFill>
            </a:endParaRPr>
          </a:p>
        </p:txBody>
      </p:sp>
      <p:sp>
        <p:nvSpPr>
          <p:cNvPr id="4" name="TextBox 3"/>
          <p:cNvSpPr txBox="1"/>
          <p:nvPr/>
        </p:nvSpPr>
        <p:spPr>
          <a:xfrm>
            <a:off x="3505200" y="2919412"/>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90800" y="3057912"/>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48050" y="3086487"/>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38400" y="5308102"/>
            <a:ext cx="5119735" cy="276999"/>
          </a:xfrm>
          <a:prstGeom prst="rect">
            <a:avLst/>
          </a:prstGeom>
          <a:noFill/>
        </p:spPr>
        <p:txBody>
          <a:bodyPr wrap="none" rtlCol="0">
            <a:spAutoFit/>
          </a:bodyPr>
          <a:lstStyle/>
          <a:p>
            <a:r>
              <a:rPr lang="en-US" sz="1200" dirty="0">
                <a:solidFill>
                  <a:schemeClr val="accent6">
                    <a:lumMod val="75000"/>
                  </a:schemeClr>
                </a:solidFill>
              </a:rPr>
              <a:t>p</a:t>
            </a:r>
            <a:r>
              <a:rPr lang="en-US" sz="1200" dirty="0" smtClean="0">
                <a:solidFill>
                  <a:schemeClr val="accent6">
                    <a:lumMod val="75000"/>
                  </a:schemeClr>
                </a:solidFill>
              </a:rPr>
              <a:t>rint() takes variable number of parameters of any object type (e.g., string, </a:t>
            </a:r>
            <a:r>
              <a:rPr lang="en-US" sz="1200" dirty="0" err="1" smtClean="0">
                <a:solidFill>
                  <a:schemeClr val="accent6">
                    <a:lumMod val="75000"/>
                  </a:schemeClr>
                </a:solidFill>
              </a:rPr>
              <a:t>int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11" name="Straight Arrow Connector 10"/>
          <p:cNvCxnSpPr/>
          <p:nvPr/>
        </p:nvCxnSpPr>
        <p:spPr>
          <a:xfrm flipH="1" flipV="1">
            <a:off x="3057526" y="4800601"/>
            <a:ext cx="390524" cy="4964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 x, y ):</a:t>
            </a: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38499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GCDR( x, y ):</a:t>
            </a:r>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smtClean="0"/>
              <a:t>GCDR(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2677656"/>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a:t>
            </a:r>
            <a:r>
              <a:rPr lang="en-US" sz="1400" dirty="0" smtClean="0"/>
              <a:t>1, 2, 3”, end=‘’)</a:t>
            </a:r>
            <a:r>
              <a:rPr lang="en-US" sz="1400" dirty="0" smtClean="0"/>
              <a:t/>
            </a:r>
            <a:br>
              <a:rPr lang="en-US" sz="1400" dirty="0" smtClean="0"/>
            </a:br>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smtClean="0"/>
              <a:t>third = </a:t>
            </a:r>
            <a:r>
              <a:rPr lang="en-US" sz="1400" dirty="0" err="1" smtClean="0"/>
              <a:t>int</a:t>
            </a:r>
            <a:r>
              <a:rPr lang="en-US" sz="1400" dirty="0" smtClean="0"/>
              <a:t>(number / 3)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third,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a:t>
            </a:r>
            <a:r>
              <a:rPr lang="en-US" sz="1400" dirty="0" smtClean="0"/>
              <a:t>(‘, ‘, number, end=‘’)</a:t>
            </a:r>
          </a:p>
        </p:txBody>
      </p:sp>
      <p:sp>
        <p:nvSpPr>
          <p:cNvPr id="4" name="TextBox 3"/>
          <p:cNvSpPr txBox="1"/>
          <p:nvPr/>
        </p:nvSpPr>
        <p:spPr>
          <a:xfrm>
            <a:off x="3409950" y="2865060"/>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1981200" y="3003560"/>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61696" y="5777298"/>
            <a:ext cx="3030253" cy="276999"/>
          </a:xfrm>
          <a:prstGeom prst="rect">
            <a:avLst/>
          </a:prstGeom>
          <a:noFill/>
        </p:spPr>
        <p:txBody>
          <a:bodyPr wrap="none" rtlCol="0">
            <a:spAutoFit/>
          </a:bodyPr>
          <a:lstStyle/>
          <a:p>
            <a:r>
              <a:rPr lang="en-US" sz="1200" dirty="0" smtClean="0">
                <a:solidFill>
                  <a:schemeClr val="accent6">
                    <a:lumMod val="75000"/>
                  </a:schemeClr>
                </a:solidFill>
              </a:rPr>
              <a:t>Strings maybe within single or double quotes</a:t>
            </a:r>
            <a:endParaRPr lang="en-US" sz="1200" dirty="0">
              <a:solidFill>
                <a:schemeClr val="accent6">
                  <a:lumMod val="75000"/>
                </a:schemeClr>
              </a:solidFill>
            </a:endParaRPr>
          </a:p>
        </p:txBody>
      </p:sp>
      <p:cxnSp>
        <p:nvCxnSpPr>
          <p:cNvPr id="9" name="Straight Arrow Connector 8"/>
          <p:cNvCxnSpPr/>
          <p:nvPr/>
        </p:nvCxnSpPr>
        <p:spPr>
          <a:xfrm flipH="1" flipV="1">
            <a:off x="2757487" y="5344655"/>
            <a:ext cx="123825" cy="4326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52322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GCD(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InsertionSort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 0    </a:t>
            </a:r>
            <a:r>
              <a:rPr lang="en-US" sz="1400" dirty="0">
                <a:solidFill>
                  <a:srgbClr val="00B050"/>
                </a:solidFill>
              </a:rPr>
              <a:t># the range of the index.</a:t>
            </a:r>
          </a:p>
          <a:p>
            <a:r>
              <a:rPr lang="en-US" sz="1400" dirty="0"/>
              <a:t>	index </a:t>
            </a:r>
            <a:r>
              <a:rPr lang="en-US" sz="1400" dirty="0" smtClean="0"/>
              <a:t>   = </a:t>
            </a:r>
            <a:r>
              <a:rPr lang="en-US" sz="1400" dirty="0"/>
              <a:t>[]  </a:t>
            </a:r>
            <a:r>
              <a:rPr lang="en-US" sz="1400" dirty="0" smtClean="0"/>
              <a:t>	 </a:t>
            </a:r>
            <a:r>
              <a:rPr lang="en-US" sz="1400" dirty="0">
                <a:solidFill>
                  <a:srgbClr val="00B050"/>
                </a:solidFill>
              </a:rPr>
              <a:t># the index</a:t>
            </a:r>
          </a:p>
          <a:p>
            <a:r>
              <a:rPr lang="en-US" sz="1400" dirty="0"/>
              <a:t>	</a:t>
            </a:r>
          </a:p>
          <a:p>
            <a:r>
              <a:rPr lang="en-US" sz="1400" dirty="0"/>
              <a:t>	# constructor</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self.index</a:t>
            </a:r>
            <a:r>
              <a:rPr lang="en-US" sz="1400" dirty="0"/>
              <a:t> =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Index(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Add a key/value entry to the index</a:t>
            </a:r>
          </a:p>
          <a:p>
            <a:r>
              <a:rPr lang="en-US" sz="1400" dirty="0"/>
              <a:t>	</a:t>
            </a:r>
            <a:r>
              <a:rPr lang="en-US" sz="1400" b="1" dirty="0" err="1">
                <a:solidFill>
                  <a:schemeClr val="accent5">
                    <a:lumMod val="75000"/>
                  </a:schemeClr>
                </a:solidFill>
              </a:rPr>
              <a:t>def</a:t>
            </a:r>
            <a:r>
              <a:rPr lang="en-US" sz="1400" dirty="0"/>
              <a:t> Add( self, key, value ):</a:t>
            </a:r>
          </a:p>
          <a:p>
            <a:r>
              <a:rPr lang="en-US" sz="1400" dirty="0"/>
              <a:t>		ix = </a:t>
            </a:r>
            <a:r>
              <a:rPr lang="en-US" sz="1400" dirty="0" err="1"/>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err="1"/>
              <a:t>next.Value</a:t>
            </a:r>
            <a:r>
              <a:rPr lang="en-US" sz="1400" dirty="0"/>
              <a:t>( value )</a:t>
            </a:r>
          </a:p>
          <a:p>
            <a:r>
              <a:rPr lang="en-US" sz="1400" dirty="0"/>
              <a:t>					</a:t>
            </a:r>
            <a:r>
              <a:rPr lang="en-US" sz="1400" b="1" dirty="0">
                <a:solidFill>
                  <a:schemeClr val="accent5">
                    <a:lumMod val="75000"/>
                  </a:schemeClr>
                </a:solidFill>
              </a:rPr>
              <a:t>break</a:t>
            </a:r>
          </a:p>
          <a:p>
            <a:r>
              <a:rPr lang="en-US" sz="1400" dirty="0"/>
              <a:t>				next = </a:t>
            </a:r>
            <a:r>
              <a:rPr lang="en-US" sz="1400" dirty="0" err="1" smtClean="0"/>
              <a:t>next.Next</a:t>
            </a:r>
            <a:r>
              <a:rPr lang="en-US" sz="1400" dirty="0"/>
              <a:t>()</a:t>
            </a:r>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err="1"/>
              <a:t>add.Next</a:t>
            </a:r>
            <a:r>
              <a:rPr lang="en-US" sz="1400" dirty="0"/>
              <a:t>( </a:t>
            </a:r>
            <a:r>
              <a:rPr lang="en-US" sz="1400" dirty="0" err="1"/>
              <a:t>self.index</a:t>
            </a:r>
            <a:r>
              <a:rPr lang="en-US" sz="1400" dirty="0"/>
              <a:t>[ ix ] )</a:t>
            </a:r>
          </a:p>
          <a:p>
            <a:r>
              <a:rPr lang="en-US" sz="1400" dirty="0"/>
              <a:t>				</a:t>
            </a:r>
            <a:r>
              <a:rPr lang="en-US" sz="1400" dirty="0" err="1"/>
              <a:t>self.index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Get the value for the key</a:t>
            </a:r>
          </a:p>
          <a:p>
            <a:r>
              <a:rPr lang="en-US" sz="1400" dirty="0">
                <a:solidFill>
                  <a:srgbClr val="00B050"/>
                </a:solidFill>
              </a:rPr>
              <a:t>	</a:t>
            </a:r>
            <a:r>
              <a:rPr lang="en-US" sz="1400" dirty="0" err="1"/>
              <a:t>def</a:t>
            </a:r>
            <a:r>
              <a:rPr lang="en-US" sz="1400" dirty="0"/>
              <a:t> Get( self, key ):</a:t>
            </a:r>
          </a:p>
          <a:p>
            <a:r>
              <a:rPr lang="en-US" sz="1400" dirty="0"/>
              <a:t>		ix = </a:t>
            </a:r>
            <a:r>
              <a:rPr lang="en-US" sz="1400" dirty="0" err="1"/>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err="1" smtClean="0"/>
              <a:t>next.Value</a:t>
            </a:r>
            <a:r>
              <a:rPr lang="en-US" sz="1400" dirty="0"/>
              <a:t>()</a:t>
            </a:r>
          </a:p>
          <a:p>
            <a:r>
              <a:rPr lang="en-US" sz="1400" dirty="0"/>
              <a:t>			next = </a:t>
            </a:r>
            <a:r>
              <a:rPr lang="en-US" sz="1400" dirty="0" err="1" smtClean="0"/>
              <a:t>next.Next</a:t>
            </a:r>
            <a:r>
              <a:rPr lang="en-US" sz="1400" dirty="0"/>
              <a:t>()</a:t>
            </a:r>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779692"/>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1) +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2)</a:t>
            </a:r>
            <a:endParaRPr lang="en-US" sz="1400" dirty="0">
              <a:solidFill>
                <a:schemeClr val="tx1">
                  <a:lumMod val="95000"/>
                  <a:lumOff val="5000"/>
                </a:schemeClr>
              </a:solidFill>
            </a:endParaRPr>
          </a:p>
        </p:txBody>
      </p:sp>
      <p:sp>
        <p:nvSpPr>
          <p:cNvPr id="10" name="TextBox 9"/>
          <p:cNvSpPr txBox="1"/>
          <p:nvPr/>
        </p:nvSpPr>
        <p:spPr>
          <a:xfrm>
            <a:off x="4419600" y="5514946"/>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19351" y="4772917"/>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16482" y="4724401"/>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28800" y="2930782"/>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70231" y="2792283"/>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5632311"/>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p>
          <a:p>
            <a:r>
              <a:rPr lang="en-US" sz="1200" dirty="0"/>
              <a:t>	</a:t>
            </a:r>
            <a:r>
              <a:rPr lang="en-US" sz="1200" dirty="0">
                <a:solidFill>
                  <a:srgbClr val="00B050"/>
                </a:solidFill>
              </a:rPr>
              <a:t># Add a key/value entry to the index</a:t>
            </a: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a:t>Add( self, key, value ):</a:t>
            </a: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dirty="0"/>
              <a:t>if </a:t>
            </a:r>
            <a:r>
              <a:rPr lang="en-US" sz="1200" dirty="0" err="1"/>
              <a:t>self.index</a:t>
            </a:r>
            <a:r>
              <a:rPr lang="en-US" sz="1200" dirty="0"/>
              <a:t>[ ix ].Compare( key ):</a:t>
            </a:r>
          </a:p>
          <a:p>
            <a:r>
              <a:rPr lang="en-US" sz="1200" dirty="0"/>
              <a:t>				</a:t>
            </a:r>
            <a:r>
              <a:rPr lang="en-US" sz="1200" dirty="0" err="1"/>
              <a:t>self.index</a:t>
            </a:r>
            <a:r>
              <a:rPr lang="en-US" sz="1200" dirty="0"/>
              <a:t>[ ix ].Value( value )</a:t>
            </a:r>
          </a:p>
          <a:p>
            <a:r>
              <a:rPr lang="en-US" sz="1200" dirty="0"/>
              <a:t>				</a:t>
            </a:r>
            <a:r>
              <a:rPr lang="en-US" sz="1200" b="1" dirty="0" smtClean="0">
                <a:solidFill>
                  <a:schemeClr val="accent5">
                    <a:lumMod val="75000"/>
                  </a:schemeClr>
                </a:solidFill>
              </a:rPr>
              <a:t>break</a:t>
            </a:r>
          </a:p>
          <a:p>
            <a:r>
              <a:rPr lang="en-US" sz="1200" b="1" dirty="0" smtClean="0">
                <a:solidFill>
                  <a:schemeClr val="accent5">
                    <a:lumMod val="75000"/>
                  </a:schemeClr>
                </a:solidFill>
              </a:rPr>
              <a:t>	</a:t>
            </a:r>
            <a:r>
              <a:rPr lang="en-US" sz="1200" dirty="0" smtClean="0">
                <a:solidFill>
                  <a:srgbClr val="00B050"/>
                </a:solidFill>
              </a:rPr>
              <a:t># </a:t>
            </a:r>
            <a:r>
              <a:rPr lang="en-US" sz="1200" dirty="0">
                <a:solidFill>
                  <a:srgbClr val="00B050"/>
                </a:solidFill>
              </a:rPr>
              <a:t>Get the value for the key</a:t>
            </a: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p>
          <a:p>
            <a:r>
              <a:rPr lang="en-US" sz="1200" dirty="0"/>
              <a:t>		ix = </a:t>
            </a:r>
            <a:r>
              <a:rPr lang="en-US" sz="1200" dirty="0" err="1"/>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self.index</a:t>
            </a:r>
            <a:r>
              <a:rPr lang="en-US" sz="1200" dirty="0"/>
              <a:t>[ ix ].Compare(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r>
              <a:rPr lang="en-US" sz="1200" dirty="0"/>
              <a:t>();</a:t>
            </a:r>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461265"/>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smtClean="0"/>
              <a:t>ReverseStringR</a:t>
            </a:r>
            <a:r>
              <a:rPr lang="en-US" sz="1200" dirty="0"/>
              <a:t>( original[1:] ) + original[ 0 ] </a:t>
            </a:r>
            <a:endParaRPr lang="en-US" sz="1200" dirty="0" smtClean="0"/>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091934"/>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Palindrome(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if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smtClean="0"/>
              <a:t>PalindromeP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dirty="0" err="1"/>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185761"/>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(2, n+1):</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sp>
        <p:nvSpPr>
          <p:cNvPr id="7" name="TextBox 6"/>
          <p:cNvSpPr txBox="1"/>
          <p:nvPr/>
        </p:nvSpPr>
        <p:spPr>
          <a:xfrm>
            <a:off x="3714750" y="3259961"/>
            <a:ext cx="2232342" cy="276999"/>
          </a:xfrm>
          <a:prstGeom prst="rect">
            <a:avLst/>
          </a:prstGeom>
          <a:noFill/>
        </p:spPr>
        <p:txBody>
          <a:bodyPr wrap="none" rtlCol="0">
            <a:spAutoFit/>
          </a:bodyPr>
          <a:lstStyle/>
          <a:p>
            <a:r>
              <a:rPr lang="en-US" sz="1200" dirty="0" smtClean="0">
                <a:solidFill>
                  <a:schemeClr val="accent6">
                    <a:lumMod val="75000"/>
                  </a:schemeClr>
                </a:solidFill>
              </a:rPr>
              <a:t>Initialize accumulators with n = 2</a:t>
            </a:r>
            <a:endParaRPr lang="en-US" sz="1200" dirty="0">
              <a:solidFill>
                <a:schemeClr val="accent6">
                  <a:lumMod val="75000"/>
                </a:schemeClr>
              </a:solidFill>
            </a:endParaRPr>
          </a:p>
        </p:txBody>
      </p:sp>
      <p:cxnSp>
        <p:nvCxnSpPr>
          <p:cNvPr id="8" name="Straight Arrow Connector 7"/>
          <p:cNvCxnSpPr/>
          <p:nvPr/>
        </p:nvCxnSpPr>
        <p:spPr>
          <a:xfrm flipH="1">
            <a:off x="2286000" y="3398461"/>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397008"/>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535508"/>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029200"/>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301138"/>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12711</TotalTime>
  <Words>4599</Words>
  <Application>Microsoft Office PowerPoint</Application>
  <PresentationFormat>On-screen Show (4:3)</PresentationFormat>
  <Paragraphs>1736</Paragraphs>
  <Slides>89</Slides>
  <Notes>34</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Office Theme</vt:lpstr>
      <vt:lpstr>Whiteboarding Coding Challenges in Python</vt:lpstr>
      <vt:lpstr>Whiteboarding Interview</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Coding Challenge</vt:lpstr>
      <vt:lpstr>Stack</vt:lpstr>
      <vt:lpstr>Stack</vt:lpstr>
      <vt:lpstr>Coding Challenge</vt:lpstr>
      <vt:lpstr>Heap</vt:lpstr>
      <vt:lpstr>Heap</vt:lpstr>
      <vt:lpstr>Queue, Stack, Heap -Time Complexity</vt:lpstr>
      <vt:lpstr>Coding Challenge</vt:lpstr>
      <vt:lpstr>StackChain</vt:lpstr>
      <vt:lpstr>StackChain</vt:lpstr>
      <vt:lpstr>StackChain</vt:lpstr>
      <vt:lpstr>Coding Challenge</vt:lpstr>
      <vt:lpstr>Towers of Hanoi - Recursion</vt:lpstr>
      <vt:lpstr>Towers of Hanoi</vt:lpstr>
      <vt:lpstr>Coding Challenge</vt:lpstr>
      <vt:lpstr>Binary Tree </vt:lpstr>
      <vt:lpstr>Binary Tree </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User</cp:lastModifiedBy>
  <cp:revision>423</cp:revision>
  <dcterms:created xsi:type="dcterms:W3CDTF">2006-08-16T00:00:00Z</dcterms:created>
  <dcterms:modified xsi:type="dcterms:W3CDTF">2018-01-11T19:07:56Z</dcterms:modified>
</cp:coreProperties>
</file>