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5" r:id="rId3"/>
    <p:sldId id="283" r:id="rId4"/>
    <p:sldId id="284" r:id="rId5"/>
    <p:sldId id="286" r:id="rId6"/>
    <p:sldId id="287" r:id="rId7"/>
    <p:sldId id="288" r:id="rId8"/>
    <p:sldId id="289" r:id="rId9"/>
    <p:sldId id="290" r:id="rId10"/>
    <p:sldId id="292" r:id="rId11"/>
    <p:sldId id="295" r:id="rId12"/>
    <p:sldId id="296" r:id="rId13"/>
    <p:sldId id="297" r:id="rId14"/>
    <p:sldId id="294" r:id="rId15"/>
    <p:sldId id="300" r:id="rId16"/>
    <p:sldId id="301" r:id="rId17"/>
    <p:sldId id="298" r:id="rId18"/>
    <p:sldId id="291" r:id="rId19"/>
    <p:sldId id="293" r:id="rId20"/>
    <p:sldId id="299" r:id="rId21"/>
    <p:sldId id="30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85" d="100"/>
          <a:sy n="85" d="100"/>
        </p:scale>
        <p:origin x="-510" y="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35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Needs update to show headers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31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Development</a:t>
            </a:r>
            <a:br>
              <a:rPr lang="en-US" dirty="0" smtClean="0"/>
            </a:br>
            <a:r>
              <a:rPr lang="en-US" dirty="0" smtClean="0"/>
              <a:t>Networking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Feb. 2018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Make HTTP Request Unit Tests 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xUnit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600" y="1295400"/>
            <a:ext cx="5556649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# Unit Tests for Make HTTP Request function</a:t>
            </a:r>
          </a:p>
          <a:p>
            <a:r>
              <a:rPr lang="en-US" sz="1600" b="1" dirty="0" smtClean="0"/>
              <a:t>class </a:t>
            </a:r>
            <a:r>
              <a:rPr lang="en-US" sz="1600" b="1" dirty="0" err="1" smtClean="0"/>
              <a:t>Test_make_request</a:t>
            </a:r>
            <a:r>
              <a:rPr lang="en-US" sz="1600" b="1" dirty="0" smtClean="0"/>
              <a:t>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Unit Tests for HEAD sub-problem (decomposition)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class </a:t>
            </a:r>
            <a:r>
              <a:rPr lang="en-US" sz="1600" b="1" dirty="0" err="1" smtClean="0"/>
              <a:t>Test_HEAD</a:t>
            </a:r>
            <a:r>
              <a:rPr lang="en-US" sz="1600" b="1" dirty="0" smtClean="0"/>
              <a:t> {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>
                <a:solidFill>
                  <a:srgbClr val="00B050"/>
                </a:solidFill>
              </a:rPr>
              <a:t># Tests for </a:t>
            </a:r>
            <a:r>
              <a:rPr lang="en-US" sz="1600" b="1" dirty="0" err="1" smtClean="0">
                <a:solidFill>
                  <a:srgbClr val="00B050"/>
                </a:solidFill>
              </a:rPr>
              <a:t>make_request_request</a:t>
            </a:r>
            <a:r>
              <a:rPr lang="en-US" sz="1600" b="1" dirty="0" smtClean="0">
                <a:solidFill>
                  <a:srgbClr val="00B050"/>
                </a:solidFill>
              </a:rPr>
              <a:t>()</a:t>
            </a:r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	function </a:t>
            </a:r>
            <a:r>
              <a:rPr lang="en-US" sz="1600" b="1" dirty="0" err="1" smtClean="0"/>
              <a:t>Test_make_request_request</a:t>
            </a:r>
            <a:r>
              <a:rPr lang="en-US" sz="1600" b="1" dirty="0" smtClean="0"/>
              <a:t>() { }</a:t>
            </a:r>
            <a:endParaRPr lang="en-US" sz="1600" b="1" dirty="0"/>
          </a:p>
          <a:p>
            <a:r>
              <a:rPr lang="en-US" sz="1600" b="1" dirty="0"/>
              <a:t>		</a:t>
            </a:r>
            <a:r>
              <a:rPr lang="en-US" sz="1600" b="1" dirty="0">
                <a:solidFill>
                  <a:srgbClr val="00B050"/>
                </a:solidFill>
              </a:rPr>
              <a:t># Tests for </a:t>
            </a:r>
            <a:r>
              <a:rPr lang="en-US" sz="1600" b="1" dirty="0" err="1" smtClean="0">
                <a:solidFill>
                  <a:srgbClr val="00B050"/>
                </a:solidFill>
              </a:rPr>
              <a:t>make_request_headers</a:t>
            </a:r>
            <a:r>
              <a:rPr lang="en-US" sz="1600" b="1" dirty="0" smtClean="0">
                <a:solidFill>
                  <a:srgbClr val="00B050"/>
                </a:solidFill>
              </a:rPr>
              <a:t>()</a:t>
            </a:r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	function </a:t>
            </a:r>
            <a:r>
              <a:rPr lang="en-US" sz="1600" b="1" dirty="0" err="1" smtClean="0"/>
              <a:t>Test_make_request_headers</a:t>
            </a:r>
            <a:r>
              <a:rPr lang="en-US" sz="1600" b="1" dirty="0" smtClean="0"/>
              <a:t>() { }</a:t>
            </a:r>
          </a:p>
          <a:p>
            <a:endParaRPr lang="en-US" sz="1600" b="1" dirty="0"/>
          </a:p>
          <a:p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</a:t>
            </a:r>
            <a:r>
              <a:rPr lang="en-US" sz="1600" b="1" dirty="0">
                <a:solidFill>
                  <a:srgbClr val="00B050"/>
                </a:solidFill>
              </a:rPr>
              <a:t>Tests for </a:t>
            </a:r>
            <a:r>
              <a:rPr lang="en-US" sz="1600" b="1" dirty="0" err="1">
                <a:solidFill>
                  <a:srgbClr val="00B050"/>
                </a:solidFill>
              </a:rPr>
              <a:t>make_head</a:t>
            </a:r>
            <a:r>
              <a:rPr lang="en-US" sz="1600" b="1" dirty="0">
                <a:solidFill>
                  <a:srgbClr val="00B050"/>
                </a:solidFill>
              </a:rPr>
              <a:t>()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function </a:t>
            </a:r>
            <a:r>
              <a:rPr lang="en-US" sz="1600" b="1" dirty="0" err="1"/>
              <a:t>Test_make_head</a:t>
            </a:r>
            <a:r>
              <a:rPr lang="en-US" sz="1600" b="1" dirty="0"/>
              <a:t>() { }</a:t>
            </a:r>
          </a:p>
          <a:p>
            <a:r>
              <a:rPr lang="en-US" sz="1600" b="1" dirty="0" smtClean="0"/>
              <a:t>	}</a:t>
            </a:r>
          </a:p>
          <a:p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>
                <a:solidFill>
                  <a:srgbClr val="00B050"/>
                </a:solidFill>
              </a:rPr>
              <a:t># Unit Tests for </a:t>
            </a:r>
            <a:r>
              <a:rPr lang="en-US" sz="1600" b="1" dirty="0" smtClean="0">
                <a:solidFill>
                  <a:srgbClr val="00B050"/>
                </a:solidFill>
              </a:rPr>
              <a:t>BODY sub-problem (decomposition)</a:t>
            </a:r>
            <a:endParaRPr lang="en-US" sz="1600" b="1" dirty="0"/>
          </a:p>
          <a:p>
            <a:r>
              <a:rPr lang="en-US" sz="1600" b="1" dirty="0" smtClean="0"/>
              <a:t>	class </a:t>
            </a:r>
            <a:r>
              <a:rPr lang="en-US" sz="1600" b="1" dirty="0" err="1" smtClean="0"/>
              <a:t>Test_BODY</a:t>
            </a:r>
            <a:r>
              <a:rPr lang="en-US" sz="1600" b="1" dirty="0" smtClean="0"/>
              <a:t> {</a:t>
            </a:r>
            <a:endParaRPr lang="en-US" sz="1600" b="1" dirty="0"/>
          </a:p>
          <a:p>
            <a:r>
              <a:rPr lang="en-US" sz="1600" b="1" dirty="0"/>
              <a:t>		</a:t>
            </a:r>
            <a:r>
              <a:rPr lang="en-US" sz="1600" b="1" dirty="0">
                <a:solidFill>
                  <a:srgbClr val="00B050"/>
                </a:solidFill>
              </a:rPr>
              <a:t># Tests for </a:t>
            </a:r>
            <a:r>
              <a:rPr lang="en-US" sz="1600" b="1" dirty="0" err="1" smtClean="0">
                <a:solidFill>
                  <a:srgbClr val="00B050"/>
                </a:solidFill>
              </a:rPr>
              <a:t>make_body</a:t>
            </a:r>
            <a:r>
              <a:rPr lang="en-US" sz="1600" b="1" dirty="0" smtClean="0">
                <a:solidFill>
                  <a:srgbClr val="00B050"/>
                </a:solidFill>
              </a:rPr>
              <a:t>()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/>
              <a:t>		function </a:t>
            </a:r>
            <a:r>
              <a:rPr lang="en-US" sz="1600" b="1" dirty="0" err="1" smtClean="0"/>
              <a:t>Test_make_body</a:t>
            </a:r>
            <a:r>
              <a:rPr lang="en-US" sz="1600" b="1" dirty="0" smtClean="0"/>
              <a:t>() </a:t>
            </a:r>
            <a:r>
              <a:rPr lang="en-US" sz="1600" b="1" dirty="0"/>
              <a:t>{ }</a:t>
            </a:r>
          </a:p>
          <a:p>
            <a:r>
              <a:rPr lang="en-US" sz="1600" b="1" dirty="0" smtClean="0"/>
              <a:t>	}</a:t>
            </a:r>
          </a:p>
          <a:p>
            <a:endParaRPr lang="en-US" sz="1600" b="1" dirty="0"/>
          </a:p>
          <a:p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Unit Tests for </a:t>
            </a:r>
            <a:r>
              <a:rPr lang="en-US" sz="1600" b="1" dirty="0" err="1" smtClean="0">
                <a:solidFill>
                  <a:srgbClr val="00B050"/>
                </a:solidFill>
              </a:rPr>
              <a:t>make_request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r>
              <a:rPr lang="en-US" sz="1600" b="1" dirty="0"/>
              <a:t>	</a:t>
            </a:r>
            <a:r>
              <a:rPr lang="en-US" sz="1600" b="1" dirty="0" smtClean="0"/>
              <a:t>function </a:t>
            </a:r>
            <a:r>
              <a:rPr lang="en-US" sz="1600" b="1" dirty="0" err="1" smtClean="0"/>
              <a:t>Test_make_request</a:t>
            </a:r>
            <a:r>
              <a:rPr lang="en-US" sz="1600" b="1" dirty="0" smtClean="0"/>
              <a:t>() { }</a:t>
            </a:r>
          </a:p>
          <a:p>
            <a:r>
              <a:rPr lang="en-US" sz="1600" b="1" dirty="0"/>
              <a:t>}</a:t>
            </a:r>
            <a:endParaRPr lang="en-US" sz="1600" b="1" dirty="0" smtClean="0"/>
          </a:p>
          <a:p>
            <a:r>
              <a:rPr lang="en-US" sz="1400" b="1" dirty="0"/>
              <a:t>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858000" y="1676400"/>
            <a:ext cx="0" cy="47244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69151" y="1883521"/>
            <a:ext cx="20848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Write tests at the lowest</a:t>
            </a:r>
          </a:p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unctional level, and then</a:t>
            </a:r>
          </a:p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progress upwards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01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HTTP Response Packet Format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98755" y="2966694"/>
            <a:ext cx="1676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198755" y="4795494"/>
            <a:ext cx="1676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8755" y="4490694"/>
            <a:ext cx="16764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&lt;CRLF&gt;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198755" y="6319494"/>
            <a:ext cx="16764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&lt;CRLF&gt;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0046" y="1295400"/>
            <a:ext cx="88515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HEAD consists of a STATUS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STATUS section consists of a status code, and reason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BODY consists of the returned resource.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37156" y="2948578"/>
            <a:ext cx="1676400" cy="3424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3027556" y="3291018"/>
            <a:ext cx="533400" cy="97618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027556" y="5069403"/>
            <a:ext cx="533400" cy="97618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637156" y="4795494"/>
            <a:ext cx="1676400" cy="152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926873" y="2704696"/>
            <a:ext cx="1739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Single Line (end in CRLF)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8051788" y="2843195"/>
            <a:ext cx="309768" cy="1629383"/>
          </a:xfrm>
          <a:prstGeom prst="rightBrac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96868" y="3503997"/>
            <a:ext cx="483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Curved Connector 35"/>
          <p:cNvCxnSpPr/>
          <p:nvPr/>
        </p:nvCxnSpPr>
        <p:spPr>
          <a:xfrm rot="10800000" flipV="1">
            <a:off x="5309839" y="4778875"/>
            <a:ext cx="533400" cy="27620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46956" y="4639979"/>
            <a:ext cx="21486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Binary encoded data. Ends in a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CRLF.</a:t>
            </a:r>
          </a:p>
          <a:p>
            <a:endParaRPr lang="en-US" sz="1200" b="1" dirty="0">
              <a:solidFill>
                <a:srgbClr val="00B050"/>
              </a:solidFill>
            </a:endParaRPr>
          </a:p>
          <a:p>
            <a:r>
              <a:rPr lang="en-US" sz="1200" b="1" dirty="0" smtClean="0">
                <a:solidFill>
                  <a:srgbClr val="00B050"/>
                </a:solidFill>
              </a:rPr>
              <a:t>Typically a resource.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38" name="Right Brace 37"/>
          <p:cNvSpPr/>
          <p:nvPr/>
        </p:nvSpPr>
        <p:spPr>
          <a:xfrm>
            <a:off x="8083383" y="4717989"/>
            <a:ext cx="309768" cy="1629383"/>
          </a:xfrm>
          <a:prstGeom prst="rightBrac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382000" y="5047418"/>
            <a:ext cx="66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Binary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37156" y="3349787"/>
            <a:ext cx="1676400" cy="11227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850673" y="3496081"/>
            <a:ext cx="229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>
                <a:solidFill>
                  <a:schemeClr val="accent1">
                    <a:lumMod val="75000"/>
                  </a:schemeClr>
                </a:solidFill>
              </a:rPr>
              <a:t>Zero </a:t>
            </a:r>
            <a:r>
              <a:rPr lang="en-US" sz="1200" b="1" dirty="0" smtClean="0">
                <a:solidFill>
                  <a:srgbClr val="00B050"/>
                </a:solidFill>
              </a:rPr>
              <a:t>or more lines (end in CRLF)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26" name="Curved Connector 25"/>
          <p:cNvCxnSpPr/>
          <p:nvPr/>
        </p:nvCxnSpPr>
        <p:spPr>
          <a:xfrm rot="10800000" flipV="1">
            <a:off x="5366522" y="3657885"/>
            <a:ext cx="533400" cy="27620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0800000" flipV="1">
            <a:off x="5389756" y="2843592"/>
            <a:ext cx="533400" cy="27620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64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Make HTTP Response (1)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600" y="2524608"/>
            <a:ext cx="811491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make_response</a:t>
            </a:r>
            <a:r>
              <a:rPr lang="en-US" sz="1600" b="1" dirty="0" smtClean="0"/>
              <a:t>( status, reason, resource )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packet consists of combining the HEAD and BODY</a:t>
            </a:r>
          </a:p>
          <a:p>
            <a:r>
              <a:rPr lang="en-US" sz="1600" b="1" dirty="0" smtClean="0"/>
              <a:t>	packet =    </a:t>
            </a:r>
            <a:r>
              <a:rPr lang="en-US" sz="1600" b="1" dirty="0" err="1" smtClean="0"/>
              <a:t>make_response_head</a:t>
            </a:r>
            <a:r>
              <a:rPr lang="en-US" sz="1600" b="1" dirty="0" smtClean="0"/>
              <a:t>(status, reason) + </a:t>
            </a:r>
            <a:r>
              <a:rPr lang="en-US" sz="1600" b="1" dirty="0" err="1" smtClean="0"/>
              <a:t>make_response_body</a:t>
            </a:r>
            <a:r>
              <a:rPr lang="en-US" sz="1600" b="1" dirty="0" smtClean="0"/>
              <a:t>(resource)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return packet</a:t>
            </a:r>
          </a:p>
          <a:p>
            <a:r>
              <a:rPr lang="en-US" sz="1600" b="1" dirty="0" smtClean="0"/>
              <a:t>}</a:t>
            </a:r>
          </a:p>
          <a:p>
            <a:endParaRPr lang="en-US" sz="1600" b="1" dirty="0"/>
          </a:p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make_response_head</a:t>
            </a:r>
            <a:r>
              <a:rPr lang="en-US" sz="1600" b="1" dirty="0" smtClean="0"/>
              <a:t>(status, reason)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HEAD consists of STATUS, ending in CRLF, and HEAD ending in CRLF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head = VERSION + SP + status + SP + reason + CRLF + CRLF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return head</a:t>
            </a:r>
            <a:br>
              <a:rPr lang="en-US" sz="1600" b="1" dirty="0" smtClean="0"/>
            </a:br>
            <a:r>
              <a:rPr lang="en-US" sz="1600" b="1" dirty="0" smtClean="0"/>
              <a:t>}</a:t>
            </a:r>
          </a:p>
          <a:p>
            <a:endParaRPr lang="en-US" sz="1600" b="1" dirty="0"/>
          </a:p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make_response_body</a:t>
            </a:r>
            <a:r>
              <a:rPr lang="en-US" sz="1600" b="1" dirty="0" smtClean="0"/>
              <a:t>(resource) {</a:t>
            </a:r>
          </a:p>
          <a:p>
            <a:r>
              <a:rPr lang="en-US" sz="1600" b="1" dirty="0"/>
              <a:t>	</a:t>
            </a:r>
            <a:r>
              <a:rPr lang="en-US" sz="1600" b="1" dirty="0">
                <a:solidFill>
                  <a:srgbClr val="00B050"/>
                </a:solidFill>
              </a:rPr>
              <a:t># BODY consists of </a:t>
            </a:r>
            <a:r>
              <a:rPr lang="en-US" sz="1600" b="1" dirty="0" smtClean="0">
                <a:solidFill>
                  <a:srgbClr val="00B050"/>
                </a:solidFill>
              </a:rPr>
              <a:t>resource, </a:t>
            </a:r>
            <a:r>
              <a:rPr lang="en-US" sz="1600" b="1" dirty="0">
                <a:solidFill>
                  <a:srgbClr val="00B050"/>
                </a:solidFill>
              </a:rPr>
              <a:t>ending in a CRLF, and BODY ending in CRLF</a:t>
            </a:r>
            <a:endParaRPr lang="en-US" sz="1600" b="1" dirty="0"/>
          </a:p>
          <a:p>
            <a:r>
              <a:rPr lang="en-US" sz="1600" b="1" dirty="0"/>
              <a:t>	return </a:t>
            </a:r>
            <a:r>
              <a:rPr lang="en-US" sz="1600" b="1" dirty="0" smtClean="0"/>
              <a:t>resource </a:t>
            </a:r>
            <a:r>
              <a:rPr lang="en-US" sz="1600" b="1" dirty="0"/>
              <a:t>+ CRLF + CRLF</a:t>
            </a:r>
          </a:p>
          <a:p>
            <a:r>
              <a:rPr lang="en-US" sz="1600" b="1" dirty="0" smtClean="0"/>
              <a:t>}</a:t>
            </a:r>
            <a:r>
              <a:rPr lang="en-US" sz="1400" b="1" dirty="0"/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411201" y="1299436"/>
            <a:ext cx="1676400" cy="3424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226062" y="1248805"/>
            <a:ext cx="266700" cy="39307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43200" y="1276063"/>
            <a:ext cx="3945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VERSION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&lt;SP&gt; </a:t>
            </a:r>
            <a:r>
              <a:rPr lang="en-US" sz="1600" b="1" dirty="0" smtClean="0">
                <a:solidFill>
                  <a:srgbClr val="0070C0"/>
                </a:solidFill>
              </a:rPr>
              <a:t>STATUS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&lt;SP&gt; </a:t>
            </a:r>
            <a:r>
              <a:rPr lang="en-US" sz="1600" b="1" dirty="0" smtClean="0">
                <a:solidFill>
                  <a:srgbClr val="0070C0"/>
                </a:solidFill>
              </a:rPr>
              <a:t>REASON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&lt;CRLF&gt;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29200" y="1947188"/>
            <a:ext cx="2454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Text explanation of status (e.g., OK)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5400000" flipH="1" flipV="1">
            <a:off x="2986679" y="1637841"/>
            <a:ext cx="236944" cy="19049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2154" y="2113541"/>
            <a:ext cx="1618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Status Code (e.g., 200)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5400000" flipH="1" flipV="1">
            <a:off x="3875669" y="1759453"/>
            <a:ext cx="480169" cy="190501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87601" y="1817788"/>
            <a:ext cx="1607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HTTP Protocol Version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5400000" flipH="1" flipV="1">
            <a:off x="5155917" y="1602213"/>
            <a:ext cx="476532" cy="28179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6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Make HTTP Response Unit Tests 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xUnit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600" y="1295400"/>
            <a:ext cx="5492081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# Unit Tests for Make HTTP Response function</a:t>
            </a:r>
          </a:p>
          <a:p>
            <a:r>
              <a:rPr lang="en-US" sz="1600" b="1" dirty="0" smtClean="0"/>
              <a:t>class </a:t>
            </a:r>
            <a:r>
              <a:rPr lang="en-US" sz="1600" b="1" dirty="0" err="1" smtClean="0"/>
              <a:t>Test_make_response</a:t>
            </a:r>
            <a:r>
              <a:rPr lang="en-US" sz="1600" b="1" dirty="0" smtClean="0"/>
              <a:t>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Unit Tests for HEAD sub-problem (decomposition)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class </a:t>
            </a:r>
            <a:r>
              <a:rPr lang="en-US" sz="1600" b="1" dirty="0" err="1" smtClean="0"/>
              <a:t>Test_HEAD</a:t>
            </a:r>
            <a:r>
              <a:rPr lang="en-US" sz="1600" b="1" dirty="0" smtClean="0"/>
              <a:t> {</a:t>
            </a:r>
            <a:endParaRPr lang="en-US" sz="1600" b="1" dirty="0"/>
          </a:p>
          <a:p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</a:t>
            </a:r>
            <a:r>
              <a:rPr lang="en-US" sz="1600" b="1" dirty="0">
                <a:solidFill>
                  <a:srgbClr val="00B050"/>
                </a:solidFill>
              </a:rPr>
              <a:t>Tests for </a:t>
            </a:r>
            <a:r>
              <a:rPr lang="en-US" sz="1600" b="1" dirty="0" err="1" smtClean="0">
                <a:solidFill>
                  <a:srgbClr val="00B050"/>
                </a:solidFill>
              </a:rPr>
              <a:t>make_response_head</a:t>
            </a:r>
            <a:r>
              <a:rPr lang="en-US" sz="1600" b="1" dirty="0">
                <a:solidFill>
                  <a:srgbClr val="00B050"/>
                </a:solidFill>
              </a:rPr>
              <a:t>()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function </a:t>
            </a:r>
            <a:r>
              <a:rPr lang="en-US" sz="1600" b="1" dirty="0" err="1" smtClean="0"/>
              <a:t>Test_make_response_head</a:t>
            </a:r>
            <a:r>
              <a:rPr lang="en-US" sz="1600" b="1" dirty="0"/>
              <a:t>() { }</a:t>
            </a:r>
          </a:p>
          <a:p>
            <a:r>
              <a:rPr lang="en-US" sz="1600" b="1" dirty="0" smtClean="0"/>
              <a:t>	}</a:t>
            </a:r>
          </a:p>
          <a:p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>
                <a:solidFill>
                  <a:srgbClr val="00B050"/>
                </a:solidFill>
              </a:rPr>
              <a:t># Unit Tests for </a:t>
            </a:r>
            <a:r>
              <a:rPr lang="en-US" sz="1600" b="1" dirty="0" smtClean="0">
                <a:solidFill>
                  <a:srgbClr val="00B050"/>
                </a:solidFill>
              </a:rPr>
              <a:t>BODY sub-problem (decomposition)</a:t>
            </a:r>
            <a:endParaRPr lang="en-US" sz="1600" b="1" dirty="0"/>
          </a:p>
          <a:p>
            <a:r>
              <a:rPr lang="en-US" sz="1600" b="1" dirty="0" smtClean="0"/>
              <a:t>	class </a:t>
            </a:r>
            <a:r>
              <a:rPr lang="en-US" sz="1600" b="1" dirty="0" err="1" smtClean="0"/>
              <a:t>Test_BODY</a:t>
            </a:r>
            <a:r>
              <a:rPr lang="en-US" sz="1600" b="1" dirty="0" smtClean="0"/>
              <a:t> {</a:t>
            </a:r>
            <a:endParaRPr lang="en-US" sz="1600" b="1" dirty="0"/>
          </a:p>
          <a:p>
            <a:r>
              <a:rPr lang="en-US" sz="1600" b="1" dirty="0"/>
              <a:t>		</a:t>
            </a:r>
            <a:r>
              <a:rPr lang="en-US" sz="1600" b="1" dirty="0">
                <a:solidFill>
                  <a:srgbClr val="00B050"/>
                </a:solidFill>
              </a:rPr>
              <a:t># Tests for </a:t>
            </a:r>
            <a:r>
              <a:rPr lang="en-US" sz="1600" b="1" dirty="0" err="1" smtClean="0">
                <a:solidFill>
                  <a:srgbClr val="00B050"/>
                </a:solidFill>
              </a:rPr>
              <a:t>make_response_body</a:t>
            </a:r>
            <a:r>
              <a:rPr lang="en-US" sz="1600" b="1" dirty="0" smtClean="0">
                <a:solidFill>
                  <a:srgbClr val="00B050"/>
                </a:solidFill>
              </a:rPr>
              <a:t>()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/>
              <a:t>		function </a:t>
            </a:r>
            <a:r>
              <a:rPr lang="en-US" sz="1600" b="1" dirty="0" err="1" smtClean="0"/>
              <a:t>Test_make_response_body</a:t>
            </a:r>
            <a:r>
              <a:rPr lang="en-US" sz="1600" b="1" dirty="0" smtClean="0"/>
              <a:t>() </a:t>
            </a:r>
            <a:r>
              <a:rPr lang="en-US" sz="1600" b="1" dirty="0"/>
              <a:t>{ }</a:t>
            </a:r>
          </a:p>
          <a:p>
            <a:r>
              <a:rPr lang="en-US" sz="1600" b="1" dirty="0" smtClean="0"/>
              <a:t>	}</a:t>
            </a:r>
          </a:p>
          <a:p>
            <a:endParaRPr lang="en-US" sz="1600" b="1" dirty="0"/>
          </a:p>
          <a:p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Unit Tests for </a:t>
            </a:r>
            <a:r>
              <a:rPr lang="en-US" sz="1600" b="1" dirty="0" err="1" smtClean="0">
                <a:solidFill>
                  <a:srgbClr val="00B050"/>
                </a:solidFill>
              </a:rPr>
              <a:t>make_request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r>
              <a:rPr lang="en-US" sz="1600" b="1" dirty="0"/>
              <a:t>	</a:t>
            </a:r>
            <a:r>
              <a:rPr lang="en-US" sz="1600" b="1" dirty="0" smtClean="0"/>
              <a:t>function </a:t>
            </a:r>
            <a:r>
              <a:rPr lang="en-US" sz="1600" b="1" dirty="0" err="1" smtClean="0"/>
              <a:t>Test_make_response</a:t>
            </a:r>
            <a:r>
              <a:rPr lang="en-US" sz="1600" b="1" dirty="0" smtClean="0"/>
              <a:t>() { }</a:t>
            </a:r>
          </a:p>
          <a:p>
            <a:r>
              <a:rPr lang="en-US" sz="1600" b="1" dirty="0" smtClean="0"/>
              <a:t>}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858000" y="1676400"/>
            <a:ext cx="0" cy="47244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69151" y="1883521"/>
            <a:ext cx="20848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Write tests at the lowest</a:t>
            </a:r>
          </a:p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unctional level, and then</a:t>
            </a:r>
          </a:p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progress upwards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5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Parse HTTP Request (1)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7957" y="2333685"/>
            <a:ext cx="546854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parse_request</a:t>
            </a:r>
            <a:r>
              <a:rPr lang="en-US" sz="1600" b="1" dirty="0" smtClean="0"/>
              <a:t>( head,  body )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Parse the HEAD section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/>
              <a:t>	method, resource = </a:t>
            </a:r>
            <a:r>
              <a:rPr lang="en-US" sz="1600" b="1" dirty="0" err="1" smtClean="0"/>
              <a:t>parse_request_head</a:t>
            </a:r>
            <a:r>
              <a:rPr lang="en-US" sz="1600" b="1" dirty="0" smtClean="0"/>
              <a:t>( head )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Parse the BODY section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message = </a:t>
            </a:r>
            <a:r>
              <a:rPr lang="en-US" sz="1600" b="1" dirty="0" err="1" smtClean="0"/>
              <a:t>parse_request_body</a:t>
            </a:r>
            <a:r>
              <a:rPr lang="en-US" sz="1600" b="1" dirty="0" smtClean="0"/>
              <a:t>( body )</a:t>
            </a:r>
          </a:p>
          <a:p>
            <a:endParaRPr lang="en-US" sz="1600" b="1" dirty="0"/>
          </a:p>
          <a:p>
            <a:r>
              <a:rPr lang="en-US" sz="1600" b="1" dirty="0" smtClean="0"/>
              <a:t>	return method, resource, message</a:t>
            </a:r>
          </a:p>
          <a:p>
            <a:r>
              <a:rPr lang="en-US" sz="1600" b="1" dirty="0" smtClean="0"/>
              <a:t>}</a:t>
            </a:r>
          </a:p>
          <a:p>
            <a:endParaRPr lang="en-US" sz="1600" b="1" dirty="0"/>
          </a:p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parse_request_head</a:t>
            </a:r>
            <a:r>
              <a:rPr lang="en-US" sz="1600" b="1" dirty="0" smtClean="0"/>
              <a:t>( data )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Parse the request section of the HEAD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method, </a:t>
            </a:r>
            <a:r>
              <a:rPr lang="en-US" sz="1600" b="1" dirty="0" err="1" smtClean="0"/>
              <a:t>uri</a:t>
            </a:r>
            <a:r>
              <a:rPr lang="en-US" sz="1600" b="1" dirty="0" smtClean="0"/>
              <a:t>, offset = </a:t>
            </a:r>
            <a:r>
              <a:rPr lang="en-US" sz="1600" b="1" dirty="0" err="1" smtClean="0"/>
              <a:t>parse_request_request</a:t>
            </a:r>
            <a:r>
              <a:rPr lang="en-US" sz="1600" b="1" dirty="0" smtClean="0"/>
              <a:t>( data )</a:t>
            </a:r>
          </a:p>
          <a:p>
            <a:endParaRPr lang="en-US" sz="1600" b="1" dirty="0"/>
          </a:p>
          <a:p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Parse the headers section of the HEAD</a:t>
            </a:r>
            <a:br>
              <a:rPr lang="en-US" sz="1600" b="1" dirty="0" smtClean="0">
                <a:solidFill>
                  <a:srgbClr val="00B050"/>
                </a:solidFill>
              </a:rPr>
            </a:br>
            <a:r>
              <a:rPr lang="en-US" sz="1600" b="1" dirty="0" smtClean="0"/>
              <a:t>	headers = </a:t>
            </a:r>
            <a:r>
              <a:rPr lang="en-US" sz="1600" b="1" dirty="0" err="1" smtClean="0"/>
              <a:t>parse_request_headers</a:t>
            </a:r>
            <a:r>
              <a:rPr lang="en-US" sz="1600" b="1" dirty="0" smtClean="0"/>
              <a:t>( data, offset )</a:t>
            </a:r>
          </a:p>
          <a:p>
            <a:endParaRPr lang="en-US" sz="1600" b="1" dirty="0"/>
          </a:p>
          <a:p>
            <a:r>
              <a:rPr lang="en-US" sz="1600" b="1" dirty="0" smtClean="0"/>
              <a:t>	return method, </a:t>
            </a:r>
            <a:r>
              <a:rPr lang="en-US" sz="1600" b="1" dirty="0" err="1" smtClean="0"/>
              <a:t>uri</a:t>
            </a:r>
            <a:endParaRPr lang="en-US" sz="1600" b="1" dirty="0" smtClean="0"/>
          </a:p>
          <a:p>
            <a:r>
              <a:rPr lang="en-US" sz="1600" b="1" dirty="0"/>
              <a:t>}</a:t>
            </a:r>
            <a:endParaRPr lang="en-US" sz="16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8808" y="1016620"/>
            <a:ext cx="90554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Decompose Parsing the Request into the HEAD and BODY.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HEAD is decomposed into parsing the REQUEST and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HEADERS.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29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Parse HTTP Request (2)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1230" y="1478285"/>
            <a:ext cx="750442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parse_request_request</a:t>
            </a:r>
            <a:r>
              <a:rPr lang="en-US" sz="1600" b="1" dirty="0" smtClean="0"/>
              <a:t>( request )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Get the first line from the HEAD section</a:t>
            </a:r>
            <a:br>
              <a:rPr lang="en-US" sz="1600" b="1" dirty="0" smtClean="0">
                <a:solidFill>
                  <a:srgbClr val="00B050"/>
                </a:solidFill>
              </a:rPr>
            </a:br>
            <a:r>
              <a:rPr lang="en-US" sz="1600" b="1" dirty="0" smtClean="0">
                <a:solidFill>
                  <a:srgbClr val="00B050"/>
                </a:solidFill>
              </a:rPr>
              <a:t>	# Advance the request buffer past this line </a:t>
            </a:r>
            <a:r>
              <a:rPr lang="en-US" sz="1600" b="1" dirty="0" smtClean="0">
                <a:solidFill>
                  <a:srgbClr val="0070C0"/>
                </a:solidFill>
              </a:rPr>
              <a:t>(for use when parsing HEADERS)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line = </a:t>
            </a:r>
            <a:r>
              <a:rPr lang="en-US" sz="1600" b="1" dirty="0" err="1" smtClean="0"/>
              <a:t>getLine</a:t>
            </a:r>
            <a:r>
              <a:rPr lang="en-US" sz="1600" b="1" dirty="0" smtClean="0"/>
              <a:t>( request )</a:t>
            </a:r>
          </a:p>
          <a:p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Split the line by whitespace separators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/>
              <a:t>	words = </a:t>
            </a:r>
            <a:r>
              <a:rPr lang="en-US" sz="1600" b="1" dirty="0" err="1" smtClean="0"/>
              <a:t>line.split</a:t>
            </a:r>
            <a:r>
              <a:rPr lang="en-US" sz="1600" b="1" dirty="0" smtClean="0"/>
              <a:t>(‘ ‘)</a:t>
            </a:r>
          </a:p>
          <a:p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if </a:t>
            </a:r>
            <a:r>
              <a:rPr lang="en-US" sz="1600" b="1" dirty="0" err="1" smtClean="0"/>
              <a:t>len</a:t>
            </a:r>
            <a:r>
              <a:rPr lang="en-US" sz="1600" b="1" dirty="0" smtClean="0"/>
              <a:t>(words) != 3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raise Format Error</a:t>
            </a:r>
          </a:p>
          <a:p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# Extract the Request: METHOD &lt;SP&gt; URI &lt;SP&gt; VERSION</a:t>
            </a:r>
            <a:endParaRPr lang="en-US" sz="1600" b="1" dirty="0">
              <a:solidFill>
                <a:srgbClr val="0070C0"/>
              </a:solidFill>
            </a:endParaRPr>
          </a:p>
          <a:p>
            <a:r>
              <a:rPr lang="en-US" sz="1600" b="1" dirty="0" smtClean="0"/>
              <a:t>	method = words[ 0 ]</a:t>
            </a:r>
            <a:br>
              <a:rPr lang="en-US" sz="1600" b="1" dirty="0" smtClean="0"/>
            </a:br>
            <a:r>
              <a:rPr lang="en-US" sz="1600" b="1" dirty="0" smtClean="0"/>
              <a:t>	</a:t>
            </a:r>
            <a:r>
              <a:rPr lang="en-US" sz="1600" b="1" dirty="0" err="1" smtClean="0"/>
              <a:t>uri</a:t>
            </a:r>
            <a:r>
              <a:rPr lang="en-US" sz="1600" b="1" dirty="0" smtClean="0"/>
              <a:t>           = words[ 1 ]</a:t>
            </a:r>
          </a:p>
          <a:p>
            <a:endParaRPr lang="en-US" sz="1600" b="1" dirty="0"/>
          </a:p>
          <a:p>
            <a:r>
              <a:rPr lang="en-US" sz="1600" b="1" dirty="0" smtClean="0"/>
              <a:t>	if words[2] != VERSION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raise Unsupported HTTP Version Error</a:t>
            </a:r>
          </a:p>
          <a:p>
            <a:endParaRPr lang="en-US" sz="1600" b="1" dirty="0"/>
          </a:p>
          <a:p>
            <a:r>
              <a:rPr lang="en-US" sz="1600" b="1" dirty="0" smtClean="0"/>
              <a:t>	return method, </a:t>
            </a:r>
            <a:r>
              <a:rPr lang="en-US" sz="1600" b="1" dirty="0" err="1" smtClean="0"/>
              <a:t>uri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237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Parse HTTP Request (3)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1230" y="1478285"/>
            <a:ext cx="822135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parse_request_headers</a:t>
            </a:r>
            <a:r>
              <a:rPr lang="en-US" sz="1600" b="1" dirty="0" smtClean="0"/>
              <a:t>( headers )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NOTE: The HEAD buffer has been advanced a line from processing the request line</a:t>
            </a:r>
            <a:endParaRPr lang="en-US" sz="1600" b="1" dirty="0" smtClean="0">
              <a:solidFill>
                <a:srgbClr val="0070C0"/>
              </a:solidFill>
            </a:endParaRPr>
          </a:p>
          <a:p>
            <a:r>
              <a:rPr lang="en-US" sz="1600" b="1" dirty="0"/>
              <a:t>	</a:t>
            </a:r>
            <a:endParaRPr lang="en-US" sz="1600" b="1" dirty="0" smtClean="0"/>
          </a:p>
          <a:p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Iterate through each line in the headers section of the HEAD request.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while header = </a:t>
            </a:r>
            <a:r>
              <a:rPr lang="en-US" sz="1600" b="1" dirty="0" err="1" smtClean="0"/>
              <a:t>getLine</a:t>
            </a:r>
            <a:r>
              <a:rPr lang="en-US" sz="1600" b="1" dirty="0" smtClean="0"/>
              <a:t>(headers)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Split into the key/value pair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 err="1" smtClean="0"/>
              <a:t>key_value_pair</a:t>
            </a:r>
            <a:r>
              <a:rPr lang="en-US" sz="1600" b="1" dirty="0" smtClean="0"/>
              <a:t> = </a:t>
            </a:r>
            <a:r>
              <a:rPr lang="en-US" sz="1600" b="1" dirty="0" err="1" smtClean="0"/>
              <a:t>header.split</a:t>
            </a:r>
            <a:r>
              <a:rPr lang="en-US" sz="1600" b="1" dirty="0" smtClean="0"/>
              <a:t>(‘:’)</a:t>
            </a:r>
          </a:p>
          <a:p>
            <a:endParaRPr lang="en-US" sz="1600" b="1" dirty="0"/>
          </a:p>
          <a:p>
            <a:r>
              <a:rPr lang="en-US" sz="1600" b="1" dirty="0" smtClean="0"/>
              <a:t>		if </a:t>
            </a:r>
            <a:r>
              <a:rPr lang="en-US" sz="1600" b="1" dirty="0" err="1" smtClean="0"/>
              <a:t>len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key_value_pair</a:t>
            </a:r>
            <a:r>
              <a:rPr lang="en-US" sz="1600" b="1" dirty="0" smtClean="0"/>
              <a:t>) &lt; 2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	raise Format Error</a:t>
            </a:r>
          </a:p>
          <a:p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Extract key value pair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/>
              <a:t>		key     = </a:t>
            </a:r>
            <a:r>
              <a:rPr lang="en-US" sz="1600" b="1" dirty="0" err="1" smtClean="0"/>
              <a:t>key_value_pair</a:t>
            </a:r>
            <a:r>
              <a:rPr lang="en-US" sz="1600" b="1" dirty="0" smtClean="0"/>
              <a:t>[ 0 ]</a:t>
            </a:r>
          </a:p>
          <a:p>
            <a:r>
              <a:rPr lang="en-US" sz="1600" b="1" dirty="0" smtClean="0"/>
              <a:t>		value = </a:t>
            </a:r>
            <a:r>
              <a:rPr lang="en-US" sz="1600" b="1" dirty="0" err="1" smtClean="0"/>
              <a:t>key_value_pair</a:t>
            </a:r>
            <a:r>
              <a:rPr lang="en-US" sz="1600" b="1" dirty="0" smtClean="0"/>
              <a:t>[ 1 ]</a:t>
            </a:r>
          </a:p>
          <a:p>
            <a:endParaRPr lang="en-US" sz="1600" b="1" dirty="0"/>
          </a:p>
          <a:p>
            <a:r>
              <a:rPr lang="en-US" sz="1600" b="1" dirty="0" smtClean="0"/>
              <a:t>		</a:t>
            </a:r>
            <a:r>
              <a:rPr lang="en-US" sz="1600" b="1" dirty="0" smtClean="0">
                <a:solidFill>
                  <a:srgbClr val="00B050"/>
                </a:solidFill>
              </a:rPr>
              <a:t># Do something here with host headers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}</a:t>
            </a:r>
            <a:br>
              <a:rPr lang="en-US" sz="1600" b="1" dirty="0" smtClean="0"/>
            </a:br>
            <a:r>
              <a:rPr lang="en-US" sz="1600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410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Parse HTTP Response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2381" y="1841242"/>
            <a:ext cx="799539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parse_response</a:t>
            </a:r>
            <a:r>
              <a:rPr lang="en-US" sz="1600" b="1" dirty="0" smtClean="0"/>
              <a:t>( head,  body )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Parse the HEAD section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/>
              <a:t>	status, reason = </a:t>
            </a:r>
            <a:r>
              <a:rPr lang="en-US" sz="1600" b="1" dirty="0" err="1" smtClean="0"/>
              <a:t>parse_response_head</a:t>
            </a:r>
            <a:r>
              <a:rPr lang="en-US" sz="1600" b="1" dirty="0" smtClean="0"/>
              <a:t>( head )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Parse the BODY section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message = </a:t>
            </a:r>
            <a:r>
              <a:rPr lang="en-US" sz="1600" b="1" dirty="0" err="1" smtClean="0"/>
              <a:t>parse_response_body</a:t>
            </a:r>
            <a:r>
              <a:rPr lang="en-US" sz="1600" b="1" dirty="0" smtClean="0"/>
              <a:t>( body )</a:t>
            </a:r>
          </a:p>
          <a:p>
            <a:endParaRPr lang="en-US" sz="1600" b="1" dirty="0"/>
          </a:p>
          <a:p>
            <a:r>
              <a:rPr lang="en-US" sz="1600" b="1" dirty="0" smtClean="0"/>
              <a:t>	return status, reason, message</a:t>
            </a:r>
          </a:p>
          <a:p>
            <a:r>
              <a:rPr lang="en-US" sz="1600" b="1" dirty="0" smtClean="0"/>
              <a:t>}</a:t>
            </a:r>
          </a:p>
          <a:p>
            <a:endParaRPr lang="en-US" sz="1600" b="1" dirty="0"/>
          </a:p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parse_response_head</a:t>
            </a:r>
            <a:r>
              <a:rPr lang="en-US" sz="1600" b="1" dirty="0" smtClean="0"/>
              <a:t>( data ) {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	# </a:t>
            </a:r>
            <a:r>
              <a:rPr lang="en-US" sz="1600" b="1" dirty="0">
                <a:solidFill>
                  <a:srgbClr val="00B050"/>
                </a:solidFill>
              </a:rPr>
              <a:t>Split the line by whitespace </a:t>
            </a:r>
            <a:r>
              <a:rPr lang="en-US" sz="1600" b="1" dirty="0" smtClean="0">
                <a:solidFill>
                  <a:srgbClr val="00B050"/>
                </a:solidFill>
              </a:rPr>
              <a:t>separators</a:t>
            </a:r>
            <a:endParaRPr lang="en-US" sz="1600" b="1" dirty="0"/>
          </a:p>
          <a:p>
            <a:r>
              <a:rPr lang="en-US" sz="1600" b="1" dirty="0" smtClean="0"/>
              <a:t>	words = </a:t>
            </a:r>
            <a:r>
              <a:rPr lang="en-US" sz="1600" b="1" dirty="0" err="1" smtClean="0"/>
              <a:t>data.split</a:t>
            </a:r>
            <a:r>
              <a:rPr lang="en-US" sz="1600" b="1" dirty="0" smtClean="0"/>
              <a:t>(‘ ‘)</a:t>
            </a:r>
          </a:p>
          <a:p>
            <a:endParaRPr lang="en-US" sz="1600" b="1" dirty="0"/>
          </a:p>
          <a:p>
            <a:r>
              <a:rPr lang="en-US" sz="1600" b="1" dirty="0" smtClean="0"/>
              <a:t>	if </a:t>
            </a:r>
            <a:r>
              <a:rPr lang="en-US" sz="1600" b="1" dirty="0" err="1" smtClean="0"/>
              <a:t>len</a:t>
            </a:r>
            <a:r>
              <a:rPr lang="en-US" sz="1600" b="1" dirty="0" smtClean="0"/>
              <a:t>(words) != 3: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raise error</a:t>
            </a:r>
          </a:p>
          <a:p>
            <a:endParaRPr lang="en-US" sz="1600" b="1" dirty="0"/>
          </a:p>
          <a:p>
            <a:r>
              <a:rPr lang="en-US" sz="1600" b="1" dirty="0" smtClean="0"/>
              <a:t>	status = words[ 1 ]		</a:t>
            </a:r>
            <a:r>
              <a:rPr lang="en-US" sz="1600" b="1" dirty="0" smtClean="0">
                <a:solidFill>
                  <a:srgbClr val="00B050"/>
                </a:solidFill>
              </a:rPr>
              <a:t># Status is the first word</a:t>
            </a:r>
            <a:br>
              <a:rPr lang="en-US" sz="1600" b="1" dirty="0" smtClean="0">
                <a:solidFill>
                  <a:srgbClr val="00B050"/>
                </a:solidFill>
              </a:rPr>
            </a:br>
            <a:r>
              <a:rPr lang="en-US" sz="1600" b="1" dirty="0" smtClean="0"/>
              <a:t>	reason = words[ 2:].join(‘ ‘)	</a:t>
            </a:r>
            <a:r>
              <a:rPr lang="en-US" sz="1600" b="1" dirty="0" smtClean="0">
                <a:solidFill>
                  <a:srgbClr val="00B050"/>
                </a:solidFill>
              </a:rPr>
              <a:t># Reason is the remaining words joined together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return status, reason</a:t>
            </a:r>
          </a:p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808" y="914400"/>
            <a:ext cx="92695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Decompose Parsing the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Response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into the HEAD and BODY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The HEAD is decomposed into parsing the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STATUS.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43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Read Packet (1)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7957" y="2190034"/>
            <a:ext cx="8527399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read_packet</a:t>
            </a:r>
            <a:r>
              <a:rPr lang="en-US" sz="1600" b="1" dirty="0" smtClean="0"/>
              <a:t>( connection ) {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head = </a:t>
            </a:r>
            <a:r>
              <a:rPr lang="en-US" sz="1600" b="1" dirty="0" err="1" smtClean="0"/>
              <a:t>read_section</a:t>
            </a:r>
            <a:r>
              <a:rPr lang="en-US" sz="1600" b="1" dirty="0" smtClean="0"/>
              <a:t>( connection )  </a:t>
            </a:r>
            <a:r>
              <a:rPr lang="en-US" sz="1600" b="1" dirty="0" smtClean="0">
                <a:solidFill>
                  <a:srgbClr val="00B050"/>
                </a:solidFill>
              </a:rPr>
              <a:t># read the HEAD section from the socket connection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	body = </a:t>
            </a:r>
            <a:r>
              <a:rPr lang="en-US" sz="1600" b="1" dirty="0" err="1" smtClean="0"/>
              <a:t>read_section</a:t>
            </a:r>
            <a:r>
              <a:rPr lang="en-US" sz="1600" b="1" dirty="0" smtClean="0"/>
              <a:t>( connection )  </a:t>
            </a:r>
            <a:r>
              <a:rPr lang="en-US" sz="1600" b="1" dirty="0" smtClean="0">
                <a:solidFill>
                  <a:srgbClr val="00B050"/>
                </a:solidFill>
              </a:rPr>
              <a:t># read the BODY section from the socket connection</a:t>
            </a:r>
          </a:p>
          <a:p>
            <a:endParaRPr lang="en-US" sz="1600" b="1" dirty="0"/>
          </a:p>
          <a:p>
            <a:r>
              <a:rPr lang="en-US" sz="1600" b="1" dirty="0" smtClean="0"/>
              <a:t>	return head, body</a:t>
            </a:r>
          </a:p>
          <a:p>
            <a:r>
              <a:rPr lang="en-US" sz="1600" b="1" dirty="0" smtClean="0"/>
              <a:t>} </a:t>
            </a:r>
          </a:p>
          <a:p>
            <a:endParaRPr lang="en-US" sz="1600" b="1" dirty="0"/>
          </a:p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read_section</a:t>
            </a:r>
            <a:r>
              <a:rPr lang="en-US" sz="1600" b="1" dirty="0" smtClean="0"/>
              <a:t>( connection ) {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section = ‘’</a:t>
            </a:r>
            <a:br>
              <a:rPr lang="en-US" sz="1600" b="1" dirty="0" smtClean="0"/>
            </a:b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continuously read lines (end in CRLF) until a line that is only CRLF</a:t>
            </a:r>
            <a:br>
              <a:rPr lang="en-US" sz="1600" b="1" dirty="0" smtClean="0">
                <a:solidFill>
                  <a:srgbClr val="00B050"/>
                </a:solidFill>
              </a:rPr>
            </a:br>
            <a:r>
              <a:rPr lang="en-US" sz="1600" b="1" dirty="0" smtClean="0"/>
              <a:t>	while forever {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line = </a:t>
            </a:r>
            <a:r>
              <a:rPr lang="en-US" sz="1600" b="1" dirty="0" err="1" smtClean="0"/>
              <a:t>read_until_CRLF</a:t>
            </a:r>
            <a:r>
              <a:rPr lang="en-US" sz="1600" b="1" dirty="0" smtClean="0"/>
              <a:t>( connection 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found ending CRLF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if line is empty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	 break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section += line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}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return section</a:t>
            </a:r>
            <a:br>
              <a:rPr lang="en-US" sz="1600" b="1" dirty="0" smtClean="0"/>
            </a:br>
            <a:r>
              <a:rPr lang="en-US" sz="1600" b="1" dirty="0" smtClean="0"/>
              <a:t>}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8808" y="1219200"/>
            <a:ext cx="82761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Read a packet as the bytes arrive from the client.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Read the HEAD first, then BODY, each ending in CRLF.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97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Read Packet (2)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3400" y="2091858"/>
            <a:ext cx="6760762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read_until_CRLF</a:t>
            </a:r>
            <a:r>
              <a:rPr lang="en-US" sz="1600" b="1" dirty="0" smtClean="0"/>
              <a:t>( connection ) {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line = ‘’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while forever {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read (block) one byte at a time from client connection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byte = </a:t>
            </a:r>
            <a:r>
              <a:rPr lang="en-US" sz="1600" b="1" dirty="0" err="1" smtClean="0"/>
              <a:t>connection.recv</a:t>
            </a:r>
            <a:r>
              <a:rPr lang="en-US" sz="1600" b="1" dirty="0" smtClean="0"/>
              <a:t>(1)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</a:t>
            </a:r>
          </a:p>
          <a:p>
            <a:r>
              <a:rPr lang="en-US" sz="1600" b="1" dirty="0" smtClean="0"/>
              <a:t>		</a:t>
            </a:r>
            <a:r>
              <a:rPr lang="en-US" sz="1600" b="1" dirty="0" smtClean="0">
                <a:solidFill>
                  <a:srgbClr val="00B050"/>
                </a:solidFill>
              </a:rPr>
              <a:t># Found CR, expect LF next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if byte equals CR {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	</a:t>
            </a:r>
            <a:r>
              <a:rPr lang="en-US" sz="1600" b="1" dirty="0"/>
              <a:t>byte = </a:t>
            </a:r>
            <a:r>
              <a:rPr lang="en-US" sz="1600" b="1" dirty="0" err="1"/>
              <a:t>connection.recv</a:t>
            </a:r>
            <a:r>
              <a:rPr lang="en-US" sz="1600" b="1" dirty="0"/>
              <a:t>(1</a:t>
            </a:r>
            <a:r>
              <a:rPr lang="en-US" sz="1600" b="1" dirty="0" smtClean="0"/>
              <a:t>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	if byte == LF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		break</a:t>
            </a:r>
          </a:p>
          <a:p>
            <a:r>
              <a:rPr lang="en-US" sz="1600" b="1" dirty="0" smtClean="0"/>
              <a:t>			raise a packet format error</a:t>
            </a:r>
            <a:br>
              <a:rPr lang="en-US" sz="1600" b="1" dirty="0" smtClean="0"/>
            </a:br>
            <a:r>
              <a:rPr lang="en-US" sz="1600" b="1" dirty="0" smtClean="0"/>
              <a:t>		}</a:t>
            </a:r>
          </a:p>
          <a:p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Build the line one byte at a time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/>
              <a:t>		line += byte</a:t>
            </a:r>
            <a:br>
              <a:rPr lang="en-US" sz="1600" b="1" dirty="0" smtClean="0"/>
            </a:br>
            <a:r>
              <a:rPr lang="en-US" sz="1600" b="1" dirty="0" smtClean="0"/>
              <a:t>	}</a:t>
            </a:r>
            <a:endParaRPr lang="en-US" sz="1600" b="1" dirty="0"/>
          </a:p>
          <a:p>
            <a:r>
              <a:rPr lang="en-US" sz="1600" b="1" dirty="0" smtClean="0"/>
              <a:t>	return </a:t>
            </a:r>
            <a:r>
              <a:rPr lang="en-US" sz="1600" b="1" dirty="0" err="1" smtClean="0"/>
              <a:t>line.decode</a:t>
            </a:r>
            <a:r>
              <a:rPr lang="en-US" sz="1600" b="1" dirty="0" smtClean="0"/>
              <a:t>()</a:t>
            </a:r>
            <a:br>
              <a:rPr lang="en-US" sz="1600" b="1" dirty="0" smtClean="0"/>
            </a:br>
            <a:r>
              <a:rPr lang="en-US" sz="1600" b="1" dirty="0" smtClean="0"/>
              <a:t>}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788" y="1137751"/>
            <a:ext cx="82059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Read one byte at a time from the connection.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Stop reading when a CRLF sequence is encountered.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2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CRUD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10202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Create  – Create a Resource (e.g., insert into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db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Read     -  Read a Resource (e.g., select from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db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Update – Update a Resource (e.g., update into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db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Delete  – Delete a Resource (e.g., delete from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db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53399"/>
              </p:ext>
            </p:extLst>
          </p:nvPr>
        </p:nvGraphicFramePr>
        <p:xfrm>
          <a:off x="3599506" y="4180314"/>
          <a:ext cx="41661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774"/>
                <a:gridCol w="15240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r>
                        <a:rPr lang="en-US" baseline="0" dirty="0" smtClean="0"/>
                        <a:t>  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26880" y="4549231"/>
            <a:ext cx="958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INSERT (C)</a:t>
            </a:r>
            <a:endParaRPr lang="en-US" sz="1400" b="1" dirty="0"/>
          </a:p>
        </p:txBody>
      </p:sp>
      <p:sp>
        <p:nvSpPr>
          <p:cNvPr id="9" name="Right Arrow 8"/>
          <p:cNvSpPr/>
          <p:nvPr/>
        </p:nvSpPr>
        <p:spPr>
          <a:xfrm>
            <a:off x="3157223" y="4611588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3085669" y="5018514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0675" y="4547742"/>
            <a:ext cx="1098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1, Andy, 100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17030" y="4962663"/>
            <a:ext cx="949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SELECT (R)</a:t>
            </a:r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99524" y="4939337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2, Bob, 200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738015" y="4598670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1674560" y="5002251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99524" y="5319036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3, 100-&gt;200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3119123" y="5360579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6477000" y="5230851"/>
            <a:ext cx="533400" cy="4841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17030" y="5320990"/>
            <a:ext cx="1048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UPDATE (U)</a:t>
            </a:r>
            <a:endParaRPr lang="en-US" sz="1400" b="1" dirty="0"/>
          </a:p>
        </p:txBody>
      </p:sp>
      <p:sp>
        <p:nvSpPr>
          <p:cNvPr id="22" name="Right Arrow 21"/>
          <p:cNvSpPr/>
          <p:nvPr/>
        </p:nvSpPr>
        <p:spPr>
          <a:xfrm>
            <a:off x="1709374" y="5362437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45631" y="4349978"/>
            <a:ext cx="1141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100 is replaced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With 200.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24" name="Curved Connector 23"/>
          <p:cNvCxnSpPr/>
          <p:nvPr/>
        </p:nvCxnSpPr>
        <p:spPr>
          <a:xfrm rot="5400000">
            <a:off x="7562896" y="4884374"/>
            <a:ext cx="647609" cy="533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500123" y="5791200"/>
            <a:ext cx="4386577" cy="1658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79859" y="5687122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DELETE (D)</a:t>
            </a:r>
            <a:endParaRPr lang="en-US" sz="1400" b="1" dirty="0"/>
          </a:p>
        </p:txBody>
      </p:sp>
      <p:sp>
        <p:nvSpPr>
          <p:cNvPr id="29" name="Right Arrow 28"/>
          <p:cNvSpPr/>
          <p:nvPr/>
        </p:nvSpPr>
        <p:spPr>
          <a:xfrm>
            <a:off x="3119123" y="5709889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1709374" y="5726710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34928" y="56703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76800" y="6172200"/>
            <a:ext cx="1429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Remove the Record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5400000" flipH="1" flipV="1">
            <a:off x="6102701" y="5968865"/>
            <a:ext cx="233709" cy="172963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89221" y="1195386"/>
            <a:ext cx="468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Database Access Concept of Atomic Operations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26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Client Side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8693" y="2590800"/>
            <a:ext cx="886486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httpClient</a:t>
            </a:r>
            <a:r>
              <a:rPr lang="en-US" sz="1600" b="1" dirty="0" smtClean="0"/>
              <a:t>( method, </a:t>
            </a:r>
            <a:r>
              <a:rPr lang="en-US" sz="1600" b="1" dirty="0" err="1" smtClean="0"/>
              <a:t>uri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ipAddr</a:t>
            </a:r>
            <a:r>
              <a:rPr lang="en-US" sz="1600" b="1" dirty="0" smtClean="0"/>
              <a:t>, port, message = None ) {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connection 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make_connection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ipAddr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port)  </a:t>
            </a:r>
            <a:r>
              <a:rPr lang="en-US" sz="1600" b="1" dirty="0" smtClean="0">
                <a:solidFill>
                  <a:srgbClr val="00B050"/>
                </a:solidFill>
              </a:rPr>
              <a:t># </a:t>
            </a:r>
            <a:r>
              <a:rPr lang="en-US" sz="1600" b="1" dirty="0">
                <a:solidFill>
                  <a:srgbClr val="00B050"/>
                </a:solidFill>
              </a:rPr>
              <a:t>connect to the server for the specified </a:t>
            </a:r>
            <a:r>
              <a:rPr lang="en-US" sz="1600" b="1" dirty="0" smtClean="0">
                <a:solidFill>
                  <a:srgbClr val="00B050"/>
                </a:solidFill>
              </a:rPr>
              <a:t>port</a:t>
            </a:r>
          </a:p>
          <a:p>
            <a:endParaRPr lang="en-US" sz="1600" b="1" dirty="0" smtClean="0">
              <a:solidFill>
                <a:srgbClr val="00B050"/>
              </a:solidFill>
            </a:endParaRPr>
          </a:p>
          <a:p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Construct HTTP request packet to send to server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packet =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make_request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 method,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uri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message )</a:t>
            </a:r>
          </a:p>
          <a:p>
            <a:endParaRPr lang="en-US" sz="1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Send packet to Server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connection.send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packet.encode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 )</a:t>
            </a:r>
          </a:p>
          <a:p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Read response packet from Server</a:t>
            </a:r>
          </a:p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head, body =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read_packet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 connection )</a:t>
            </a:r>
          </a:p>
          <a:p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status, reason =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parse_response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 head, body )</a:t>
            </a:r>
          </a:p>
          <a:p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do something here with status code (e.g., 200 is OK; otherwise, something is wrong)</a:t>
            </a:r>
            <a:endParaRPr lang="en-US" sz="1600" b="1" dirty="0" smtClean="0"/>
          </a:p>
          <a:p>
            <a:r>
              <a:rPr lang="en-US" sz="1600" b="1" dirty="0" smtClean="0"/>
              <a:t>}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788" y="1137751"/>
            <a:ext cx="55310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Make a connection to the server.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Construct a REQUEST packet.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Read RESPONSE packet.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83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Server Side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0275" y="1219200"/>
            <a:ext cx="8985858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httpServer</a:t>
            </a:r>
            <a:r>
              <a:rPr lang="en-US" sz="1600" b="1" dirty="0" smtClean="0"/>
              <a:t>(port) {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server  =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make_connection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serverIpAddr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port)  </a:t>
            </a:r>
            <a:r>
              <a:rPr lang="en-US" sz="1600" b="1" dirty="0" smtClean="0">
                <a:solidFill>
                  <a:srgbClr val="00B050"/>
                </a:solidFill>
              </a:rPr>
              <a:t># </a:t>
            </a:r>
            <a:r>
              <a:rPr lang="en-US" sz="1600" b="1" dirty="0">
                <a:solidFill>
                  <a:srgbClr val="00B050"/>
                </a:solidFill>
              </a:rPr>
              <a:t>connect to the server for the specified </a:t>
            </a:r>
            <a:r>
              <a:rPr lang="en-US" sz="1600" b="1" dirty="0" smtClean="0">
                <a:solidFill>
                  <a:srgbClr val="00B050"/>
                </a:solidFill>
              </a:rPr>
              <a:t>port</a:t>
            </a:r>
          </a:p>
          <a:p>
            <a:endParaRPr lang="en-US" sz="1600" b="1" dirty="0" smtClean="0">
              <a:solidFill>
                <a:srgbClr val="00B050"/>
              </a:solidFill>
            </a:endParaRPr>
          </a:p>
          <a:p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Bind to the Port and begin Listening for clients</a:t>
            </a:r>
            <a:br>
              <a:rPr lang="en-US" sz="1600" b="1" dirty="0" smtClean="0">
                <a:solidFill>
                  <a:srgbClr val="00B050"/>
                </a:solidFill>
              </a:rPr>
            </a:br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bind_listen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 connection )</a:t>
            </a:r>
          </a:p>
          <a:p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while forever {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i="1" dirty="0">
                <a:solidFill>
                  <a:srgbClr val="00B050"/>
                </a:solidFill>
              </a:rPr>
              <a:t>	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connection = </a:t>
            </a:r>
            <a:r>
              <a:rPr lang="en-US" sz="1600" b="1" dirty="0" err="1"/>
              <a:t>server.accept</a:t>
            </a:r>
            <a:r>
              <a:rPr lang="en-US" sz="1600" b="1" dirty="0"/>
              <a:t>()	</a:t>
            </a:r>
            <a:r>
              <a:rPr lang="en-US" sz="1600" b="1" dirty="0">
                <a:solidFill>
                  <a:srgbClr val="00B050"/>
                </a:solidFill>
              </a:rPr>
              <a:t># Wait on a connection from a client.</a:t>
            </a:r>
          </a:p>
          <a:p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</a:t>
            </a:r>
            <a:r>
              <a:rPr lang="en-US" sz="1600" b="1" dirty="0">
                <a:solidFill>
                  <a:srgbClr val="00B050"/>
                </a:solidFill>
              </a:rPr>
              <a:t>Read response packet from Server</a:t>
            </a:r>
          </a:p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head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body =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read_packet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 connection 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endParaRPr lang="en-US" sz="1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Parse the HTTP request from the client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method,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uri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message =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parse_request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 head, body )</a:t>
            </a:r>
          </a:p>
          <a:p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  <a:r>
              <a:rPr lang="en-US" sz="1600" b="1" dirty="0" smtClean="0">
                <a:solidFill>
                  <a:srgbClr val="00B050"/>
                </a:solidFill>
              </a:rPr>
              <a:t># do something with the request (sets status, reason </a:t>
            </a:r>
            <a:r>
              <a:rPr lang="en-US" sz="1600" b="1" smtClean="0">
                <a:solidFill>
                  <a:srgbClr val="00B050"/>
                </a:solidFill>
              </a:rPr>
              <a:t>and resource)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packet =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make_response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 status, reason, resource )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connection.send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packet.encode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 )	</a:t>
            </a:r>
            <a:r>
              <a:rPr lang="en-US" sz="1600" b="1" dirty="0" smtClean="0">
                <a:solidFill>
                  <a:srgbClr val="00B050"/>
                </a:solidFill>
              </a:rPr>
              <a:t># Send the packet to the client</a:t>
            </a: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		</a:t>
            </a:r>
            <a:r>
              <a:rPr lang="en-US" sz="1600" b="1" dirty="0" err="1" smtClean="0"/>
              <a:t>connection.close</a:t>
            </a:r>
            <a:r>
              <a:rPr lang="en-US" sz="1600" b="1" dirty="0" smtClean="0"/>
              <a:t>()</a:t>
            </a:r>
            <a:r>
              <a:rPr lang="en-US" sz="1600" b="1" dirty="0" smtClean="0">
                <a:solidFill>
                  <a:srgbClr val="00B050"/>
                </a:solidFill>
              </a:rPr>
              <a:t>			# Close the client connection</a:t>
            </a:r>
          </a:p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r>
              <a:rPr lang="en-US" sz="1600" b="1" dirty="0" smtClean="0"/>
              <a:t>}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658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HTTP Methods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0" y="1205167"/>
            <a:ext cx="929651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PUT    – Create a Resource (e.g., create item on Backend)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GET     -  Read a Resource (e.g., retrieve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item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from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Backend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POST  – Update a Resource (e.g., update item on Backend)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DEL     – Delete a Resource (e.g., delete item from Backend)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47388" y="1205167"/>
            <a:ext cx="647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HTTP Methods of Resource Access from Web Client to Web Server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4800" y="3733800"/>
            <a:ext cx="1828800" cy="2895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19736" y="3426023"/>
            <a:ext cx="998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Web Client</a:t>
            </a:r>
            <a:endParaRPr lang="en-US" sz="1400" b="1" dirty="0"/>
          </a:p>
        </p:txBody>
      </p:sp>
      <p:sp>
        <p:nvSpPr>
          <p:cNvPr id="37" name="Right Arrow 36"/>
          <p:cNvSpPr/>
          <p:nvPr/>
        </p:nvSpPr>
        <p:spPr>
          <a:xfrm>
            <a:off x="2286000" y="3962400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lded Corner 22"/>
          <p:cNvSpPr/>
          <p:nvPr/>
        </p:nvSpPr>
        <p:spPr>
          <a:xfrm>
            <a:off x="719736" y="3886200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Resource X</a:t>
            </a:r>
            <a:endParaRPr lang="en-US" sz="1400" b="1" dirty="0"/>
          </a:p>
        </p:txBody>
      </p:sp>
      <p:sp>
        <p:nvSpPr>
          <p:cNvPr id="38" name="Folded Corner 37"/>
          <p:cNvSpPr/>
          <p:nvPr/>
        </p:nvSpPr>
        <p:spPr>
          <a:xfrm>
            <a:off x="2895600" y="3886200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Resource X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195011" y="3601095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PUT</a:t>
            </a:r>
            <a:endParaRPr lang="en-US" sz="1400" b="1" dirty="0"/>
          </a:p>
        </p:txBody>
      </p:sp>
      <p:sp>
        <p:nvSpPr>
          <p:cNvPr id="40" name="Right Arrow 39"/>
          <p:cNvSpPr/>
          <p:nvPr/>
        </p:nvSpPr>
        <p:spPr>
          <a:xfrm>
            <a:off x="4205287" y="3954037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876800" y="3728224"/>
            <a:ext cx="1828800" cy="2895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291736" y="3420447"/>
            <a:ext cx="1045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Web Server</a:t>
            </a:r>
            <a:endParaRPr lang="en-US" sz="1400" b="1" dirty="0"/>
          </a:p>
        </p:txBody>
      </p:sp>
      <p:sp>
        <p:nvSpPr>
          <p:cNvPr id="43" name="Folded Corner 42"/>
          <p:cNvSpPr/>
          <p:nvPr/>
        </p:nvSpPr>
        <p:spPr>
          <a:xfrm>
            <a:off x="5248774" y="3886200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Resource X</a:t>
            </a:r>
            <a:endParaRPr 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948953" y="3562405"/>
            <a:ext cx="175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Created, e.g., file upload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45" name="Curved Connector 44"/>
          <p:cNvCxnSpPr>
            <a:stCxn id="44" idx="1"/>
          </p:cNvCxnSpPr>
          <p:nvPr/>
        </p:nvCxnSpPr>
        <p:spPr>
          <a:xfrm rot="10800000" flipV="1">
            <a:off x="6400803" y="3700904"/>
            <a:ext cx="548151" cy="37579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lded Corner 45"/>
          <p:cNvSpPr/>
          <p:nvPr/>
        </p:nvSpPr>
        <p:spPr>
          <a:xfrm>
            <a:off x="719736" y="4642624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Resource Y</a:t>
            </a:r>
            <a:endParaRPr lang="en-US" sz="1400" b="1" dirty="0"/>
          </a:p>
        </p:txBody>
      </p:sp>
      <p:sp>
        <p:nvSpPr>
          <p:cNvPr id="47" name="Folded Corner 46"/>
          <p:cNvSpPr/>
          <p:nvPr/>
        </p:nvSpPr>
        <p:spPr>
          <a:xfrm>
            <a:off x="2895600" y="4677936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Resource Y</a:t>
            </a:r>
            <a:endParaRPr lang="en-US" sz="1400" b="1" dirty="0"/>
          </a:p>
        </p:txBody>
      </p:sp>
      <p:sp>
        <p:nvSpPr>
          <p:cNvPr id="48" name="Folded Corner 47"/>
          <p:cNvSpPr/>
          <p:nvPr/>
        </p:nvSpPr>
        <p:spPr>
          <a:xfrm>
            <a:off x="5239697" y="4639836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Resource Y</a:t>
            </a:r>
            <a:endParaRPr 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198461" y="4405841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GET</a:t>
            </a:r>
            <a:endParaRPr lang="en-US" sz="1400" b="1" dirty="0"/>
          </a:p>
        </p:txBody>
      </p:sp>
      <p:sp>
        <p:nvSpPr>
          <p:cNvPr id="50" name="Right Arrow 49"/>
          <p:cNvSpPr/>
          <p:nvPr/>
        </p:nvSpPr>
        <p:spPr>
          <a:xfrm rot="10800000">
            <a:off x="2286000" y="4754136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 rot="10800000">
            <a:off x="4114800" y="4716036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urved Connector 51"/>
          <p:cNvCxnSpPr/>
          <p:nvPr/>
        </p:nvCxnSpPr>
        <p:spPr>
          <a:xfrm rot="10800000" flipV="1">
            <a:off x="6431524" y="4405841"/>
            <a:ext cx="548151" cy="37579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998260" y="4267200"/>
            <a:ext cx="2121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Send copy, e.g., CSS download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54" name="Folded Corner 53"/>
          <p:cNvSpPr/>
          <p:nvPr/>
        </p:nvSpPr>
        <p:spPr>
          <a:xfrm>
            <a:off x="719736" y="5410200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Resource Z</a:t>
            </a:r>
            <a:r>
              <a:rPr lang="en-US" sz="1400" b="1" baseline="-25000" dirty="0" smtClean="0"/>
              <a:t>2</a:t>
            </a:r>
            <a:endParaRPr lang="en-US" sz="1400" b="1" baseline="-25000" dirty="0"/>
          </a:p>
        </p:txBody>
      </p:sp>
      <p:sp>
        <p:nvSpPr>
          <p:cNvPr id="55" name="Right Arrow 54"/>
          <p:cNvSpPr/>
          <p:nvPr/>
        </p:nvSpPr>
        <p:spPr>
          <a:xfrm>
            <a:off x="2285999" y="5486400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olded Corner 55"/>
          <p:cNvSpPr/>
          <p:nvPr/>
        </p:nvSpPr>
        <p:spPr>
          <a:xfrm>
            <a:off x="2893440" y="5422280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Resource Z</a:t>
            </a:r>
            <a:r>
              <a:rPr lang="en-US" sz="1400" b="1" baseline="-25000" dirty="0" smtClean="0"/>
              <a:t>2</a:t>
            </a:r>
            <a:endParaRPr lang="en-US" sz="1400" b="1" baseline="-25000" dirty="0"/>
          </a:p>
        </p:txBody>
      </p:sp>
      <p:sp>
        <p:nvSpPr>
          <p:cNvPr id="57" name="Right Arrow 56"/>
          <p:cNvSpPr/>
          <p:nvPr/>
        </p:nvSpPr>
        <p:spPr>
          <a:xfrm>
            <a:off x="4114799" y="5483801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150992" y="5176024"/>
            <a:ext cx="574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POST</a:t>
            </a:r>
            <a:endParaRPr lang="en-US" sz="1400" b="1" dirty="0"/>
          </a:p>
        </p:txBody>
      </p:sp>
      <p:sp>
        <p:nvSpPr>
          <p:cNvPr id="59" name="Folded Corner 58"/>
          <p:cNvSpPr/>
          <p:nvPr/>
        </p:nvSpPr>
        <p:spPr>
          <a:xfrm>
            <a:off x="6981517" y="5358161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Resource Z</a:t>
            </a:r>
            <a:r>
              <a:rPr lang="en-US" sz="1400" b="1" baseline="-25000" dirty="0"/>
              <a:t>1</a:t>
            </a:r>
          </a:p>
        </p:txBody>
      </p:sp>
      <p:sp>
        <p:nvSpPr>
          <p:cNvPr id="60" name="Folded Corner 59"/>
          <p:cNvSpPr/>
          <p:nvPr/>
        </p:nvSpPr>
        <p:spPr>
          <a:xfrm>
            <a:off x="5239697" y="5413916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Resource Z</a:t>
            </a:r>
            <a:r>
              <a:rPr lang="en-US" sz="1400" b="1" baseline="-25000" dirty="0" smtClean="0"/>
              <a:t>2</a:t>
            </a:r>
            <a:endParaRPr lang="en-US" sz="1400" b="1" baseline="-25000" dirty="0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7300150" y="5259658"/>
            <a:ext cx="533400" cy="4841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133293" y="4738337"/>
            <a:ext cx="1866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Previous Version Replaced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63" name="Curved Connector 62"/>
          <p:cNvCxnSpPr/>
          <p:nvPr/>
        </p:nvCxnSpPr>
        <p:spPr>
          <a:xfrm rot="5400000">
            <a:off x="7918110" y="4951327"/>
            <a:ext cx="394381" cy="3810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olded Corner 65"/>
          <p:cNvSpPr/>
          <p:nvPr/>
        </p:nvSpPr>
        <p:spPr>
          <a:xfrm>
            <a:off x="5239697" y="6096000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Resource A</a:t>
            </a:r>
            <a:endParaRPr lang="en-US" sz="1400" b="1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5105400" y="6044425"/>
            <a:ext cx="1569478" cy="4841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>
            <a:off x="4136172" y="6172200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900474" y="5957500"/>
            <a:ext cx="2336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Resource is removed (e.g., image)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71" name="Curved Connector 70"/>
          <p:cNvCxnSpPr>
            <a:stCxn id="70" idx="1"/>
          </p:cNvCxnSpPr>
          <p:nvPr/>
        </p:nvCxnSpPr>
        <p:spPr>
          <a:xfrm rot="10800000" flipV="1">
            <a:off x="6400802" y="6096000"/>
            <a:ext cx="499672" cy="24737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198461" y="613261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DEL</a:t>
            </a:r>
            <a:endParaRPr lang="en-US" sz="1400" b="1" dirty="0"/>
          </a:p>
        </p:txBody>
      </p:sp>
      <p:sp>
        <p:nvSpPr>
          <p:cNvPr id="75" name="Right Arrow 74"/>
          <p:cNvSpPr/>
          <p:nvPr/>
        </p:nvSpPr>
        <p:spPr>
          <a:xfrm>
            <a:off x="2275777" y="6180657"/>
            <a:ext cx="3810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6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HTTP Request / Response Cycle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1295400" y="3757956"/>
            <a:ext cx="1828800" cy="2895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710336" y="3450179"/>
            <a:ext cx="998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Web Client</a:t>
            </a:r>
            <a:endParaRPr lang="en-US" sz="1400" b="1" dirty="0"/>
          </a:p>
        </p:txBody>
      </p:sp>
      <p:sp>
        <p:nvSpPr>
          <p:cNvPr id="68" name="Right Arrow 67"/>
          <p:cNvSpPr/>
          <p:nvPr/>
        </p:nvSpPr>
        <p:spPr>
          <a:xfrm>
            <a:off x="3338912" y="4170551"/>
            <a:ext cx="78105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4151557" y="4130962"/>
            <a:ext cx="121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HTTP Request</a:t>
            </a:r>
            <a:endParaRPr lang="en-US" sz="1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6348812" y="3722644"/>
            <a:ext cx="1828800" cy="2895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40505" y="3450179"/>
            <a:ext cx="1045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Web Server</a:t>
            </a:r>
            <a:endParaRPr lang="en-US" sz="1400" b="1" dirty="0"/>
          </a:p>
        </p:txBody>
      </p:sp>
      <p:sp>
        <p:nvSpPr>
          <p:cNvPr id="11" name="Right Arrow 10"/>
          <p:cNvSpPr/>
          <p:nvPr/>
        </p:nvSpPr>
        <p:spPr>
          <a:xfrm>
            <a:off x="5474168" y="4175197"/>
            <a:ext cx="78105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85527" y="5583779"/>
            <a:ext cx="1323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HTTP Response</a:t>
            </a:r>
            <a:endParaRPr lang="en-US" sz="1400" b="1" dirty="0"/>
          </a:p>
        </p:txBody>
      </p:sp>
      <p:sp>
        <p:nvSpPr>
          <p:cNvPr id="13" name="Right Arrow 12"/>
          <p:cNvSpPr/>
          <p:nvPr/>
        </p:nvSpPr>
        <p:spPr>
          <a:xfrm rot="10800000">
            <a:off x="3338912" y="5623367"/>
            <a:ext cx="78105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5509479" y="5623367"/>
            <a:ext cx="78105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973513" y="4826869"/>
            <a:ext cx="788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Process </a:t>
            </a:r>
            <a:br>
              <a:rPr lang="en-US" sz="1400" b="1" dirty="0" smtClean="0"/>
            </a:br>
            <a:r>
              <a:rPr lang="en-US" sz="1400" b="1" dirty="0" smtClean="0"/>
              <a:t>Request</a:t>
            </a:r>
            <a:endParaRPr lang="en-US" sz="1400" b="1" dirty="0"/>
          </a:p>
        </p:txBody>
      </p:sp>
      <p:sp>
        <p:nvSpPr>
          <p:cNvPr id="3" name="Curved Right Arrow 2"/>
          <p:cNvSpPr/>
          <p:nvPr/>
        </p:nvSpPr>
        <p:spPr>
          <a:xfrm>
            <a:off x="5815412" y="4669379"/>
            <a:ext cx="304800" cy="838200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6210" y="1219200"/>
            <a:ext cx="898335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Web Client sends requests in HTTP Request packet (e.g.,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GET resource).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Web Server processes the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Web Server sends result in HTTP response back to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Web Client.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9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HTTP Packet Format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24200" y="1066800"/>
            <a:ext cx="2423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RFC 2616 IETF Standard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199" y="2661894"/>
            <a:ext cx="1676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19199" y="4490694"/>
            <a:ext cx="1676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199" y="4185894"/>
            <a:ext cx="16764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&lt;CRLF&gt;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219199" y="6014694"/>
            <a:ext cx="16764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&lt;CRLF&gt;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88605" y="4790388"/>
            <a:ext cx="924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Resource(s)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24" name="Curved Connector 23"/>
          <p:cNvCxnSpPr/>
          <p:nvPr/>
        </p:nvCxnSpPr>
        <p:spPr>
          <a:xfrm rot="10800000" flipV="1">
            <a:off x="2895599" y="4928888"/>
            <a:ext cx="893006" cy="552408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46009" y="2661894"/>
            <a:ext cx="21559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Instructions: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	</a:t>
            </a:r>
            <a:r>
              <a:rPr lang="en-US" sz="1200" b="1" dirty="0" smtClean="0">
                <a:solidFill>
                  <a:srgbClr val="00B050"/>
                </a:solidFill>
              </a:rPr>
              <a:t>Identification</a:t>
            </a:r>
            <a:br>
              <a:rPr lang="en-US" sz="1200" b="1" dirty="0" smtClean="0">
                <a:solidFill>
                  <a:srgbClr val="00B050"/>
                </a:solidFill>
              </a:rPr>
            </a:br>
            <a:r>
              <a:rPr lang="en-US" sz="1200" b="1" dirty="0" smtClean="0">
                <a:solidFill>
                  <a:srgbClr val="00B050"/>
                </a:solidFill>
              </a:rPr>
              <a:t>	Routing</a:t>
            </a:r>
            <a:br>
              <a:rPr lang="en-US" sz="1200" b="1" dirty="0" smtClean="0">
                <a:solidFill>
                  <a:srgbClr val="00B050"/>
                </a:solidFill>
              </a:rPr>
            </a:br>
            <a:r>
              <a:rPr lang="en-US" sz="1200" b="1" dirty="0" smtClean="0">
                <a:solidFill>
                  <a:srgbClr val="00B050"/>
                </a:solidFill>
              </a:rPr>
              <a:t>	Request / Status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27" name="Curved Connector 26"/>
          <p:cNvCxnSpPr/>
          <p:nvPr/>
        </p:nvCxnSpPr>
        <p:spPr>
          <a:xfrm rot="10800000" flipV="1">
            <a:off x="2895599" y="2877782"/>
            <a:ext cx="893006" cy="552408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5178" y="1425744"/>
            <a:ext cx="91137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HTTP Packet consists of a HEAD and BODY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HEAD and BODY are sections are delineated by a CRLF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59176" y="5481295"/>
            <a:ext cx="3377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CRLF is a line containing only a \r followed by a \n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10800000" flipV="1">
            <a:off x="2895599" y="5619795"/>
            <a:ext cx="893006" cy="552408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2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HTTP Request Packet Format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98755" y="2966694"/>
            <a:ext cx="1676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198755" y="4795494"/>
            <a:ext cx="1676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8755" y="4490694"/>
            <a:ext cx="16764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&lt;CRLF&gt;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198755" y="6319494"/>
            <a:ext cx="16764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&lt;CRLF&gt;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0046" y="1295400"/>
            <a:ext cx="865576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HEAD consists of a REQUEST and HEADERS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REQUEST is a single line, ending in CRLF.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HEADERS is multi-line, each line ending in CRLF.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37156" y="2948578"/>
            <a:ext cx="1676400" cy="3424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637156" y="3349787"/>
            <a:ext cx="1676400" cy="11227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HEADERS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3027556" y="3291018"/>
            <a:ext cx="533400" cy="97618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027556" y="5069403"/>
            <a:ext cx="533400" cy="97618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637156" y="4795494"/>
            <a:ext cx="1676400" cy="152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31" name="Curved Connector 30"/>
          <p:cNvCxnSpPr/>
          <p:nvPr/>
        </p:nvCxnSpPr>
        <p:spPr>
          <a:xfrm rot="10800000" flipV="1">
            <a:off x="5389756" y="2843592"/>
            <a:ext cx="533400" cy="27620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26873" y="2704696"/>
            <a:ext cx="1739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Single Line (end in CRLF)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34" name="Curved Connector 33"/>
          <p:cNvCxnSpPr/>
          <p:nvPr/>
        </p:nvCxnSpPr>
        <p:spPr>
          <a:xfrm rot="10800000" flipV="1">
            <a:off x="5313556" y="3634977"/>
            <a:ext cx="533400" cy="27620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50673" y="3496081"/>
            <a:ext cx="22011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>
                <a:solidFill>
                  <a:schemeClr val="accent1">
                    <a:lumMod val="75000"/>
                  </a:schemeClr>
                </a:solidFill>
              </a:rPr>
              <a:t>One</a:t>
            </a:r>
            <a:r>
              <a:rPr lang="en-US" sz="1200" b="1" dirty="0" smtClean="0">
                <a:solidFill>
                  <a:srgbClr val="00B050"/>
                </a:solidFill>
              </a:rPr>
              <a:t> or more lines (end in CRLF)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8051788" y="2843195"/>
            <a:ext cx="309768" cy="1629383"/>
          </a:xfrm>
          <a:prstGeom prst="rightBrac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96868" y="3503997"/>
            <a:ext cx="483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Curved Connector 35"/>
          <p:cNvCxnSpPr/>
          <p:nvPr/>
        </p:nvCxnSpPr>
        <p:spPr>
          <a:xfrm rot="10800000" flipV="1">
            <a:off x="5309839" y="4778875"/>
            <a:ext cx="533400" cy="27620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46956" y="4639979"/>
            <a:ext cx="2148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Binary encoded data. Ends in a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CRLF.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38" name="Right Brace 37"/>
          <p:cNvSpPr/>
          <p:nvPr/>
        </p:nvSpPr>
        <p:spPr>
          <a:xfrm>
            <a:off x="8083383" y="4717989"/>
            <a:ext cx="309768" cy="1629383"/>
          </a:xfrm>
          <a:prstGeom prst="rightBrac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382000" y="5047418"/>
            <a:ext cx="66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Binary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85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Make HTTP Request (1)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600" y="1524000"/>
            <a:ext cx="793819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global CRLF = ‘\r\n’</a:t>
            </a:r>
            <a:br>
              <a:rPr lang="en-US" sz="1600" b="1" dirty="0" smtClean="0"/>
            </a:br>
            <a:endParaRPr lang="en-US" sz="1600" b="1" dirty="0" smtClean="0"/>
          </a:p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make_request</a:t>
            </a:r>
            <a:r>
              <a:rPr lang="en-US" sz="1600" b="1" dirty="0" smtClean="0"/>
              <a:t>( method, </a:t>
            </a:r>
            <a:r>
              <a:rPr lang="en-US" sz="1600" b="1" dirty="0" err="1" smtClean="0"/>
              <a:t>uri</a:t>
            </a:r>
            <a:r>
              <a:rPr lang="en-US" sz="1600" b="1" dirty="0" smtClean="0"/>
              <a:t>, message )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packet consists of combining the HEAD and BODY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packet =    </a:t>
            </a:r>
            <a:r>
              <a:rPr lang="en-US" sz="1600" b="1" dirty="0" err="1" smtClean="0"/>
              <a:t>make_request_head</a:t>
            </a:r>
            <a:r>
              <a:rPr lang="en-US" sz="1600" b="1" dirty="0" smtClean="0"/>
              <a:t>(method, </a:t>
            </a:r>
            <a:r>
              <a:rPr lang="en-US" sz="1600" b="1" dirty="0" err="1" smtClean="0"/>
              <a:t>uri</a:t>
            </a:r>
            <a:r>
              <a:rPr lang="en-US" sz="1600" b="1" dirty="0" smtClean="0"/>
              <a:t>) + </a:t>
            </a:r>
            <a:r>
              <a:rPr lang="en-US" sz="1600" b="1" dirty="0" err="1" smtClean="0"/>
              <a:t>make_request_body</a:t>
            </a:r>
            <a:r>
              <a:rPr lang="en-US" sz="1600" b="1" dirty="0" smtClean="0"/>
              <a:t>(message)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return packet</a:t>
            </a:r>
          </a:p>
          <a:p>
            <a:r>
              <a:rPr lang="en-US" sz="1600" b="1" dirty="0" smtClean="0"/>
              <a:t>}</a:t>
            </a:r>
          </a:p>
          <a:p>
            <a:endParaRPr lang="en-US" sz="1600" b="1" dirty="0"/>
          </a:p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make_request_head</a:t>
            </a:r>
            <a:r>
              <a:rPr lang="en-US" sz="1600" b="1" dirty="0" smtClean="0"/>
              <a:t>(method)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HEAD consists of combining REQUEST and HEADERS, ending in a CRLF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head = </a:t>
            </a:r>
            <a:r>
              <a:rPr lang="en-US" sz="1600" b="1" dirty="0" err="1" smtClean="0"/>
              <a:t>make_request_request</a:t>
            </a:r>
            <a:r>
              <a:rPr lang="en-US" sz="1600" b="1" dirty="0" smtClean="0"/>
              <a:t>(method) + </a:t>
            </a:r>
            <a:r>
              <a:rPr lang="en-US" sz="1600" b="1" dirty="0" err="1" smtClean="0"/>
              <a:t>make_request_headers</a:t>
            </a:r>
            <a:r>
              <a:rPr lang="en-US" sz="1600" b="1" dirty="0" smtClean="0"/>
              <a:t>() + CRLF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return head</a:t>
            </a:r>
            <a:br>
              <a:rPr lang="en-US" sz="1600" b="1" dirty="0" smtClean="0"/>
            </a:br>
            <a:r>
              <a:rPr lang="en-US" sz="1600" b="1" dirty="0" smtClean="0"/>
              <a:t>}</a:t>
            </a:r>
          </a:p>
          <a:p>
            <a:endParaRPr lang="en-US" sz="1600" b="1" dirty="0"/>
          </a:p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make_request_body</a:t>
            </a:r>
            <a:r>
              <a:rPr lang="en-US" sz="1600" b="1" dirty="0" smtClean="0"/>
              <a:t>(message) {</a:t>
            </a:r>
          </a:p>
          <a:p>
            <a:r>
              <a:rPr lang="en-US" sz="1600" b="1" dirty="0"/>
              <a:t>	</a:t>
            </a:r>
            <a:r>
              <a:rPr lang="en-US" sz="1600" b="1" dirty="0">
                <a:solidFill>
                  <a:srgbClr val="00B050"/>
                </a:solidFill>
              </a:rPr>
              <a:t># BODY consists of message, ending in a CRLF, and BODY ending in CRLF</a:t>
            </a:r>
            <a:endParaRPr lang="en-US" sz="1600" b="1" dirty="0"/>
          </a:p>
          <a:p>
            <a:r>
              <a:rPr lang="en-US" sz="1600" b="1" dirty="0"/>
              <a:t>	return message + CRLF + CRLF</a:t>
            </a:r>
          </a:p>
          <a:p>
            <a:r>
              <a:rPr lang="en-US" sz="1600" b="1" dirty="0" smtClean="0"/>
              <a:t>}</a:t>
            </a:r>
            <a:r>
              <a:rPr lang="en-US" sz="14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9609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Make HTTP Request (2)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00200" y="3555325"/>
            <a:ext cx="57007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global SP = ‘ ‘</a:t>
            </a:r>
            <a:br>
              <a:rPr lang="en-US" sz="1600" b="1" dirty="0" smtClean="0"/>
            </a:br>
            <a:r>
              <a:rPr lang="en-US" sz="1600" b="1" dirty="0" smtClean="0"/>
              <a:t>global VERSION = ‘HTTP/1.1’</a:t>
            </a:r>
          </a:p>
          <a:p>
            <a:endParaRPr lang="en-US" sz="1600" b="1" dirty="0"/>
          </a:p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make_request_request</a:t>
            </a:r>
            <a:r>
              <a:rPr lang="en-US" sz="1600" b="1" dirty="0" smtClean="0"/>
              <a:t>(method, </a:t>
            </a:r>
            <a:r>
              <a:rPr lang="en-US" sz="1600" b="1" dirty="0" err="1" smtClean="0"/>
              <a:t>uri</a:t>
            </a:r>
            <a:r>
              <a:rPr lang="en-US" sz="1600" b="1" dirty="0" smtClean="0"/>
              <a:t>)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Format: method&lt;SP&gt;</a:t>
            </a:r>
            <a:r>
              <a:rPr lang="en-US" sz="1600" b="1" dirty="0" err="1" smtClean="0">
                <a:solidFill>
                  <a:srgbClr val="00B050"/>
                </a:solidFill>
              </a:rPr>
              <a:t>uri</a:t>
            </a:r>
            <a:r>
              <a:rPr lang="en-US" sz="1600" b="1" dirty="0" smtClean="0">
                <a:solidFill>
                  <a:srgbClr val="00B050"/>
                </a:solidFill>
              </a:rPr>
              <a:t>&lt;SP&gt;VERSION&lt;CRLF&gt;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return method + SP + </a:t>
            </a:r>
            <a:r>
              <a:rPr lang="en-US" sz="1600" b="1" dirty="0" err="1" smtClean="0"/>
              <a:t>uri</a:t>
            </a:r>
            <a:r>
              <a:rPr lang="en-US" sz="1600" b="1" dirty="0" smtClean="0"/>
              <a:t> + SP + HTTP_VERSION + CRLF</a:t>
            </a:r>
            <a:br>
              <a:rPr lang="en-US" sz="1600" b="1" dirty="0" smtClean="0"/>
            </a:br>
            <a:r>
              <a:rPr lang="en-US" sz="1600" b="1" dirty="0" smtClean="0"/>
              <a:t>}</a:t>
            </a:r>
          </a:p>
          <a:p>
            <a:r>
              <a:rPr lang="en-US" sz="1400" b="1" dirty="0"/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411201" y="1665249"/>
            <a:ext cx="1676400" cy="3424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226062" y="1614618"/>
            <a:ext cx="266700" cy="39307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43200" y="1641876"/>
            <a:ext cx="3696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METHOD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&lt;SP&gt; </a:t>
            </a:r>
            <a:r>
              <a:rPr lang="en-US" sz="1600" b="1" dirty="0" smtClean="0">
                <a:solidFill>
                  <a:srgbClr val="0070C0"/>
                </a:solidFill>
              </a:rPr>
              <a:t>URI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&lt;SP&gt; </a:t>
            </a:r>
            <a:r>
              <a:rPr lang="en-US" sz="1600" b="1" dirty="0" smtClean="0">
                <a:solidFill>
                  <a:srgbClr val="0070C0"/>
                </a:solidFill>
              </a:rPr>
              <a:t>VERSION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&lt;CRLF&gt;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73410" y="2250099"/>
            <a:ext cx="1889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GET, PUT, POST, DEL, HEAD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5400000" flipH="1" flipV="1">
            <a:off x="2986679" y="2003654"/>
            <a:ext cx="236944" cy="19049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09901" y="2613422"/>
            <a:ext cx="2028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Universal Resource Identifier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5400000" flipH="1" flipV="1">
            <a:off x="3783182" y="2217750"/>
            <a:ext cx="665141" cy="19050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91430" y="2250099"/>
            <a:ext cx="1607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HTTP Protocol Version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17" name="Curved Connector 16"/>
          <p:cNvCxnSpPr/>
          <p:nvPr/>
        </p:nvCxnSpPr>
        <p:spPr>
          <a:xfrm rot="5400000" flipH="1" flipV="1">
            <a:off x="5107240" y="1933839"/>
            <a:ext cx="476532" cy="28179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31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Make HTTP Request (3)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80925" y="3200400"/>
            <a:ext cx="656763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make_request_headers</a:t>
            </a:r>
            <a:r>
              <a:rPr lang="en-US" sz="1600" b="1" dirty="0" smtClean="0"/>
              <a:t>() {</a:t>
            </a:r>
          </a:p>
          <a:p>
            <a:r>
              <a:rPr lang="en-US" sz="1600" b="1" dirty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Assemble the headings (key/value pairs), </a:t>
            </a:r>
            <a:br>
              <a:rPr lang="en-US" sz="1600" b="1" dirty="0" smtClean="0">
                <a:solidFill>
                  <a:srgbClr val="00B050"/>
                </a:solidFill>
              </a:rPr>
            </a:br>
            <a:r>
              <a:rPr lang="en-US" sz="1600" b="1" dirty="0" smtClean="0">
                <a:solidFill>
                  <a:srgbClr val="00B050"/>
                </a:solidFill>
              </a:rPr>
              <a:t>	# where headings is a list of key/value pairs that can be iterated.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header = ‘’</a:t>
            </a:r>
          </a:p>
          <a:p>
            <a:r>
              <a:rPr lang="en-US" sz="1600" b="1" dirty="0"/>
              <a:t>	</a:t>
            </a:r>
            <a:r>
              <a:rPr lang="en-US" sz="1600" b="1" dirty="0" err="1" smtClean="0"/>
              <a:t>foreach</a:t>
            </a:r>
            <a:r>
              <a:rPr lang="en-US" sz="1600" b="1" dirty="0" smtClean="0"/>
              <a:t> (</a:t>
            </a:r>
            <a:r>
              <a:rPr lang="en-US" sz="1600" b="1" dirty="0" err="1" smtClean="0"/>
              <a:t>key,value</a:t>
            </a:r>
            <a:r>
              <a:rPr lang="en-US" sz="1600" b="1" dirty="0" smtClean="0"/>
              <a:t>) in headings {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header += key + “:” + value + CRLF</a:t>
            </a:r>
            <a:br>
              <a:rPr lang="en-US" sz="1600" b="1" dirty="0" smtClean="0"/>
            </a:br>
            <a:r>
              <a:rPr lang="en-US" sz="1600" b="1" dirty="0" smtClean="0"/>
              <a:t>	}</a:t>
            </a:r>
          </a:p>
          <a:p>
            <a:endParaRPr lang="en-US" sz="1600" b="1" dirty="0"/>
          </a:p>
          <a:p>
            <a:r>
              <a:rPr lang="en-US" sz="1600" b="1" dirty="0" smtClean="0"/>
              <a:t>	return header</a:t>
            </a:r>
            <a:br>
              <a:rPr lang="en-US" sz="1600" b="1" dirty="0" smtClean="0"/>
            </a:br>
            <a:r>
              <a:rPr lang="en-US" sz="1600" b="1" dirty="0" smtClean="0"/>
              <a:t>}</a:t>
            </a:r>
          </a:p>
          <a:p>
            <a:r>
              <a:rPr lang="en-US" sz="1400" b="1" dirty="0"/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411201" y="1665249"/>
            <a:ext cx="1676400" cy="3424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226062" y="1614618"/>
            <a:ext cx="266700" cy="39307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43200" y="1641876"/>
            <a:ext cx="18009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KEY: VALUE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&lt;CRLF&gt;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KEY: VALUE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&lt;CRLF&gt;</a:t>
            </a:r>
          </a:p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…..</a:t>
            </a:r>
            <a:b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b="1" dirty="0">
                <a:solidFill>
                  <a:srgbClr val="0070C0"/>
                </a:solidFill>
              </a:rPr>
              <a:t>KEY: VALUE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&lt;CRLF&gt;</a:t>
            </a:r>
          </a:p>
          <a:p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1752599" y="2007691"/>
            <a:ext cx="1066803" cy="36088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4130" y="2343823"/>
            <a:ext cx="1532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Key identifier (name)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13" name="Curved Connector 12"/>
          <p:cNvCxnSpPr>
            <a:stCxn id="16" idx="1"/>
          </p:cNvCxnSpPr>
          <p:nvPr/>
        </p:nvCxnSpPr>
        <p:spPr>
          <a:xfrm rot="10800000">
            <a:off x="3709640" y="2135484"/>
            <a:ext cx="1243363" cy="21860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53002" y="2215584"/>
            <a:ext cx="1800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Value assigned to the key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38575" y="1605636"/>
            <a:ext cx="1829796" cy="46166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There can be one or more</a:t>
            </a:r>
            <a:br>
              <a:rPr lang="en-US" sz="1200" b="1" dirty="0" smtClean="0">
                <a:solidFill>
                  <a:srgbClr val="00B050"/>
                </a:solidFill>
              </a:rPr>
            </a:br>
            <a:r>
              <a:rPr lang="en-US" sz="1200" b="1" dirty="0" smtClean="0">
                <a:solidFill>
                  <a:srgbClr val="00B050"/>
                </a:solidFill>
              </a:rPr>
              <a:t>key: value pairs</a:t>
            </a:r>
            <a:endParaRPr lang="en-US" sz="1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00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10476</TotalTime>
  <Words>891</Words>
  <Application>Microsoft Office PowerPoint</Application>
  <PresentationFormat>On-screen Show (4:3)</PresentationFormat>
  <Paragraphs>398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Software Development Networking Basics</vt:lpstr>
      <vt:lpstr>CRUD</vt:lpstr>
      <vt:lpstr>HTTP Methods</vt:lpstr>
      <vt:lpstr>HTTP Request / Response Cycle</vt:lpstr>
      <vt:lpstr>HTTP Packet Format</vt:lpstr>
      <vt:lpstr>HTTP Request Packet Format</vt:lpstr>
      <vt:lpstr>Make HTTP Request (1)</vt:lpstr>
      <vt:lpstr>Make HTTP Request (2)</vt:lpstr>
      <vt:lpstr>Make HTTP Request (3)</vt:lpstr>
      <vt:lpstr>Make HTTP Request Unit Tests (xUnit)</vt:lpstr>
      <vt:lpstr>HTTP Response Packet Format</vt:lpstr>
      <vt:lpstr>Make HTTP Response (1)</vt:lpstr>
      <vt:lpstr>Make HTTP Response Unit Tests (xUnit)</vt:lpstr>
      <vt:lpstr>Parse HTTP Request (1)</vt:lpstr>
      <vt:lpstr>Parse HTTP Request (2)</vt:lpstr>
      <vt:lpstr>Parse HTTP Request (3)</vt:lpstr>
      <vt:lpstr>Parse HTTP Response</vt:lpstr>
      <vt:lpstr>Read Packet (1)</vt:lpstr>
      <vt:lpstr>Read Packet (2)</vt:lpstr>
      <vt:lpstr>Client Side</vt:lpstr>
      <vt:lpstr>Server Side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User</cp:lastModifiedBy>
  <cp:revision>290</cp:revision>
  <dcterms:created xsi:type="dcterms:W3CDTF">2006-08-16T00:00:00Z</dcterms:created>
  <dcterms:modified xsi:type="dcterms:W3CDTF">2018-02-06T18:22:13Z</dcterms:modified>
</cp:coreProperties>
</file>