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3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Multiple Choice Automatic Generation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Natural Language Processing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Andrew </a:t>
            </a:r>
            <a:r>
              <a:rPr lang="en-US" dirty="0" err="1" smtClean="0">
                <a:solidFill>
                  <a:srgbClr val="FFC000"/>
                </a:solidFill>
              </a:rPr>
              <a:t>Ferlitsch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Quisse.Com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15"/>
          <p:cNvSpPr>
            <a:spLocks noChangeArrowheads="1"/>
          </p:cNvSpPr>
          <p:nvPr/>
        </p:nvSpPr>
        <p:spPr bwMode="auto">
          <a:xfrm>
            <a:off x="2514600" y="1419225"/>
            <a:ext cx="3629025" cy="299085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070372"/>
          </a:xfrm>
          <a:ln w="63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Generated Multiple Choice Question with Exclusion Selection</a:t>
            </a:r>
            <a:endParaRPr 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2819400" y="1575417"/>
            <a:ext cx="817563" cy="2667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Question ?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52400" y="6096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524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524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28181" y="1968521"/>
            <a:ext cx="1402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Alternate Choice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244534" y="2452169"/>
            <a:ext cx="1311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Correct Answer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44534" y="2914650"/>
            <a:ext cx="1402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Alternate Choice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244534" y="3385619"/>
            <a:ext cx="1402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Alternate Choice</a:t>
            </a:r>
            <a:endParaRPr lang="en-US" sz="1400" dirty="0"/>
          </a:p>
        </p:txBody>
      </p:sp>
      <p:sp>
        <p:nvSpPr>
          <p:cNvPr id="18" name="Multiply 17"/>
          <p:cNvSpPr/>
          <p:nvPr/>
        </p:nvSpPr>
        <p:spPr>
          <a:xfrm>
            <a:off x="2819400" y="1968521"/>
            <a:ext cx="314325" cy="342900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2809775" y="2434607"/>
            <a:ext cx="314325" cy="342900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2819400" y="2879527"/>
            <a:ext cx="314325" cy="342900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2819400" y="3353723"/>
            <a:ext cx="314325" cy="342900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7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0772"/>
          </a:xfrm>
          <a:ln w="63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4191000" y="789337"/>
            <a:ext cx="1085850" cy="800100"/>
          </a:xfrm>
          <a:prstGeom prst="ellipse">
            <a:avLst/>
          </a:prstGeom>
          <a:solidFill>
            <a:srgbClr val="E36C0A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NLP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Agent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n 3"/>
          <p:cNvSpPr>
            <a:spLocks noChangeArrowheads="1"/>
          </p:cNvSpPr>
          <p:nvPr/>
        </p:nvSpPr>
        <p:spPr bwMode="auto">
          <a:xfrm>
            <a:off x="914400" y="800100"/>
            <a:ext cx="1495425" cy="714375"/>
          </a:xfrm>
          <a:prstGeom prst="can">
            <a:avLst>
              <a:gd name="adj" fmla="val 25000"/>
            </a:avLst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Q&amp;A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Corpus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09826" y="1157288"/>
            <a:ext cx="17811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744212" y="2701004"/>
            <a:ext cx="0" cy="3286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ultidocument 6"/>
          <p:cNvSpPr>
            <a:spLocks noChangeArrowheads="1"/>
          </p:cNvSpPr>
          <p:nvPr/>
        </p:nvSpPr>
        <p:spPr bwMode="auto">
          <a:xfrm>
            <a:off x="3546920" y="1936337"/>
            <a:ext cx="2390775" cy="828675"/>
          </a:xfrm>
          <a:prstGeom prst="flowChartMultidocumen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Similarity Matches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174998" y="3029617"/>
            <a:ext cx="1085850" cy="800100"/>
          </a:xfrm>
          <a:prstGeom prst="ellipse">
            <a:avLst/>
          </a:prstGeom>
          <a:solidFill>
            <a:srgbClr val="E46C0A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AutoGen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Agent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742307" y="1591722"/>
            <a:ext cx="0" cy="32861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0" name="Flowchart: Multidocument 9"/>
          <p:cNvSpPr>
            <a:spLocks noChangeArrowheads="1"/>
          </p:cNvSpPr>
          <p:nvPr/>
        </p:nvSpPr>
        <p:spPr bwMode="auto">
          <a:xfrm>
            <a:off x="3598164" y="4158329"/>
            <a:ext cx="2390775" cy="828675"/>
          </a:xfrm>
          <a:prstGeom prst="flowChartMultidocument">
            <a:avLst/>
          </a:prstGeom>
          <a:solidFill>
            <a:srgbClr val="4F81BD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Multiple Choice Questions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44212" y="3829717"/>
            <a:ext cx="0" cy="32861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5518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0772"/>
          </a:xfrm>
          <a:ln w="63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Q&amp;A Corpus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38225" y="1546834"/>
            <a:ext cx="7067550" cy="1585913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228725" y="2167864"/>
            <a:ext cx="628650" cy="67151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228725" y="1586840"/>
            <a:ext cx="650370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COLUMNS: Unique ID , Category, Question, </a:t>
            </a: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Anwer</a:t>
            </a:r>
            <a:r>
              <a:rPr kumimoji="0" lang="en-US" altLang="en-US" sz="1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Q-</a:t>
            </a: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bagofwords</a:t>
            </a:r>
            <a:r>
              <a:rPr kumimoji="0" lang="en-US" altLang="en-US" sz="1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A-</a:t>
            </a: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bagofWords</a:t>
            </a:r>
            <a:r>
              <a:rPr kumimoji="0" lang="en-US" altLang="en-US" sz="1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Similarity, Difficulty-Level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228725" y="1777277"/>
            <a:ext cx="9525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Row Data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4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0772"/>
          </a:xfrm>
          <a:ln w="63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Bag of Words Generation</a:t>
            </a:r>
            <a:endParaRPr 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Folded Corner 23"/>
          <p:cNvSpPr>
            <a:spLocks noChangeArrowheads="1"/>
          </p:cNvSpPr>
          <p:nvPr/>
        </p:nvSpPr>
        <p:spPr bwMode="auto">
          <a:xfrm>
            <a:off x="457200" y="839391"/>
            <a:ext cx="1143000" cy="728663"/>
          </a:xfrm>
          <a:prstGeom prst="foldedCorner">
            <a:avLst>
              <a:gd name="adj" fmla="val 16667"/>
            </a:avLst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Question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lded Corner 25"/>
          <p:cNvSpPr>
            <a:spLocks noChangeArrowheads="1"/>
          </p:cNvSpPr>
          <p:nvPr/>
        </p:nvSpPr>
        <p:spPr bwMode="auto">
          <a:xfrm>
            <a:off x="762000" y="1234107"/>
            <a:ext cx="1143000" cy="728663"/>
          </a:xfrm>
          <a:prstGeom prst="foldedCorner">
            <a:avLst>
              <a:gd name="adj" fmla="val 16667"/>
            </a:avLst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Answer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endCxn id="5" idx="1"/>
          </p:cNvCxnSpPr>
          <p:nvPr/>
        </p:nvCxnSpPr>
        <p:spPr>
          <a:xfrm flipV="1">
            <a:off x="2019488" y="1234107"/>
            <a:ext cx="976124" cy="1529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5" name="Rounded Rectangle 27"/>
          <p:cNvSpPr>
            <a:spLocks noChangeArrowheads="1"/>
          </p:cNvSpPr>
          <p:nvPr/>
        </p:nvSpPr>
        <p:spPr bwMode="auto">
          <a:xfrm>
            <a:off x="2995612" y="1091232"/>
            <a:ext cx="2714625" cy="285750"/>
          </a:xfrm>
          <a:prstGeom prst="roundRect">
            <a:avLst>
              <a:gd name="adj" fmla="val 16667"/>
            </a:avLst>
          </a:prstGeom>
          <a:solidFill>
            <a:srgbClr val="E36C0A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Canonical Processing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28"/>
          <p:cNvSpPr>
            <a:spLocks noChangeArrowheads="1"/>
          </p:cNvSpPr>
          <p:nvPr/>
        </p:nvSpPr>
        <p:spPr bwMode="auto">
          <a:xfrm>
            <a:off x="3018664" y="1568054"/>
            <a:ext cx="2714625" cy="285750"/>
          </a:xfrm>
          <a:prstGeom prst="roundRect">
            <a:avLst>
              <a:gd name="adj" fmla="val 16667"/>
            </a:avLst>
          </a:prstGeom>
          <a:solidFill>
            <a:srgbClr val="E46C0A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Stop Words Removal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29"/>
          <p:cNvSpPr>
            <a:spLocks noChangeArrowheads="1"/>
          </p:cNvSpPr>
          <p:nvPr/>
        </p:nvSpPr>
        <p:spPr bwMode="auto">
          <a:xfrm>
            <a:off x="3000376" y="2513124"/>
            <a:ext cx="2714625" cy="285750"/>
          </a:xfrm>
          <a:prstGeom prst="roundRect">
            <a:avLst>
              <a:gd name="adj" fmla="val 16667"/>
            </a:avLst>
          </a:prstGeom>
          <a:solidFill>
            <a:srgbClr val="E46C0A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Lemmatization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31589" y="1410891"/>
            <a:ext cx="0" cy="15716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>
          <a:xfrm>
            <a:off x="4331589" y="1884188"/>
            <a:ext cx="0" cy="15716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8" name="Rounded Rectangle 33"/>
          <p:cNvSpPr>
            <a:spLocks noChangeArrowheads="1"/>
          </p:cNvSpPr>
          <p:nvPr/>
        </p:nvSpPr>
        <p:spPr bwMode="auto">
          <a:xfrm>
            <a:off x="3018664" y="2055352"/>
            <a:ext cx="2714625" cy="285750"/>
          </a:xfrm>
          <a:prstGeom prst="roundRect">
            <a:avLst>
              <a:gd name="adj" fmla="val 16667"/>
            </a:avLst>
          </a:prstGeom>
          <a:solidFill>
            <a:srgbClr val="E46C0A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Duplicate Removal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31589" y="2341102"/>
            <a:ext cx="0" cy="15716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0" name="Flowchart: Multidocument 35"/>
          <p:cNvSpPr>
            <a:spLocks noChangeArrowheads="1"/>
          </p:cNvSpPr>
          <p:nvPr/>
        </p:nvSpPr>
        <p:spPr bwMode="auto">
          <a:xfrm>
            <a:off x="3180588" y="2956037"/>
            <a:ext cx="2390775" cy="828675"/>
          </a:xfrm>
          <a:prstGeom prst="flowChartMultidocument">
            <a:avLst/>
          </a:prstGeom>
          <a:solidFill>
            <a:srgbClr val="4F81BD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Question Bag of Words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Answer Bag of Words</a:t>
            </a:r>
            <a:endParaRPr kumimoji="0" lang="en-US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331589" y="2798874"/>
            <a:ext cx="0" cy="15716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152400" y="101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152400" y="937424"/>
            <a:ext cx="184731" cy="75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152400" y="1367135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716473" y="4613016"/>
            <a:ext cx="804971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{ id: 1,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qBagofWords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: ‘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product,owner,role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’,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aBagofWords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:   ‘person,product,stakeholder,responsibility,decide,story,backlog,sprint’ 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0772"/>
          </a:xfrm>
          <a:ln w="63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Similarity Matching</a:t>
            </a:r>
            <a:endParaRPr 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Flowchart: Multidocument 45"/>
          <p:cNvSpPr>
            <a:spLocks noChangeArrowheads="1"/>
          </p:cNvSpPr>
          <p:nvPr/>
        </p:nvSpPr>
        <p:spPr bwMode="auto">
          <a:xfrm>
            <a:off x="457200" y="857124"/>
            <a:ext cx="2390775" cy="1104900"/>
          </a:xfrm>
          <a:prstGeom prst="flowChartMultidocument">
            <a:avLst/>
          </a:prstGeom>
          <a:solidFill>
            <a:srgbClr val="4F81BD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ID: i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Question Bag of Words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Answer Bag of Words</a:t>
            </a:r>
            <a:endParaRPr kumimoji="0" lang="en-US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lowchart: Multidocument 46"/>
          <p:cNvSpPr>
            <a:spLocks noChangeArrowheads="1"/>
          </p:cNvSpPr>
          <p:nvPr/>
        </p:nvSpPr>
        <p:spPr bwMode="auto">
          <a:xfrm>
            <a:off x="5257800" y="857124"/>
            <a:ext cx="2390775" cy="1104900"/>
          </a:xfrm>
          <a:prstGeom prst="flowChartMultidocument">
            <a:avLst/>
          </a:prstGeom>
          <a:solidFill>
            <a:srgbClr val="4F81BD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ID: 1 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Question Bag of Words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Answer Bag of Words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lowchart: Multidocument 47"/>
          <p:cNvSpPr>
            <a:spLocks noChangeArrowheads="1"/>
          </p:cNvSpPr>
          <p:nvPr/>
        </p:nvSpPr>
        <p:spPr bwMode="auto">
          <a:xfrm>
            <a:off x="5255581" y="2502236"/>
            <a:ext cx="2390775" cy="1104900"/>
          </a:xfrm>
          <a:prstGeom prst="flowChartMultidocument">
            <a:avLst/>
          </a:prstGeom>
          <a:solidFill>
            <a:srgbClr val="4F81BD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ID: n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Question Bag of Words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Answer Bag of Words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48"/>
          <p:cNvSpPr>
            <a:spLocks noChangeArrowheads="1"/>
          </p:cNvSpPr>
          <p:nvPr/>
        </p:nvSpPr>
        <p:spPr bwMode="auto">
          <a:xfrm>
            <a:off x="3447680" y="780320"/>
            <a:ext cx="1085850" cy="1066800"/>
          </a:xfrm>
          <a:prstGeom prst="ellipse">
            <a:avLst/>
          </a:prstGeom>
          <a:solidFill>
            <a:srgbClr val="E46C0A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Comparator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endCxn id="6" idx="2"/>
          </p:cNvCxnSpPr>
          <p:nvPr/>
        </p:nvCxnSpPr>
        <p:spPr>
          <a:xfrm>
            <a:off x="2873298" y="1313720"/>
            <a:ext cx="57438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>
            <a:off x="4545367" y="1313720"/>
            <a:ext cx="68580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5091112" y="771905"/>
            <a:ext cx="2724150" cy="2942845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990605" y="1847120"/>
            <a:ext cx="0" cy="65511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7" name="Flowchart: Multidocument 59"/>
          <p:cNvSpPr>
            <a:spLocks noChangeArrowheads="1"/>
          </p:cNvSpPr>
          <p:nvPr/>
        </p:nvSpPr>
        <p:spPr bwMode="auto">
          <a:xfrm>
            <a:off x="2787079" y="3960698"/>
            <a:ext cx="2390775" cy="1104900"/>
          </a:xfrm>
          <a:prstGeom prst="flowChartMultidocument">
            <a:avLst/>
          </a:prstGeom>
          <a:solidFill>
            <a:srgbClr val="4F81BD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ID: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Combined Similarity Matches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6"/>
          <p:cNvSpPr>
            <a:spLocks noChangeArrowheads="1"/>
          </p:cNvSpPr>
          <p:nvPr/>
        </p:nvSpPr>
        <p:spPr bwMode="auto">
          <a:xfrm>
            <a:off x="3439542" y="2478007"/>
            <a:ext cx="1085850" cy="1066800"/>
          </a:xfrm>
          <a:prstGeom prst="ellipse">
            <a:avLst/>
          </a:prstGeom>
          <a:solidFill>
            <a:srgbClr val="E46C0A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Eliminate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Duplicate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152400" y="106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50899" y="2089438"/>
            <a:ext cx="120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Excluding ID: </a:t>
            </a:r>
            <a:r>
              <a:rPr lang="en-US" sz="1400" dirty="0" err="1" smtClean="0"/>
              <a:t>i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997355" y="3544807"/>
            <a:ext cx="0" cy="39854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>
          <a:xfrm flipH="1">
            <a:off x="4525392" y="3066745"/>
            <a:ext cx="732409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5360356" y="420537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{ id: 1, similarity: [ { id: 3, count: 5 }, { id: 17, count: 4 } ]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479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0772"/>
          </a:xfrm>
          <a:ln w="63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Multiple Choice Answer Generation</a:t>
            </a:r>
            <a:endParaRPr 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Flowchart: Multidocument 78"/>
          <p:cNvSpPr>
            <a:spLocks noChangeArrowheads="1"/>
          </p:cNvSpPr>
          <p:nvPr/>
        </p:nvSpPr>
        <p:spPr bwMode="auto">
          <a:xfrm>
            <a:off x="457200" y="872911"/>
            <a:ext cx="2390775" cy="1104900"/>
          </a:xfrm>
          <a:prstGeom prst="flowChartMultidocument">
            <a:avLst/>
          </a:prstGeom>
          <a:solidFill>
            <a:srgbClr val="4F81BD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Combined Similarity Matches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79"/>
          <p:cNvSpPr>
            <a:spLocks noChangeArrowheads="1"/>
          </p:cNvSpPr>
          <p:nvPr/>
        </p:nvSpPr>
        <p:spPr bwMode="auto">
          <a:xfrm>
            <a:off x="3662362" y="1056322"/>
            <a:ext cx="2714625" cy="381000"/>
          </a:xfrm>
          <a:prstGeom prst="roundRect">
            <a:avLst>
              <a:gd name="adj" fmla="val 16667"/>
            </a:avLst>
          </a:prstGeom>
          <a:solidFill>
            <a:srgbClr val="E46C0A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Multiple Choice Selector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47975" y="1218215"/>
            <a:ext cx="80962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5" name="Flowchart: Multidocument 81"/>
          <p:cNvSpPr>
            <a:spLocks noChangeArrowheads="1"/>
          </p:cNvSpPr>
          <p:nvPr/>
        </p:nvSpPr>
        <p:spPr bwMode="auto">
          <a:xfrm>
            <a:off x="3738562" y="3957637"/>
            <a:ext cx="2390775" cy="1104900"/>
          </a:xfrm>
          <a:prstGeom prst="flowChartMultidocument">
            <a:avLst/>
          </a:prstGeom>
          <a:solidFill>
            <a:srgbClr val="4F81BD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Multiple Choice Answers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944352" y="1437322"/>
            <a:ext cx="8648" cy="37242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6" name="Rounded Rectangle 83"/>
          <p:cNvSpPr>
            <a:spLocks noChangeArrowheads="1"/>
          </p:cNvSpPr>
          <p:nvPr/>
        </p:nvSpPr>
        <p:spPr bwMode="auto">
          <a:xfrm>
            <a:off x="3647381" y="3120131"/>
            <a:ext cx="2714625" cy="381000"/>
          </a:xfrm>
          <a:prstGeom prst="roundRect">
            <a:avLst>
              <a:gd name="adj" fmla="val 16667"/>
            </a:avLst>
          </a:prstGeom>
          <a:solidFill>
            <a:srgbClr val="E46C0A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Randomize Position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44351" y="2725103"/>
            <a:ext cx="1" cy="38004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7" name="Folded Corner 85"/>
          <p:cNvSpPr>
            <a:spLocks noChangeArrowheads="1"/>
          </p:cNvSpPr>
          <p:nvPr/>
        </p:nvSpPr>
        <p:spPr bwMode="auto">
          <a:xfrm>
            <a:off x="3657600" y="1809408"/>
            <a:ext cx="2714625" cy="915353"/>
          </a:xfrm>
          <a:prstGeom prst="foldedCorner">
            <a:avLst>
              <a:gd name="adj" fmla="val 16667"/>
            </a:avLst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Multiple Choice Question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33950" y="3526790"/>
            <a:ext cx="0" cy="4476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8" name="Folded Corner 87"/>
          <p:cNvSpPr>
            <a:spLocks noChangeArrowheads="1"/>
          </p:cNvSpPr>
          <p:nvPr/>
        </p:nvSpPr>
        <p:spPr bwMode="auto">
          <a:xfrm>
            <a:off x="2133600" y="3990975"/>
            <a:ext cx="1085850" cy="1038225"/>
          </a:xfrm>
          <a:prstGeom prst="foldedCorner">
            <a:avLst>
              <a:gd name="adj" fmla="val 16667"/>
            </a:avLst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Index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695575" y="3714750"/>
            <a:ext cx="2238375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05100" y="3714750"/>
            <a:ext cx="0" cy="27622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3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0772"/>
          </a:xfrm>
          <a:ln w="63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Best-Fit Similarity Selection</a:t>
            </a:r>
            <a:endParaRPr 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485548" y="2951162"/>
            <a:ext cx="5857875" cy="2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33908" y="2401887"/>
            <a:ext cx="9525" cy="93345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86733" y="2401887"/>
            <a:ext cx="9525" cy="933450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75000"/>
              </a:srgbClr>
            </a:solidFill>
            <a:prstDash val="dash"/>
          </a:ln>
          <a:effectLst/>
        </p:spPr>
      </p:cxnSp>
      <p:sp>
        <p:nvSpPr>
          <p:cNvPr id="11" name="Left Arrow 10"/>
          <p:cNvSpPr/>
          <p:nvPr/>
        </p:nvSpPr>
        <p:spPr>
          <a:xfrm>
            <a:off x="3381658" y="3031172"/>
            <a:ext cx="323850" cy="1524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43433" y="2566987"/>
            <a:ext cx="3543300" cy="190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05208" y="1738312"/>
            <a:ext cx="6210300" cy="1876425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924208" y="2018913"/>
            <a:ext cx="53908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	    Threshold &gt; X				Threshold &lt; 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1396918" y="2416760"/>
            <a:ext cx="53155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Too Close			k &gt;= 3		  Too far out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in Context					</a:t>
            </a:r>
            <a:r>
              <a:rPr lang="en-US" altLang="en-US" sz="11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altLang="en-US" sz="11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of Context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1385821" y="3014295"/>
            <a:ext cx="5996834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			Similarity Index			</a:t>
            </a:r>
            <a:r>
              <a:rPr lang="en-US" altLang="en-US" sz="11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altLang="en-US" sz="1100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       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0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15"/>
          <p:cNvSpPr>
            <a:spLocks noChangeArrowheads="1"/>
          </p:cNvSpPr>
          <p:nvPr/>
        </p:nvSpPr>
        <p:spPr bwMode="auto">
          <a:xfrm>
            <a:off x="2514600" y="1419225"/>
            <a:ext cx="3629025" cy="299085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0772"/>
          </a:xfrm>
          <a:ln w="63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Generated Multiple Choice Question</a:t>
            </a:r>
            <a:endParaRPr 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28" name="Picture 1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165" y="1979535"/>
            <a:ext cx="3048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7" name="Picture 1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660" y="2451717"/>
            <a:ext cx="3048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914650"/>
            <a:ext cx="3048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1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385167"/>
            <a:ext cx="3048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2819400" y="1575417"/>
            <a:ext cx="817563" cy="2667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Question ?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52400" y="6096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524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524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28181" y="1968521"/>
            <a:ext cx="1402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Alternate Choice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244534" y="2452169"/>
            <a:ext cx="1311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Correct Answer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44534" y="2914650"/>
            <a:ext cx="1402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Alternate Choice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244534" y="3385619"/>
            <a:ext cx="1402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Alternate Choice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758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0772"/>
          </a:xfrm>
          <a:ln w="63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Timing Metric for a Corpus</a:t>
            </a:r>
            <a:endParaRPr 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178481" y="1898650"/>
            <a:ext cx="4076700" cy="1558925"/>
          </a:xfrm>
          <a:custGeom>
            <a:avLst/>
            <a:gdLst>
              <a:gd name="connsiteX0" fmla="*/ 0 w 4076700"/>
              <a:gd name="connsiteY0" fmla="*/ 1528758 h 1559437"/>
              <a:gd name="connsiteX1" fmla="*/ 781050 w 4076700"/>
              <a:gd name="connsiteY1" fmla="*/ 1395408 h 1559437"/>
              <a:gd name="connsiteX2" fmla="*/ 1714500 w 4076700"/>
              <a:gd name="connsiteY2" fmla="*/ 261933 h 1559437"/>
              <a:gd name="connsiteX3" fmla="*/ 2400300 w 4076700"/>
              <a:gd name="connsiteY3" fmla="*/ 80958 h 1559437"/>
              <a:gd name="connsiteX4" fmla="*/ 3333750 w 4076700"/>
              <a:gd name="connsiteY4" fmla="*/ 1328733 h 1559437"/>
              <a:gd name="connsiteX5" fmla="*/ 4038600 w 4076700"/>
              <a:gd name="connsiteY5" fmla="*/ 1519233 h 1559437"/>
              <a:gd name="connsiteX6" fmla="*/ 4076700 w 4076700"/>
              <a:gd name="connsiteY6" fmla="*/ 1509708 h 1559437"/>
              <a:gd name="connsiteX7" fmla="*/ 4076700 w 4076700"/>
              <a:gd name="connsiteY7" fmla="*/ 1509708 h 1559437"/>
              <a:gd name="connsiteX8" fmla="*/ 4057650 w 4076700"/>
              <a:gd name="connsiteY8" fmla="*/ 1509708 h 1559437"/>
              <a:gd name="connsiteX9" fmla="*/ 3990975 w 4076700"/>
              <a:gd name="connsiteY9" fmla="*/ 1519233 h 1559437"/>
              <a:gd name="connsiteX10" fmla="*/ 4010025 w 4076700"/>
              <a:gd name="connsiteY10" fmla="*/ 1519233 h 1559437"/>
              <a:gd name="connsiteX11" fmla="*/ 4010025 w 4076700"/>
              <a:gd name="connsiteY11" fmla="*/ 1519233 h 1559437"/>
              <a:gd name="connsiteX12" fmla="*/ 3990975 w 4076700"/>
              <a:gd name="connsiteY12" fmla="*/ 1509708 h 1559437"/>
              <a:gd name="connsiteX13" fmla="*/ 3990975 w 4076700"/>
              <a:gd name="connsiteY13" fmla="*/ 1509708 h 1559437"/>
              <a:gd name="connsiteX14" fmla="*/ 3990975 w 4076700"/>
              <a:gd name="connsiteY14" fmla="*/ 1509708 h 155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76700" h="1559437">
                <a:moveTo>
                  <a:pt x="0" y="1528758"/>
                </a:moveTo>
                <a:cubicBezTo>
                  <a:pt x="247650" y="1567651"/>
                  <a:pt x="495300" y="1606545"/>
                  <a:pt x="781050" y="1395408"/>
                </a:cubicBezTo>
                <a:cubicBezTo>
                  <a:pt x="1066800" y="1184271"/>
                  <a:pt x="1444625" y="481008"/>
                  <a:pt x="1714500" y="261933"/>
                </a:cubicBezTo>
                <a:cubicBezTo>
                  <a:pt x="1984375" y="42858"/>
                  <a:pt x="2130425" y="-96842"/>
                  <a:pt x="2400300" y="80958"/>
                </a:cubicBezTo>
                <a:cubicBezTo>
                  <a:pt x="2670175" y="258758"/>
                  <a:pt x="3060700" y="1089020"/>
                  <a:pt x="3333750" y="1328733"/>
                </a:cubicBezTo>
                <a:cubicBezTo>
                  <a:pt x="3606800" y="1568446"/>
                  <a:pt x="3914775" y="1489071"/>
                  <a:pt x="4038600" y="1519233"/>
                </a:cubicBezTo>
                <a:lnTo>
                  <a:pt x="4076700" y="1509708"/>
                </a:lnTo>
                <a:lnTo>
                  <a:pt x="4076700" y="1509708"/>
                </a:lnTo>
                <a:cubicBezTo>
                  <a:pt x="4073525" y="1509708"/>
                  <a:pt x="4071937" y="1508121"/>
                  <a:pt x="4057650" y="1509708"/>
                </a:cubicBezTo>
                <a:cubicBezTo>
                  <a:pt x="4043363" y="1511295"/>
                  <a:pt x="3998913" y="1517645"/>
                  <a:pt x="3990975" y="1519233"/>
                </a:cubicBezTo>
                <a:cubicBezTo>
                  <a:pt x="3983037" y="1520821"/>
                  <a:pt x="4010025" y="1519233"/>
                  <a:pt x="4010025" y="1519233"/>
                </a:cubicBezTo>
                <a:lnTo>
                  <a:pt x="4010025" y="1519233"/>
                </a:lnTo>
                <a:lnTo>
                  <a:pt x="3990975" y="1509708"/>
                </a:lnTo>
                <a:lnTo>
                  <a:pt x="3990975" y="1509708"/>
                </a:lnTo>
                <a:lnTo>
                  <a:pt x="3990975" y="150970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40656" y="1609725"/>
            <a:ext cx="9525" cy="48577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97631" y="2967355"/>
            <a:ext cx="9525" cy="485775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75000"/>
              </a:srgbClr>
            </a:solidFill>
            <a:prstDash val="dash"/>
          </a:ln>
          <a:effectLst/>
        </p:spPr>
      </p:cxnSp>
      <p:cxnSp>
        <p:nvCxnSpPr>
          <p:cNvPr id="20" name="Straight Connector 19"/>
          <p:cNvCxnSpPr/>
          <p:nvPr/>
        </p:nvCxnSpPr>
        <p:spPr>
          <a:xfrm>
            <a:off x="5464606" y="2967355"/>
            <a:ext cx="9525" cy="485775"/>
          </a:xfrm>
          <a:prstGeom prst="line">
            <a:avLst/>
          </a:prstGeom>
          <a:noFill/>
          <a:ln w="12700" cap="flat" cmpd="sng" algn="ctr">
            <a:solidFill>
              <a:srgbClr val="F79646">
                <a:lumMod val="75000"/>
              </a:srgbClr>
            </a:solidFill>
            <a:prstDash val="dash"/>
          </a:ln>
          <a:effectLst/>
        </p:spPr>
      </p:cxnSp>
      <p:cxnSp>
        <p:nvCxnSpPr>
          <p:cNvPr id="21" name="Straight Arrow Connector 20"/>
          <p:cNvCxnSpPr/>
          <p:nvPr/>
        </p:nvCxnSpPr>
        <p:spPr>
          <a:xfrm flipV="1">
            <a:off x="3006521" y="3320415"/>
            <a:ext cx="2466975" cy="95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177846" y="3653790"/>
            <a:ext cx="4181475" cy="47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3751986" y="1439584"/>
            <a:ext cx="1704975" cy="170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Peak (Mean Average)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716738" y="2774028"/>
            <a:ext cx="1290418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Threshold</a:t>
            </a: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Min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3726706" y="2956518"/>
            <a:ext cx="1227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Within Normal Range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1521256" y="3710634"/>
            <a:ext cx="30857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			Time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4976087" y="2765407"/>
            <a:ext cx="131286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Threshold</a:t>
            </a: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Max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17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184</Words>
  <Application>Microsoft Office PowerPoint</Application>
  <PresentationFormat>On-screen Show (16:9)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Multiple Choice Automatic Generation  Natural Language Processing</vt:lpstr>
      <vt:lpstr>Overview</vt:lpstr>
      <vt:lpstr>Q&amp;A Corpus</vt:lpstr>
      <vt:lpstr>Bag of Words Generation</vt:lpstr>
      <vt:lpstr>Similarity Matching</vt:lpstr>
      <vt:lpstr>Multiple Choice Answer Generation</vt:lpstr>
      <vt:lpstr>Best-Fit Similarity Selection</vt:lpstr>
      <vt:lpstr>Generated Multiple Choice Question</vt:lpstr>
      <vt:lpstr>Timing Metric for a Corpus</vt:lpstr>
      <vt:lpstr>Generated Multiple Choice Question with Exclusion Selection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Ferlitsch</dc:creator>
  <cp:lastModifiedBy>Andrew Ferlitsch</cp:lastModifiedBy>
  <cp:revision>10</cp:revision>
  <dcterms:created xsi:type="dcterms:W3CDTF">2006-08-16T00:00:00Z</dcterms:created>
  <dcterms:modified xsi:type="dcterms:W3CDTF">2017-04-23T00:29:45Z</dcterms:modified>
</cp:coreProperties>
</file>