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2" autoAdjust="0"/>
    <p:restoredTop sz="92939" autoAdjust="0"/>
  </p:normalViewPr>
  <p:slideViewPr>
    <p:cSldViewPr>
      <p:cViewPr>
        <p:scale>
          <a:sx n="100" d="100"/>
          <a:sy n="100" d="100"/>
        </p:scale>
        <p:origin x="1602" y="15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Deep Neural Network (DNN)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91019" y="177119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31455" y="5248734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1723511" y="1904999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1455" y="2066694"/>
            <a:ext cx="959288" cy="3153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4322" y="334009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791019" y="483478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6019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0743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52643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52643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1723511" y="2228390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1723511" y="2228390"/>
            <a:ext cx="929132" cy="2200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1723511" y="2228390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1731455" y="3268053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31455" y="3734548"/>
            <a:ext cx="921188" cy="714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1718235" y="1904999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23511" y="3734548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" y="1447798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1705795" y="3268053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23511" y="4449109"/>
            <a:ext cx="929132" cy="799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Layers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6306508" y="3534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5205857" y="2033888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171007" y="3497832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5171007" y="3991909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162481" y="3991909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20557" y="3201592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403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It’s a Deep Neural Network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if it has more than one hidden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layer – That’s It!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96377" y="14477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91101" y="281085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53001" y="41909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253001" y="55911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628621" y="1904999"/>
            <a:ext cx="667866" cy="1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6"/>
            <a:endCxn id="47" idx="2"/>
          </p:cNvCxnSpPr>
          <p:nvPr/>
        </p:nvCxnSpPr>
        <p:spPr>
          <a:xfrm>
            <a:off x="3628511" y="1904999"/>
            <a:ext cx="662590" cy="1363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6"/>
            <a:endCxn id="51" idx="2"/>
          </p:cNvCxnSpPr>
          <p:nvPr/>
        </p:nvCxnSpPr>
        <p:spPr>
          <a:xfrm>
            <a:off x="3628511" y="1904999"/>
            <a:ext cx="62449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</p:cNvCxnSpPr>
          <p:nvPr/>
        </p:nvCxnSpPr>
        <p:spPr>
          <a:xfrm>
            <a:off x="3628511" y="1904999"/>
            <a:ext cx="624490" cy="41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621133" y="3297222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61389" y="4649771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5135" y="6096000"/>
            <a:ext cx="6678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5" idx="2"/>
          </p:cNvCxnSpPr>
          <p:nvPr/>
        </p:nvCxnSpPr>
        <p:spPr>
          <a:xfrm flipV="1">
            <a:off x="3628621" y="1904999"/>
            <a:ext cx="667756" cy="136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2"/>
          </p:cNvCxnSpPr>
          <p:nvPr/>
        </p:nvCxnSpPr>
        <p:spPr>
          <a:xfrm>
            <a:off x="3606801" y="3297222"/>
            <a:ext cx="646200" cy="1350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3" idx="2"/>
          </p:cNvCxnSpPr>
          <p:nvPr/>
        </p:nvCxnSpPr>
        <p:spPr>
          <a:xfrm>
            <a:off x="3585135" y="4667981"/>
            <a:ext cx="667866" cy="1380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6"/>
          </p:cNvCxnSpPr>
          <p:nvPr/>
        </p:nvCxnSpPr>
        <p:spPr>
          <a:xfrm>
            <a:off x="3623235" y="3268053"/>
            <a:ext cx="606020" cy="27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6"/>
            <a:endCxn id="47" idx="2"/>
          </p:cNvCxnSpPr>
          <p:nvPr/>
        </p:nvCxnSpPr>
        <p:spPr>
          <a:xfrm flipV="1">
            <a:off x="3585135" y="3268053"/>
            <a:ext cx="705966" cy="138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6"/>
            <a:endCxn id="45" idx="2"/>
          </p:cNvCxnSpPr>
          <p:nvPr/>
        </p:nvCxnSpPr>
        <p:spPr>
          <a:xfrm flipV="1">
            <a:off x="3585135" y="1904999"/>
            <a:ext cx="711242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6"/>
            <a:endCxn id="51" idx="2"/>
          </p:cNvCxnSpPr>
          <p:nvPr/>
        </p:nvCxnSpPr>
        <p:spPr>
          <a:xfrm flipV="1">
            <a:off x="3585135" y="4648199"/>
            <a:ext cx="667866" cy="140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" idx="6"/>
            <a:endCxn id="47" idx="2"/>
          </p:cNvCxnSpPr>
          <p:nvPr/>
        </p:nvCxnSpPr>
        <p:spPr>
          <a:xfrm flipV="1">
            <a:off x="3585135" y="3268053"/>
            <a:ext cx="705966" cy="278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561389" y="2066694"/>
            <a:ext cx="727610" cy="3996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Hidden Nodes are Specialized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18-25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(low income)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80515" y="370503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915426" y="1097998"/>
            <a:ext cx="4989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Each Node in the Hidden Network Specializes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2815667" y="2007082"/>
            <a:ext cx="2039308" cy="127006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155875" y="2026132"/>
            <a:ext cx="351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Learns weights to best predict when age is young and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income is low (i.e., they spend their parent’s money).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934042" y="2331027"/>
            <a:ext cx="222248" cy="1567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60" idx="1"/>
          </p:cNvCxnSpPr>
          <p:nvPr/>
        </p:nvCxnSpPr>
        <p:spPr>
          <a:xfrm flipV="1">
            <a:off x="6435622" y="3843530"/>
            <a:ext cx="344893" cy="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8275" y="2815482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 high signal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5142744" y="3004524"/>
            <a:ext cx="222248" cy="2809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529127" y="4818656"/>
            <a:ext cx="171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Outputs low or no signal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4968793" y="4652349"/>
            <a:ext cx="618447" cy="3048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4999053" y="3937972"/>
            <a:ext cx="530074" cy="1019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75298" y="4577822"/>
            <a:ext cx="355296" cy="9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88771" y="2917971"/>
            <a:ext cx="926379" cy="19006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9596" y="254732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Left Brace 100"/>
          <p:cNvSpPr/>
          <p:nvPr/>
        </p:nvSpPr>
        <p:spPr>
          <a:xfrm rot="16200000">
            <a:off x="3750269" y="5572598"/>
            <a:ext cx="408444" cy="93249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86000" y="6243066"/>
            <a:ext cx="35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more hidden nodes, the more specialized learners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Cost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43533" y="269019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Age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062" y="409037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Income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37344" y="209012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16849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95554" y="2690199"/>
            <a:ext cx="792691" cy="45554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4028" y="370503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Spending - </a:t>
            </a:r>
            <a:r>
              <a:rPr lang="cy-GB" sz="1200" b="1" dirty="0"/>
              <a:t>ŷ</a:t>
            </a:r>
            <a:endParaRPr lang="en-US" sz="1200" b="1" baseline="-25000" dirty="0"/>
          </a:p>
          <a:p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25419" y="1097998"/>
            <a:ext cx="40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Calculate Cost (Loss) During Training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2016" y="255596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1-1</a:t>
            </a:r>
            <a:endParaRPr lang="en-US" sz="12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3437344" y="339186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88245" y="47430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6" idx="6"/>
          </p:cNvCxnSpPr>
          <p:nvPr/>
        </p:nvCxnSpPr>
        <p:spPr>
          <a:xfrm>
            <a:off x="2676025" y="3147399"/>
            <a:ext cx="761319" cy="653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6"/>
          </p:cNvCxnSpPr>
          <p:nvPr/>
        </p:nvCxnSpPr>
        <p:spPr>
          <a:xfrm>
            <a:off x="2676025" y="3147399"/>
            <a:ext cx="807557" cy="207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0338" y="3958001"/>
            <a:ext cx="792691" cy="455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0338" y="4413546"/>
            <a:ext cx="815810" cy="786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60338" y="2690199"/>
            <a:ext cx="815810" cy="172334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795" y="291797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2-1</a:t>
            </a:r>
            <a:endParaRPr lang="en-US" sz="12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369836" y="2832966"/>
            <a:ext cx="1147013" cy="90498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49" idx="2"/>
          </p:cNvCxnSpPr>
          <p:nvPr/>
        </p:nvCxnSpPr>
        <p:spPr>
          <a:xfrm flipV="1">
            <a:off x="4369836" y="3849067"/>
            <a:ext cx="1147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6"/>
            <a:endCxn id="49" idx="2"/>
          </p:cNvCxnSpPr>
          <p:nvPr/>
        </p:nvCxnSpPr>
        <p:spPr>
          <a:xfrm flipV="1">
            <a:off x="4420737" y="3849067"/>
            <a:ext cx="1096112" cy="1351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49341" y="3849068"/>
            <a:ext cx="2984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1321" y="30088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25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67615" y="4439323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&lt; 1000</a:t>
            </a:r>
            <a:endParaRPr lang="en-US" sz="12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77421" y="3137772"/>
            <a:ext cx="43324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26942" y="4577822"/>
            <a:ext cx="3552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742" y="571500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(label)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4861" y="5853499"/>
            <a:ext cx="57573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62201" y="2892731"/>
            <a:ext cx="1021891" cy="32638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47839" y="255596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81353" y="565822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     y</a:t>
            </a:r>
            <a:endParaRPr lang="en-US" sz="1200" b="1" dirty="0"/>
          </a:p>
        </p:txBody>
      </p:sp>
      <p:sp>
        <p:nvSpPr>
          <p:cNvPr id="50" name="Oval 49"/>
          <p:cNvSpPr/>
          <p:nvPr/>
        </p:nvSpPr>
        <p:spPr>
          <a:xfrm>
            <a:off x="7216692" y="3551873"/>
            <a:ext cx="766759" cy="260471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83095" y="470568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And actual.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747747" y="4865540"/>
            <a:ext cx="468945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b="1" dirty="0"/>
                          <m:t>ŷ</m:t>
                        </m:r>
                      </m:e>
                    </m:d>
                    <m:r>
                      <a:rPr lang="en-US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b="1" baseline="30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19" y="2398766"/>
                <a:ext cx="1524007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7542042" y="2889862"/>
            <a:ext cx="99286" cy="50200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6410" y="1651971"/>
            <a:ext cx="235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One of the most commonly used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cost functions for neural networks.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477227" y="2131915"/>
            <a:ext cx="256801" cy="3330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Feed Forward -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96893" y="1100681"/>
            <a:ext cx="5763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Feed Forward Training </a:t>
            </a:r>
            <a:r>
              <a:rPr lang="en-US" sz="2000" b="1" dirty="0" smtClean="0">
                <a:solidFill>
                  <a:srgbClr val="00B0F0"/>
                </a:solidFill>
              </a:rPr>
              <a:t>Loop – Backward </a:t>
            </a:r>
            <a:r>
              <a:rPr lang="en-US" sz="2000" b="1" dirty="0" err="1" smtClean="0">
                <a:solidFill>
                  <a:srgbClr val="00B0F0"/>
                </a:solidFill>
              </a:rPr>
              <a:t>Probagation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2" name="Can 41"/>
          <p:cNvSpPr/>
          <p:nvPr/>
        </p:nvSpPr>
        <p:spPr>
          <a:xfrm>
            <a:off x="552450" y="1892735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47850" y="227373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12438" y="21765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564838" y="23289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717238" y="24813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869638" y="2633778"/>
            <a:ext cx="807011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800225" y="2931976"/>
            <a:ext cx="1089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Feed a single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row of data at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 time.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991118" y="2620242"/>
            <a:ext cx="468945" cy="3576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5400000">
            <a:off x="2432540" y="5247725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52625" y="5555819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3852802" y="2765036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84220" y="223705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84220" y="2692199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84220" y="320928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110107" y="1996347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80" idx="3"/>
          </p:cNvCxnSpPr>
          <p:nvPr/>
        </p:nvCxnSpPr>
        <p:spPr>
          <a:xfrm flipV="1">
            <a:off x="4865220" y="23137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80" idx="3"/>
          </p:cNvCxnSpPr>
          <p:nvPr/>
        </p:nvCxnSpPr>
        <p:spPr>
          <a:xfrm flipV="1">
            <a:off x="4874040" y="2313703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52932" y="2368329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110107" y="2547428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110107" y="306400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110107" y="3589935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11" idx="6"/>
          </p:cNvCxnSpPr>
          <p:nvPr/>
        </p:nvCxnSpPr>
        <p:spPr>
          <a:xfrm>
            <a:off x="4865220" y="2422956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>
            <a:off x="4865220" y="2422956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6"/>
          </p:cNvCxnSpPr>
          <p:nvPr/>
        </p:nvCxnSpPr>
        <p:spPr>
          <a:xfrm>
            <a:off x="4865220" y="2422956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852932" y="2768849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837321" y="329530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9" idx="6"/>
          </p:cNvCxnSpPr>
          <p:nvPr/>
        </p:nvCxnSpPr>
        <p:spPr>
          <a:xfrm>
            <a:off x="4865220" y="3395190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6"/>
          </p:cNvCxnSpPr>
          <p:nvPr/>
        </p:nvCxnSpPr>
        <p:spPr>
          <a:xfrm flipV="1">
            <a:off x="4865220" y="2878103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</p:cNvCxnSpPr>
          <p:nvPr/>
        </p:nvCxnSpPr>
        <p:spPr>
          <a:xfrm>
            <a:off x="4865220" y="2878102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</p:cNvCxnSpPr>
          <p:nvPr/>
        </p:nvCxnSpPr>
        <p:spPr>
          <a:xfrm>
            <a:off x="4865220" y="2878102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03420" y="2750718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stCxn id="80" idx="5"/>
            <a:endCxn id="100" idx="2"/>
          </p:cNvCxnSpPr>
          <p:nvPr/>
        </p:nvCxnSpPr>
        <p:spPr>
          <a:xfrm>
            <a:off x="5435311" y="2313703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69902" y="1642734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103" name="Straight Arrow Connector 102"/>
          <p:cNvCxnSpPr>
            <a:endCxn id="100" idx="2"/>
          </p:cNvCxnSpPr>
          <p:nvPr/>
        </p:nvCxnSpPr>
        <p:spPr>
          <a:xfrm>
            <a:off x="5485871" y="2793410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2"/>
          </p:cNvCxnSpPr>
          <p:nvPr/>
        </p:nvCxnSpPr>
        <p:spPr>
          <a:xfrm flipV="1">
            <a:off x="5506447" y="2936621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506447" y="3011059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6326956" y="2885437"/>
            <a:ext cx="457200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61972"/>
                <a:ext cx="1076449" cy="358175"/>
              </a:xfrm>
              <a:prstGeom prst="rect">
                <a:avLst/>
              </a:prstGeom>
              <a:blipFill rotWithShape="1"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7005115" y="2775711"/>
            <a:ext cx="169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Calculate the cost (loss).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772400" y="3052711"/>
            <a:ext cx="0" cy="38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 rot="5400000">
            <a:off x="7322552" y="4237675"/>
            <a:ext cx="80812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691715" y="4343598"/>
            <a:ext cx="1266949" cy="110607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Converge ?</a:t>
            </a:r>
            <a:endParaRPr 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4130" y="5865167"/>
            <a:ext cx="164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Can’t minimize the cost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function anymore.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 flipV="1">
            <a:off x="5435311" y="5710111"/>
            <a:ext cx="1120246" cy="385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33" idx="1"/>
          </p:cNvCxnSpPr>
          <p:nvPr/>
        </p:nvCxnSpPr>
        <p:spPr>
          <a:xfrm flipH="1" flipV="1">
            <a:off x="1110617" y="5670119"/>
            <a:ext cx="828673" cy="61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47850" y="4782335"/>
            <a:ext cx="17795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123" name="Right Arrow 122"/>
          <p:cNvSpPr/>
          <p:nvPr/>
        </p:nvSpPr>
        <p:spPr>
          <a:xfrm rot="10800000">
            <a:off x="6205688" y="4849793"/>
            <a:ext cx="699736" cy="78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210241" y="4270396"/>
            <a:ext cx="286384" cy="185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834273" y="3808731"/>
            <a:ext cx="211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Make small adjustments to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weights in the neural network.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ight Arrow 132"/>
          <p:cNvSpPr/>
          <p:nvPr/>
        </p:nvSpPr>
        <p:spPr>
          <a:xfrm rot="16200000">
            <a:off x="287832" y="4824475"/>
            <a:ext cx="1645568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066175" y="4749262"/>
            <a:ext cx="1460782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Summation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 rot="10800000">
            <a:off x="3773546" y="4849792"/>
            <a:ext cx="798454" cy="781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3433" y="3856472"/>
            <a:ext cx="1316469" cy="7848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∑</a:t>
                </a:r>
                <a:r>
                  <a:rPr lang="en-US" sz="1200" b="1" dirty="0" smtClean="0"/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200" b="1" i="1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cy-GB" sz="1200" b="1" dirty="0"/>
                          <m:t>ŷ</m:t>
                        </m:r>
                      </m:e>
                    </m:d>
                    <m:r>
                      <a:rPr lang="en-US" sz="1200" b="1" i="1" baseline="30000" smtClean="0">
                        <a:latin typeface="Cambria Math"/>
                      </a:rPr>
                      <m:t>𝟐</m:t>
                    </m:r>
                  </m:oMath>
                </a14:m>
                <a:endParaRPr lang="en-US" sz="1200" b="1" baseline="30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4" y="5091497"/>
                <a:ext cx="1211101" cy="358175"/>
              </a:xfrm>
              <a:prstGeom prst="rect">
                <a:avLst/>
              </a:prstGeom>
              <a:blipFill rotWithShape="1">
                <a:blip r:embed="rId3"/>
                <a:stretch>
                  <a:fillRect l="-100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300890" y="4505336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6420" y="6017566"/>
            <a:ext cx="197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Run the training set again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through the neural network.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Each run is called an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1514095" y="5784419"/>
            <a:ext cx="333755" cy="23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19501" y="5496263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Yes</a:t>
            </a:r>
            <a:endParaRPr lang="en-US" sz="1200" b="1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5157166" y="5687252"/>
            <a:ext cx="381764" cy="457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3207" y="5976429"/>
            <a:ext cx="809681" cy="804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10241" y="6286398"/>
            <a:ext cx="1714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Trained Neural Network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048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Output Nodes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6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Squashes a set of input values into 0 and 1 (probabilities), all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adding up to 1.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6122" y="2562823"/>
            <a:ext cx="16002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33700" y="2562824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4175" y="3305773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43225" y="4069558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24175" y="4848825"/>
            <a:ext cx="533400" cy="5334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600" b="1" baseline="-25000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3467100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6625" y="3572473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76625" y="4336258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7575" y="5115525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6322" y="282952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74869" y="267563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56797" y="3572474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65344" y="341858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547272" y="4336259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55819" y="418236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f(z</a:t>
            </a:r>
            <a:r>
              <a:rPr lang="en-US" sz="1400" b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537747" y="5115526"/>
            <a:ext cx="49902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6294" y="496163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f(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sz="1400" b="1" baseline="-25000" dirty="0" err="1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) ∈ R{ 0, 1 }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3410" y="2243143"/>
            <a:ext cx="1157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Output Layer</a:t>
            </a:r>
            <a:endParaRPr lang="en-US" sz="1400" b="1" dirty="0"/>
          </a:p>
        </p:txBody>
      </p:sp>
      <p:sp>
        <p:nvSpPr>
          <p:cNvPr id="31" name="Oval 30"/>
          <p:cNvSpPr/>
          <p:nvPr/>
        </p:nvSpPr>
        <p:spPr>
          <a:xfrm>
            <a:off x="2009775" y="2284221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000250" y="305990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028825" y="3833213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038350" y="4582124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038350" y="5305429"/>
            <a:ext cx="5334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endCxn id="7" idx="2"/>
          </p:cNvCxnSpPr>
          <p:nvPr/>
        </p:nvCxnSpPr>
        <p:spPr>
          <a:xfrm>
            <a:off x="2533650" y="2675634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24125" y="3418582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62225" y="4182369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03160" y="2679740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562225" y="4952403"/>
            <a:ext cx="400050" cy="1538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05075" y="3441286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43175" y="4177625"/>
            <a:ext cx="459115" cy="83296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1" idx="3"/>
          </p:cNvCxnSpPr>
          <p:nvPr/>
        </p:nvCxnSpPr>
        <p:spPr>
          <a:xfrm flipV="1">
            <a:off x="2533650" y="530411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3160" y="2739506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5557" y="3458565"/>
            <a:ext cx="536272" cy="143811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33650" y="2752579"/>
            <a:ext cx="596032" cy="213642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505075" y="2937570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95550" y="3704661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3650" y="4469027"/>
            <a:ext cx="468640" cy="2678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7"/>
          </p:cNvCxnSpPr>
          <p:nvPr/>
        </p:nvCxnSpPr>
        <p:spPr>
          <a:xfrm flipV="1">
            <a:off x="2484110" y="3027347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503160" y="374037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533649" y="4508088"/>
            <a:ext cx="500087" cy="88398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7"/>
          </p:cNvCxnSpPr>
          <p:nvPr/>
        </p:nvCxnSpPr>
        <p:spPr>
          <a:xfrm flipV="1">
            <a:off x="2493635" y="3060865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511752" y="3794421"/>
            <a:ext cx="558194" cy="15993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7"/>
          </p:cNvCxnSpPr>
          <p:nvPr/>
        </p:nvCxnSpPr>
        <p:spPr>
          <a:xfrm flipV="1">
            <a:off x="2493635" y="3071502"/>
            <a:ext cx="574322" cy="231204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6103" y="2000850"/>
            <a:ext cx="1158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Hidden Layer</a:t>
            </a:r>
            <a:endParaRPr lang="en-US" sz="1400" b="1" dirty="0"/>
          </a:p>
        </p:txBody>
      </p:sp>
      <p:sp>
        <p:nvSpPr>
          <p:cNvPr id="73" name="Oval 72"/>
          <p:cNvSpPr/>
          <p:nvPr/>
        </p:nvSpPr>
        <p:spPr>
          <a:xfrm>
            <a:off x="942975" y="2793203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42975" y="3811840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942975" y="4907097"/>
            <a:ext cx="533400" cy="533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600" b="1" baseline="-250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en-US" sz="1600" b="1" baseline="-25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50541" y="2675634"/>
            <a:ext cx="549709" cy="26306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38" idx="2"/>
          </p:cNvCxnSpPr>
          <p:nvPr/>
        </p:nvCxnSpPr>
        <p:spPr>
          <a:xfrm flipV="1">
            <a:off x="1438626" y="3326603"/>
            <a:ext cx="561624" cy="59729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1466850" y="4248595"/>
            <a:ext cx="601990" cy="83905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3" idx="6"/>
          </p:cNvCxnSpPr>
          <p:nvPr/>
        </p:nvCxnSpPr>
        <p:spPr>
          <a:xfrm>
            <a:off x="1476375" y="3059903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447800" y="3999020"/>
            <a:ext cx="552450" cy="15904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1" idx="2"/>
          </p:cNvCxnSpPr>
          <p:nvPr/>
        </p:nvCxnSpPr>
        <p:spPr>
          <a:xfrm>
            <a:off x="1438626" y="5314275"/>
            <a:ext cx="599724" cy="25785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626" y="3139423"/>
            <a:ext cx="626584" cy="90182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5"/>
          </p:cNvCxnSpPr>
          <p:nvPr/>
        </p:nvCxnSpPr>
        <p:spPr>
          <a:xfrm>
            <a:off x="1398260" y="3248488"/>
            <a:ext cx="668665" cy="1513510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5"/>
          </p:cNvCxnSpPr>
          <p:nvPr/>
        </p:nvCxnSpPr>
        <p:spPr>
          <a:xfrm>
            <a:off x="1398260" y="3248488"/>
            <a:ext cx="680105" cy="219708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1398260" y="2739506"/>
            <a:ext cx="601990" cy="1175548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476375" y="4961636"/>
            <a:ext cx="552450" cy="235684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50" idx="2"/>
          </p:cNvCxnSpPr>
          <p:nvPr/>
        </p:nvCxnSpPr>
        <p:spPr>
          <a:xfrm>
            <a:off x="1476375" y="4077733"/>
            <a:ext cx="561975" cy="771091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438626" y="4182368"/>
            <a:ext cx="571149" cy="1263209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3"/>
          </p:cNvCxnSpPr>
          <p:nvPr/>
        </p:nvCxnSpPr>
        <p:spPr>
          <a:xfrm flipV="1">
            <a:off x="1388735" y="3515188"/>
            <a:ext cx="689630" cy="1486462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1" idx="3"/>
          </p:cNvCxnSpPr>
          <p:nvPr/>
        </p:nvCxnSpPr>
        <p:spPr>
          <a:xfrm flipV="1">
            <a:off x="1318255" y="2739506"/>
            <a:ext cx="769635" cy="2184927"/>
          </a:xfrm>
          <a:prstGeom prst="straightConnector1">
            <a:avLst/>
          </a:prstGeom>
          <a:ln w="158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16970" y="2291951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 Layer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6370" y="5870381"/>
            <a:ext cx="81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93205" y="6070707"/>
            <a:ext cx="1074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(real) values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9" name="Curved Connector 118"/>
          <p:cNvCxnSpPr>
            <a:endCxn id="75" idx="3"/>
          </p:cNvCxnSpPr>
          <p:nvPr/>
        </p:nvCxnSpPr>
        <p:spPr>
          <a:xfrm rot="5400000" flipH="1" flipV="1">
            <a:off x="565031" y="5414322"/>
            <a:ext cx="507999" cy="40412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5400000" flipH="1" flipV="1">
            <a:off x="2809691" y="5680181"/>
            <a:ext cx="686339" cy="20206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/>
          <p:cNvSpPr/>
          <p:nvPr/>
        </p:nvSpPr>
        <p:spPr>
          <a:xfrm flipH="1">
            <a:off x="7325532" y="2846332"/>
            <a:ext cx="342900" cy="2259961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459689" y="1937587"/>
            <a:ext cx="14933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probabilities, e.g.,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90% apple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6% pear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3% orange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1% banana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5781211"/>
            <a:ext cx="236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Each output node specializes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on a different classification.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7" idx="1"/>
          </p:cNvCxnSpPr>
          <p:nvPr/>
        </p:nvCxnSpPr>
        <p:spPr>
          <a:xfrm flipH="1" flipV="1">
            <a:off x="3483951" y="5361650"/>
            <a:ext cx="707049" cy="681171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Note – Training vs.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371600"/>
            <a:ext cx="84087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Once we have trained the neural network, we do not have to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repeat the training steps when using the model for prediction.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No repeating of Epochs, Gradient Descent and Backward Propagation.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The model will run much faster than during training. </a:t>
            </a:r>
          </a:p>
        </p:txBody>
      </p:sp>
    </p:spTree>
    <p:extLst>
      <p:ext uri="{BB962C8B-B14F-4D97-AF65-F5344CB8AC3E}">
        <p14:creationId xmlns:p14="http://schemas.microsoft.com/office/powerpoint/2010/main" val="1187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5771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Neural Networks have been around a long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1943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Warren McCulloch, a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neurophysiologist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Walter Pitts,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a mathematician, published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 paper on how neurons might 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modeled a simple neural network with electrical circuits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1949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Organization of 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Behavior,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by Donald Hebb reinforced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the concept of neurons.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1950s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Nathanial Rochester from the IBM research laboratories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 first effort to simulate a neural network.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1959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- Bernard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Widrow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Marcian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Hoff of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Stanford developed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 first real neural network – MADALINE.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1969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Marvin Minsky and Seymour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Papert's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1969 book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Perceptrons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kicked off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dissolutionment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period where little 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research continued until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1981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i.e., demonstrated the Perceptron could not model an XOR operation.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14400" y="2251816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3300391"/>
            <a:ext cx="102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Inputs from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features 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(independent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variables) in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dataset.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28800" y="5136119"/>
            <a:ext cx="182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Weight (importance)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on how each feature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contributes to the output.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5200" y="2847515"/>
            <a:ext cx="838200" cy="22886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420360" y="3869109"/>
            <a:ext cx="923040" cy="1267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476625" y="4626985"/>
            <a:ext cx="866775" cy="5091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5163" y="206268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model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(predictor)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755163" y="2613368"/>
            <a:ext cx="276974" cy="7307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174" y="2022018"/>
            <a:ext cx="1089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The prediction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Can be: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Real value,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Probability,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Binary,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010400" y="2299017"/>
            <a:ext cx="581774" cy="1045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– Categorical Output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51249" y="2041807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595" y="1764807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624103" y="2685591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74339" y="4048543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83741" y="4371832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225274" y="281770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25274" y="375686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9626" y="452510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87937" y="4037751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84552" y="3610709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84552" y="51239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62104" y="359134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10540" y="201199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27096" y="354763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27096" y="50477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>
            <a:endCxn id="50" idx="3"/>
          </p:cNvCxnSpPr>
          <p:nvPr/>
        </p:nvCxnSpPr>
        <p:spPr>
          <a:xfrm flipV="1">
            <a:off x="4987936" y="2792487"/>
            <a:ext cx="1459164" cy="11028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87936" y="4221431"/>
            <a:ext cx="1339160" cy="1054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47100" y="176748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7" name="Left Brace 36"/>
          <p:cNvSpPr/>
          <p:nvPr/>
        </p:nvSpPr>
        <p:spPr>
          <a:xfrm rot="10800000">
            <a:off x="7391400" y="2298063"/>
            <a:ext cx="533400" cy="3234584"/>
          </a:xfrm>
          <a:prstGeom prst="lef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24800" y="3548740"/>
            <a:ext cx="1075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Categorical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Outputs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(e.g., Apple,</a:t>
            </a:r>
            <a:b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Pear, Banana).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198664" y="4609412"/>
            <a:ext cx="217945" cy="79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599" y="5400991"/>
            <a:ext cx="147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Neuron outputs only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single value.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8163" y="5715000"/>
            <a:ext cx="188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 nodes Y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, Y</a:t>
            </a:r>
            <a:r>
              <a:rPr lang="en-US" sz="1200" baseline="-25000" dirty="0" smtClean="0">
                <a:solidFill>
                  <a:srgbClr val="FF0000"/>
                </a:solidFill>
              </a:rPr>
              <a:t>2</a:t>
            </a:r>
            <a:r>
              <a:rPr lang="en-US" sz="1200" dirty="0" smtClean="0">
                <a:solidFill>
                  <a:srgbClr val="FF0000"/>
                </a:solidFill>
              </a:rPr>
              <a:t>  and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r>
              <a:rPr lang="en-US" sz="1200" baseline="-25000" dirty="0" smtClean="0">
                <a:solidFill>
                  <a:srgbClr val="FF0000"/>
                </a:solidFill>
              </a:rPr>
              <a:t>3</a:t>
            </a:r>
            <a:r>
              <a:rPr lang="en-US" sz="1200" dirty="0" smtClean="0">
                <a:solidFill>
                  <a:srgbClr val="FF0000"/>
                </a:solidFill>
              </a:rPr>
              <a:t> each weight the output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from the neuron and make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separate calculation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their final output.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353666" y="4462035"/>
            <a:ext cx="0" cy="1169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16199" y="283883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21</a:t>
            </a:r>
            <a:endParaRPr lang="en-US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605044" y="373661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22</a:t>
            </a:r>
            <a:endParaRPr lang="en-US" sz="12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17518" y="453900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23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Neuron - Details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50287" y="1117507"/>
            <a:ext cx="400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Neural Networks consist of Neurons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7946" y="1794616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292" y="151761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endCxn id="34" idx="1"/>
          </p:cNvCxnSpPr>
          <p:nvPr/>
        </p:nvCxnSpPr>
        <p:spPr>
          <a:xfrm>
            <a:off x="2590800" y="2438400"/>
            <a:ext cx="1574561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34" idx="2"/>
          </p:cNvCxnSpPr>
          <p:nvPr/>
        </p:nvCxnSpPr>
        <p:spPr>
          <a:xfrm>
            <a:off x="2741036" y="3801352"/>
            <a:ext cx="12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3"/>
          </p:cNvCxnSpPr>
          <p:nvPr/>
        </p:nvCxnSpPr>
        <p:spPr>
          <a:xfrm flipV="1">
            <a:off x="2650438" y="4124641"/>
            <a:ext cx="1514923" cy="1029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91971" y="257051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1971" y="350967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91971" y="43622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954634" y="3790560"/>
            <a:ext cx="13226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51249" y="336351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51249" y="4876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/>
          <p:cNvSpPr/>
          <p:nvPr/>
        </p:nvSpPr>
        <p:spPr>
          <a:xfrm>
            <a:off x="4028801" y="3344152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Neuron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93793" y="3353448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Value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3844" y="1665864"/>
            <a:ext cx="382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Normalize (0..1) or Standardize the inputs (feature scaling)</a:t>
            </a: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so no input dominates another.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71800" y="1896696"/>
            <a:ext cx="632044" cy="230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635402" y="4264780"/>
            <a:ext cx="239521" cy="32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447800" y="1317562"/>
            <a:ext cx="1600200" cy="485463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1400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4" y="4336590"/>
                <a:ext cx="1034321" cy="68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46698" y="434683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Ø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537" y="438455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2849" y="5353480"/>
            <a:ext cx="2347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Summation of the weighted inputs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347116" y="5017289"/>
            <a:ext cx="222248" cy="336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2849" y="587615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Activation function</a:t>
            </a:r>
          </a:p>
        </p:txBody>
      </p:sp>
      <p:cxnSp>
        <p:nvCxnSpPr>
          <p:cNvPr id="42" name="Straight Arrow Connector 41"/>
          <p:cNvCxnSpPr>
            <a:endCxn id="10" idx="2"/>
          </p:cNvCxnSpPr>
          <p:nvPr/>
        </p:nvCxnSpPr>
        <p:spPr>
          <a:xfrm flipH="1" flipV="1">
            <a:off x="5078492" y="4931607"/>
            <a:ext cx="490872" cy="953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60039" y="2709016"/>
            <a:ext cx="0" cy="56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03844" y="2709015"/>
            <a:ext cx="3156195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6285" y="2161400"/>
            <a:ext cx="179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Backward propagation to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adjust (learn) the weights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(e.g., </a:t>
            </a:r>
            <a:r>
              <a:rPr lang="en-US" sz="1200" u="sng" dirty="0" smtClean="0">
                <a:solidFill>
                  <a:srgbClr val="FF0000"/>
                </a:solidFill>
              </a:rPr>
              <a:t>Gradient Descent</a:t>
            </a:r>
            <a:r>
              <a:rPr lang="en-US" sz="1200" dirty="0" smtClean="0">
                <a:solidFill>
                  <a:srgbClr val="FF0000"/>
                </a:solidFill>
              </a:rPr>
              <a:t>).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780901" y="2346066"/>
            <a:ext cx="466246" cy="2769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91971" y="4362221"/>
            <a:ext cx="372218" cy="36217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486044" y="4843350"/>
            <a:ext cx="78146" cy="648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82125" y="5525869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higher the weight,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the more it contributes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to the outcome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(prediction).</a:t>
            </a:r>
          </a:p>
        </p:txBody>
      </p:sp>
    </p:spTree>
    <p:extLst>
      <p:ext uri="{BB962C8B-B14F-4D97-AF65-F5344CB8AC3E}">
        <p14:creationId xmlns:p14="http://schemas.microsoft.com/office/powerpoint/2010/main" val="22422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8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Threshold (Step) – Either a zero or one is outputted (binary).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Ø(x) =</a:t>
            </a:r>
          </a:p>
          <a:p>
            <a:pPr lvl="1"/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Sigmoid – A Curve that converges exponentially towards 0 for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x &lt; 0 and 1 for x &gt; 0.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6600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073168" y="2141993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if x &gt; 0</a:t>
            </a:r>
          </a:p>
          <a:p>
            <a:r>
              <a:rPr lang="en-US" sz="2000" dirty="0" smtClean="0"/>
              <a:t>0 if x ≤ 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66518" y="2080438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7" y="3962400"/>
            <a:ext cx="4629502" cy="20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599113" y="5810020"/>
            <a:ext cx="239521" cy="3207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00600" y="3733800"/>
            <a:ext cx="22860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6130732"/>
            <a:ext cx="14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zero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0077" y="3456801"/>
            <a:ext cx="1453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Convergence to one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4405312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 smtClean="0">
                <a:solidFill>
                  <a:srgbClr val="FF0000"/>
                </a:solidFill>
              </a:rPr>
              <a:t>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0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575" y="4497646"/>
            <a:ext cx="156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 nodes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probability prediction.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Activation Functions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Most Common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Hyperbolic Tangent – converges to -1 for x &lt; 0 and 1 for x &gt; 0.</a:t>
                </a:r>
              </a:p>
              <a:p>
                <a:pPr lvl="1"/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Rectifier – 0 if x &lt;= 0, otherwise x</a:t>
                </a: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endParaRPr lang="en-US" sz="2000" b="1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b="1" dirty="0" smtClean="0"/>
                  <a:t>		Ø(x) =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b="1" dirty="0" smtClean="0"/>
                  <a:t>		Ø(x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=  max(0,x)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64134"/>
                <a:ext cx="8725658" cy="5537029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91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27" y="4343400"/>
            <a:ext cx="333360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02650" y="4579445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{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6350" y="4640018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 if x ≤ 0</a:t>
            </a:r>
          </a:p>
          <a:p>
            <a:r>
              <a:rPr lang="en-US" sz="2000" dirty="0" smtClean="0"/>
              <a:t>x if x &gt; 0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986077" y="4609240"/>
            <a:ext cx="362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5258576"/>
            <a:ext cx="158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Popularly used in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hidden layers for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outputting to the next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layer.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51" y="2057400"/>
            <a:ext cx="3171825" cy="17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00800" y="2438400"/>
            <a:ext cx="1556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Also referred to as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 squashing function,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squashing the output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between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-1 and 1.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0273" y="5791200"/>
            <a:ext cx="945177" cy="5539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6294418"/>
            <a:ext cx="176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Alternate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715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453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Full Connected Neural Network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inputs from the data (samples).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Layer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– the predictions.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Hidden Layer(s) 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Between the input and output layers,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where the learning occurs.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All nodes are connected to every other node in the next layer.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Activation Functions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where outputs are binary, squashed, or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rectified.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Forward Feeding and Backward Propagation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 for learning the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weights.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Fully Connected Neural Network (FCNN)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481103" y="177119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21539" y="5248735"/>
            <a:ext cx="921188" cy="618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6"/>
            <a:endCxn id="17" idx="2"/>
          </p:cNvCxnSpPr>
          <p:nvPr/>
        </p:nvCxnSpPr>
        <p:spPr>
          <a:xfrm flipV="1">
            <a:off x="2413595" y="1905000"/>
            <a:ext cx="972508" cy="32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V="1">
            <a:off x="2421539" y="1905000"/>
            <a:ext cx="964564" cy="3315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14406" y="3340093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1481103" y="483478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86103" y="14478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80827" y="2810854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342727" y="4191000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2727" y="5591175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6"/>
            <a:endCxn id="18" idx="2"/>
          </p:cNvCxnSpPr>
          <p:nvPr/>
        </p:nvCxnSpPr>
        <p:spPr>
          <a:xfrm>
            <a:off x="2413595" y="2228391"/>
            <a:ext cx="967232" cy="1039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</p:cNvCxnSpPr>
          <p:nvPr/>
        </p:nvCxnSpPr>
        <p:spPr>
          <a:xfrm>
            <a:off x="2413595" y="2228391"/>
            <a:ext cx="929132" cy="22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6"/>
          </p:cNvCxnSpPr>
          <p:nvPr/>
        </p:nvCxnSpPr>
        <p:spPr>
          <a:xfrm>
            <a:off x="2413595" y="2228391"/>
            <a:ext cx="980452" cy="3591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2"/>
          </p:cNvCxnSpPr>
          <p:nvPr/>
        </p:nvCxnSpPr>
        <p:spPr>
          <a:xfrm flipV="1">
            <a:off x="2421539" y="3268054"/>
            <a:ext cx="959288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421539" y="3734549"/>
            <a:ext cx="921188" cy="776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2"/>
          </p:cNvCxnSpPr>
          <p:nvPr/>
        </p:nvCxnSpPr>
        <p:spPr>
          <a:xfrm flipV="1">
            <a:off x="2408319" y="1905000"/>
            <a:ext cx="977784" cy="182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13595" y="3734549"/>
            <a:ext cx="929132" cy="208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8284" y="1447799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 Layer</a:t>
            </a:r>
            <a:endParaRPr lang="en-US" sz="1200" b="1" dirty="0"/>
          </a:p>
        </p:txBody>
      </p:sp>
      <p:cxnSp>
        <p:nvCxnSpPr>
          <p:cNvPr id="44" name="Straight Arrow Connector 43"/>
          <p:cNvCxnSpPr>
            <a:endCxn id="18" idx="2"/>
          </p:cNvCxnSpPr>
          <p:nvPr/>
        </p:nvCxnSpPr>
        <p:spPr>
          <a:xfrm flipV="1">
            <a:off x="2395879" y="3268054"/>
            <a:ext cx="984948" cy="19990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413595" y="4511077"/>
            <a:ext cx="929132" cy="737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3860" y="1170800"/>
            <a:ext cx="102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Hidden Layer</a:t>
            </a:r>
            <a:endParaRPr lang="en-US" sz="1200" b="1" dirty="0"/>
          </a:p>
        </p:txBody>
      </p:sp>
      <p:sp>
        <p:nvSpPr>
          <p:cNvPr id="49" name="Oval 48"/>
          <p:cNvSpPr/>
          <p:nvPr/>
        </p:nvSpPr>
        <p:spPr>
          <a:xfrm>
            <a:off x="5419246" y="3410511"/>
            <a:ext cx="932492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sz="1600" dirty="0" smtClean="0">
                <a:solidFill>
                  <a:schemeClr val="tx1"/>
                </a:solidFill>
              </a:rPr>
              <a:t>ŷ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4318595" y="1909690"/>
            <a:ext cx="1100651" cy="1958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4283745" y="3373634"/>
            <a:ext cx="1135501" cy="4940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4283745" y="3867711"/>
            <a:ext cx="1135501" cy="87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4275219" y="3867711"/>
            <a:ext cx="1144027" cy="2028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52707" y="3063094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 Layer</a:t>
            </a:r>
            <a:endParaRPr 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1263359"/>
            <a:ext cx="3259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Simple FCNN: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Hidden Layer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</a:rPr>
              <a:t>- One Output Node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2" name="Picture 5" descr="Image result for rectifier function neural network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1" y="5024602"/>
            <a:ext cx="1011087" cy="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4318595" y="4834784"/>
            <a:ext cx="1022056" cy="413722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328120" y="5291984"/>
            <a:ext cx="1012531" cy="74732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21726" y="5236028"/>
            <a:ext cx="2455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Rectifier Activation Function (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ReLU</a:t>
            </a:r>
            <a:r>
              <a:rPr lang="en-US" sz="1200" b="1" dirty="0" smtClean="0"/>
              <a:t>)</a:t>
            </a:r>
            <a:endParaRPr lang="en-US" sz="1200" b="1" dirty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3643427"/>
            <a:ext cx="1203980" cy="52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698800" y="3373634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Sigmoid Activation Function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6472858" y="3867711"/>
            <a:ext cx="585616" cy="998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5"/>
          </p:cNvCxnSpPr>
          <p:nvPr/>
        </p:nvCxnSpPr>
        <p:spPr>
          <a:xfrm flipH="1" flipV="1">
            <a:off x="4176759" y="3591343"/>
            <a:ext cx="1163892" cy="167575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4170505" y="2271869"/>
            <a:ext cx="1170146" cy="29952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46430" y="5465622"/>
            <a:ext cx="1350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below zero, then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Output no signal.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05125" y="4234078"/>
            <a:ext cx="17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into a probability.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54553" y="616344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Acronym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29068" y="5513027"/>
            <a:ext cx="0" cy="636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887</Words>
  <Application>Microsoft Office PowerPoint</Application>
  <PresentationFormat>On-screen Show (4:3)</PresentationFormat>
  <Paragraphs>297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Neural Networks </vt:lpstr>
      <vt:lpstr>Initial History</vt:lpstr>
      <vt:lpstr>Neuron</vt:lpstr>
      <vt:lpstr>Neuron – Categorical Output</vt:lpstr>
      <vt:lpstr>Neuron - Details</vt:lpstr>
      <vt:lpstr>Activation Functions</vt:lpstr>
      <vt:lpstr>Activation Functions</vt:lpstr>
      <vt:lpstr>Fully Connected Neural Network (FCNN)</vt:lpstr>
      <vt:lpstr>Fully Connected Neural Network (FCNN)</vt:lpstr>
      <vt:lpstr>Deep Neural Network (DNN)</vt:lpstr>
      <vt:lpstr>Hidden Nodes are Specialized Learners</vt:lpstr>
      <vt:lpstr>Cost Function</vt:lpstr>
      <vt:lpstr>Feed Forward - Training</vt:lpstr>
      <vt:lpstr>Multiple Output Nodes - Softmax</vt:lpstr>
      <vt:lpstr>Final Note – Training vs. 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211</cp:revision>
  <dcterms:created xsi:type="dcterms:W3CDTF">2006-08-16T00:00:00Z</dcterms:created>
  <dcterms:modified xsi:type="dcterms:W3CDTF">2018-09-20T19:58:33Z</dcterms:modified>
</cp:coreProperties>
</file>