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81" r:id="rId3"/>
    <p:sldId id="282" r:id="rId4"/>
    <p:sldId id="283" r:id="rId5"/>
    <p:sldId id="284" r:id="rId6"/>
    <p:sldId id="28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79" autoAdjust="0"/>
  </p:normalViewPr>
  <p:slideViewPr>
    <p:cSldViewPr>
      <p:cViewPr>
        <p:scale>
          <a:sx n="80" d="100"/>
          <a:sy n="80" d="100"/>
        </p:scale>
        <p:origin x="-90" y="6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57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57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Artificial Intelligence</a:t>
            </a:r>
            <a:br>
              <a:rPr lang="en-US" dirty="0" smtClean="0"/>
            </a:br>
            <a:r>
              <a:rPr lang="en-US" dirty="0" smtClean="0"/>
              <a:t>Training</a:t>
            </a:r>
            <a:br>
              <a:rPr lang="en-US" dirty="0" smtClean="0"/>
            </a:br>
            <a:r>
              <a:rPr lang="en-US" dirty="0" smtClean="0"/>
              <a:t>Association Rules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Artificial Intelligence Training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Created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Instructor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October,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Overview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10415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method of unsupervised learning to learn frequency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and association of patterns.</a:t>
            </a:r>
            <a:endParaRPr lang="en-US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Used for: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Recommender Syste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Shelf-Stocking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Patterns that have high frequency are turned into rules: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{ bread } -&gt; { butter }	if one buys bread, they are likely to buy butter.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{ bread, butter } -&gt; { jam }	if one buys bread and butter, they are likely to buy jam.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Overview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10415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method of unsupervised learning to learn frequency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and association of patterns.</a:t>
            </a:r>
            <a:endParaRPr lang="en-US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Used for: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Recommender Syste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Shelf-Stocking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Patterns that have high frequency are turned into rules: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{ bread } -&gt; { butter }	if one buys bread, they are likely to buy butter.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{ bread, butter } -&gt; { jam }	if one buys bread and butter, they are likely to buy jam.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12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Example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19751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In Major grocery stores, Milk and Bread are 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on aisles at opposite ends of store.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If a person buys bread, they are strongly likely to buy milk.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On the way to the milk, they pass every aisle,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Which increases the chance of buying items on the other aisles.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In Major grocery stores,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specialty cheese is placed next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to eggs.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If a person buys eggs, there are somewhat likely to buy cheese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(omelet).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Person may choice the more costly specialty cheese out of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convenience than walk to where the cheese is, which is much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farther away.</a:t>
            </a: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25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Pattern Frequency in Dataset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088878"/>
            <a:ext cx="7478907" cy="116955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Terminology:</a:t>
            </a:r>
          </a:p>
          <a:p>
            <a:r>
              <a:rPr lang="en-US" sz="1400" b="1" dirty="0" smtClean="0"/>
              <a:t>D -&gt; Dataset (i.e., collection of </a:t>
            </a:r>
            <a:r>
              <a:rPr lang="en-US" sz="1400" b="1" dirty="0"/>
              <a:t>transactions)	</a:t>
            </a:r>
            <a:r>
              <a:rPr lang="en-US" sz="1400" b="1" dirty="0" smtClean="0"/>
              <a:t>	I </a:t>
            </a:r>
            <a:r>
              <a:rPr lang="en-US" sz="1400" b="1" dirty="0"/>
              <a:t>-&gt; </a:t>
            </a:r>
            <a:r>
              <a:rPr lang="en-US" sz="1400" b="1" dirty="0" smtClean="0"/>
              <a:t>Item</a:t>
            </a:r>
            <a:endParaRPr lang="en-US" sz="1400" b="1" dirty="0" smtClean="0"/>
          </a:p>
          <a:p>
            <a:r>
              <a:rPr lang="en-US" sz="1400" b="1" dirty="0" smtClean="0"/>
              <a:t>T -&gt; Transactions				F(</a:t>
            </a:r>
            <a:r>
              <a:rPr lang="en-US" sz="1400" b="1" dirty="0" err="1" smtClean="0"/>
              <a:t>i</a:t>
            </a:r>
            <a:r>
              <a:rPr lang="en-US" sz="1400" b="1" dirty="0"/>
              <a:t>) -&gt; Frequency, where </a:t>
            </a:r>
            <a:r>
              <a:rPr lang="en-US" sz="1400" b="1" dirty="0" err="1"/>
              <a:t>i</a:t>
            </a:r>
            <a:r>
              <a:rPr lang="en-US" sz="1400" b="1" dirty="0"/>
              <a:t> is an item</a:t>
            </a:r>
            <a:r>
              <a:rPr lang="en-US" sz="1400" b="1" dirty="0" smtClean="0"/>
              <a:t>.</a:t>
            </a: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 smtClean="0"/>
              <a:t>P -&gt;  Pattern</a:t>
            </a:r>
          </a:p>
          <a:p>
            <a:r>
              <a:rPr lang="en-US" sz="1400" b="1" dirty="0" smtClean="0"/>
              <a:t>R -&gt; Rule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1659" y="2750311"/>
            <a:ext cx="586570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bread,	butter,	jam,	milk,	eggs,	cheese,	…</a:t>
            </a:r>
          </a:p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bread,		jam,	milk			…</a:t>
            </a:r>
          </a:p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	butter,			eggs,		…</a:t>
            </a:r>
          </a:p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bread,	butter,		milk,	eggs,	cheese,	…</a:t>
            </a:r>
          </a:p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			milk,	eggs,	cheese,	…</a:t>
            </a:r>
          </a:p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bread,	butter,	jam,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	eggs,	.	…</a:t>
            </a:r>
          </a:p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bread,			milk,	eggs,		…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		milk,		cheese,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1578415" y="2902711"/>
            <a:ext cx="423244" cy="1669289"/>
          </a:xfrm>
          <a:prstGeom prst="leftBrace">
            <a:avLst>
              <a:gd name="adj1" fmla="val 8333"/>
              <a:gd name="adj2" fmla="val 493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4780" y="3563567"/>
            <a:ext cx="1356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Transactions (T)</a:t>
            </a:r>
            <a:endParaRPr 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191000" y="2369311"/>
            <a:ext cx="10232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Dataset (D)</a:t>
            </a:r>
            <a:endParaRPr 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425482" y="2412048"/>
            <a:ext cx="729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Item (I)</a:t>
            </a:r>
            <a:endParaRPr lang="en-US" sz="1400" b="1" dirty="0"/>
          </a:p>
        </p:txBody>
      </p:sp>
      <p:cxnSp>
        <p:nvCxnSpPr>
          <p:cNvPr id="12" name="Straight Arrow Connector 11"/>
          <p:cNvCxnSpPr>
            <a:stCxn id="11" idx="3"/>
          </p:cNvCxnSpPr>
          <p:nvPr/>
        </p:nvCxnSpPr>
        <p:spPr>
          <a:xfrm>
            <a:off x="2154592" y="2565937"/>
            <a:ext cx="131408" cy="1843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286000" y="4720227"/>
            <a:ext cx="0" cy="3089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12887" y="5139254"/>
            <a:ext cx="30444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F(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bread</a:t>
            </a:r>
            <a:r>
              <a:rPr lang="en-US" sz="1400" b="1" dirty="0" smtClean="0"/>
              <a:t>) 		= 5/8 = 62.5%</a:t>
            </a:r>
          </a:p>
          <a:p>
            <a:r>
              <a:rPr lang="en-US" sz="1400" b="1" dirty="0"/>
              <a:t>F(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bread, butter</a:t>
            </a:r>
            <a:r>
              <a:rPr lang="en-US" sz="1400" b="1" dirty="0"/>
              <a:t>) </a:t>
            </a:r>
            <a:r>
              <a:rPr lang="en-US" sz="1400" b="1" dirty="0" smtClean="0"/>
              <a:t>	= 3/8 = 37.5%</a:t>
            </a:r>
            <a:br>
              <a:rPr lang="en-US" sz="1400" b="1" dirty="0" smtClean="0"/>
            </a:br>
            <a:r>
              <a:rPr lang="en-US" sz="1400" b="1" dirty="0" smtClean="0"/>
              <a:t>F(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bread, butter, jam</a:t>
            </a:r>
            <a:r>
              <a:rPr lang="en-US" sz="1400" b="1" dirty="0" smtClean="0"/>
              <a:t>) 	= 2/8 = 25%</a:t>
            </a:r>
            <a:endParaRPr lang="en-US" sz="1400" b="1" dirty="0"/>
          </a:p>
        </p:txBody>
      </p:sp>
      <p:sp>
        <p:nvSpPr>
          <p:cNvPr id="23" name="Right Arrow 22"/>
          <p:cNvSpPr/>
          <p:nvPr/>
        </p:nvSpPr>
        <p:spPr>
          <a:xfrm>
            <a:off x="4038600" y="5177354"/>
            <a:ext cx="304800" cy="66246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579917" y="5139254"/>
            <a:ext cx="39084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		Rules (R)</a:t>
            </a:r>
          </a:p>
          <a:p>
            <a:r>
              <a:rPr lang="en-US" sz="1400" b="1" dirty="0" smtClean="0"/>
              <a:t>F( 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{ bread } -&gt; { butter } </a:t>
            </a:r>
            <a:r>
              <a:rPr lang="en-US" sz="1400" b="1" dirty="0" smtClean="0"/>
              <a:t>) 	=</a:t>
            </a:r>
            <a:r>
              <a:rPr lang="en-US" sz="1400" b="1" dirty="0"/>
              <a:t> </a:t>
            </a:r>
            <a:r>
              <a:rPr lang="en-US" sz="1400" b="1" dirty="0" smtClean="0"/>
              <a:t>3/5 = 60%  </a:t>
            </a:r>
            <a:br>
              <a:rPr lang="en-US" sz="1400" b="1" dirty="0" smtClean="0"/>
            </a:br>
            <a:r>
              <a:rPr lang="en-US" sz="1400" b="1" dirty="0" smtClean="0"/>
              <a:t>F</a:t>
            </a:r>
            <a:r>
              <a:rPr lang="en-US" sz="1400" b="1" dirty="0"/>
              <a:t>(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{ 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bread, butter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} -&gt; { 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jam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} </a:t>
            </a:r>
            <a:r>
              <a:rPr lang="en-US" sz="1400" b="1" dirty="0" smtClean="0"/>
              <a:t>) 	=</a:t>
            </a:r>
            <a:r>
              <a:rPr lang="en-US" sz="1400" b="1" dirty="0"/>
              <a:t> </a:t>
            </a:r>
            <a:r>
              <a:rPr lang="en-US" sz="1400" b="1" dirty="0" smtClean="0"/>
              <a:t>2/3 = 66%</a:t>
            </a:r>
          </a:p>
        </p:txBody>
      </p:sp>
      <p:sp>
        <p:nvSpPr>
          <p:cNvPr id="27" name="TextBox 26"/>
          <p:cNvSpPr txBox="1"/>
          <p:nvPr/>
        </p:nvSpPr>
        <p:spPr>
          <a:xfrm rot="5400000">
            <a:off x="7867367" y="3627473"/>
            <a:ext cx="677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8 rows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60378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Recommender Systems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4247251" y="2261512"/>
            <a:ext cx="609600" cy="6096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557933" y="4077446"/>
            <a:ext cx="609600" cy="6096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234229" y="4166720"/>
            <a:ext cx="609600" cy="6096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endCxn id="19" idx="0"/>
          </p:cNvCxnSpPr>
          <p:nvPr/>
        </p:nvCxnSpPr>
        <p:spPr>
          <a:xfrm>
            <a:off x="4526007" y="2871112"/>
            <a:ext cx="13022" cy="12956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5"/>
            <a:endCxn id="30" idx="1"/>
          </p:cNvCxnSpPr>
          <p:nvPr/>
        </p:nvCxnSpPr>
        <p:spPr>
          <a:xfrm>
            <a:off x="4767577" y="2781838"/>
            <a:ext cx="2161850" cy="14870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3"/>
            <a:endCxn id="18" idx="7"/>
          </p:cNvCxnSpPr>
          <p:nvPr/>
        </p:nvCxnSpPr>
        <p:spPr>
          <a:xfrm flipH="1">
            <a:off x="2078259" y="2781838"/>
            <a:ext cx="2258266" cy="138488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840153" y="4179585"/>
            <a:ext cx="609600" cy="6096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86497" y="1831032"/>
            <a:ext cx="2287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M</a:t>
            </a:r>
            <a:r>
              <a:rPr lang="en-US" sz="1400" b="1" dirty="0" smtClean="0"/>
              <a:t>ovies watched by viewers.</a:t>
            </a:r>
            <a:endParaRPr 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267434" y="3554143"/>
            <a:ext cx="1375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({A} -&gt; {B}</a:t>
            </a:r>
            <a:r>
              <a:rPr lang="en-US" sz="1400" dirty="0" smtClean="0"/>
              <a:t>)= 6%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6216406" y="3554143"/>
            <a:ext cx="1375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F(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{A} -&gt; {D}</a:t>
            </a:r>
            <a:r>
              <a:rPr lang="en-US" sz="1400" dirty="0" smtClean="0"/>
              <a:t>)=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dirty="0" smtClean="0"/>
              <a:t>2%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907473" y="2261512"/>
            <a:ext cx="2091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6% of viewers who watched A,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also watched B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43" name="Curved Connector 42"/>
          <p:cNvCxnSpPr>
            <a:endCxn id="35" idx="0"/>
          </p:cNvCxnSpPr>
          <p:nvPr/>
        </p:nvCxnSpPr>
        <p:spPr>
          <a:xfrm rot="16200000" flipH="1">
            <a:off x="1387541" y="2986401"/>
            <a:ext cx="865508" cy="269976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546273" y="2335479"/>
            <a:ext cx="2091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2% of viewers who watched A,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also watched D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45" name="Curved Connector 44"/>
          <p:cNvCxnSpPr/>
          <p:nvPr/>
        </p:nvCxnSpPr>
        <p:spPr>
          <a:xfrm rot="5400000">
            <a:off x="6445486" y="2976364"/>
            <a:ext cx="830968" cy="324594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195517" y="3554143"/>
            <a:ext cx="1375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({A} -&gt; {C}</a:t>
            </a:r>
            <a:r>
              <a:rPr lang="en-US" sz="1400" dirty="0" smtClean="0"/>
              <a:t>)= 4%</a:t>
            </a:r>
            <a:endParaRPr lang="en-US" sz="1400" dirty="0"/>
          </a:p>
        </p:txBody>
      </p:sp>
      <p:cxnSp>
        <p:nvCxnSpPr>
          <p:cNvPr id="55" name="Straight Arrow Connector 54"/>
          <p:cNvCxnSpPr>
            <a:stCxn id="18" idx="6"/>
          </p:cNvCxnSpPr>
          <p:nvPr/>
        </p:nvCxnSpPr>
        <p:spPr>
          <a:xfrm>
            <a:off x="2167533" y="4382246"/>
            <a:ext cx="206669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519543" y="4382246"/>
            <a:ext cx="1375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({B} -&gt; {C}</a:t>
            </a:r>
            <a:r>
              <a:rPr lang="en-US" sz="1400" dirty="0" smtClean="0"/>
              <a:t>)= 3%</a:t>
            </a:r>
            <a:endParaRPr lang="en-US" sz="1400" dirty="0"/>
          </a:p>
        </p:txBody>
      </p:sp>
      <p:cxnSp>
        <p:nvCxnSpPr>
          <p:cNvPr id="57" name="Curved Connector 56"/>
          <p:cNvCxnSpPr/>
          <p:nvPr/>
        </p:nvCxnSpPr>
        <p:spPr>
          <a:xfrm rot="5400000" flipH="1" flipV="1">
            <a:off x="2037591" y="4730692"/>
            <a:ext cx="646208" cy="564873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10596" y="5412432"/>
            <a:ext cx="2081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3% of viewers who watched B,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also watched C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280309" y="5104655"/>
            <a:ext cx="3359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({A,B} -&gt; {C}</a:t>
            </a:r>
            <a:r>
              <a:rPr lang="en-US" sz="1400" dirty="0" smtClean="0"/>
              <a:t>)= max(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{A}-&gt;{C}</a:t>
            </a:r>
            <a:r>
              <a:rPr lang="en-US" sz="1400" dirty="0" smtClean="0"/>
              <a:t>,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{B}-&gt;{C}</a:t>
            </a:r>
            <a:r>
              <a:rPr lang="en-US" sz="1400" dirty="0" smtClean="0"/>
              <a:t>) = 4%</a:t>
            </a:r>
          </a:p>
          <a:p>
            <a:endParaRPr lang="en-US" sz="1400" dirty="0"/>
          </a:p>
        </p:txBody>
      </p:sp>
      <p:sp>
        <p:nvSpPr>
          <p:cNvPr id="69" name="Down Arrow 68"/>
          <p:cNvSpPr/>
          <p:nvPr/>
        </p:nvSpPr>
        <p:spPr>
          <a:xfrm>
            <a:off x="3895241" y="3861920"/>
            <a:ext cx="144122" cy="1151208"/>
          </a:xfrm>
          <a:prstGeom prst="downArrow">
            <a:avLst/>
          </a:prstGeom>
          <a:solidFill>
            <a:schemeClr val="bg1">
              <a:lumMod val="50000"/>
              <a:alpha val="48000"/>
            </a:schemeClr>
          </a:solidFill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536618" y="1371600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Recommender System implemented as Many-to-Many Graph with One Look Ahead 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718965" y="5709038"/>
            <a:ext cx="4109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If viewer had watched A and B, then likelihood of viewing C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is the best (max) of those who viewed A and C, and those who 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viewed B and C.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72" name="Down Arrow 71"/>
          <p:cNvSpPr/>
          <p:nvPr/>
        </p:nvSpPr>
        <p:spPr>
          <a:xfrm>
            <a:off x="2853978" y="4722889"/>
            <a:ext cx="72061" cy="575604"/>
          </a:xfrm>
          <a:prstGeom prst="downArrow">
            <a:avLst/>
          </a:prstGeom>
          <a:solidFill>
            <a:schemeClr val="bg1">
              <a:lumMod val="50000"/>
              <a:alpha val="48000"/>
            </a:schemeClr>
          </a:solidFill>
          <a:ln>
            <a:solidFill>
              <a:schemeClr val="bg1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Curved Connector 73"/>
          <p:cNvCxnSpPr/>
          <p:nvPr/>
        </p:nvCxnSpPr>
        <p:spPr>
          <a:xfrm rot="16200000" flipH="1">
            <a:off x="4552649" y="5488950"/>
            <a:ext cx="342774" cy="15239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38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8543</TotalTime>
  <Words>375</Words>
  <Application>Microsoft Office PowerPoint</Application>
  <PresentationFormat>On-screen Show (4:3)</PresentationFormat>
  <Paragraphs>87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Artificial Intelligence Training Association Rules</vt:lpstr>
      <vt:lpstr>Overview</vt:lpstr>
      <vt:lpstr>Overview</vt:lpstr>
      <vt:lpstr>Example</vt:lpstr>
      <vt:lpstr>Pattern Frequency in Dataset</vt:lpstr>
      <vt:lpstr>Recommender Systems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dad</cp:lastModifiedBy>
  <cp:revision>271</cp:revision>
  <dcterms:created xsi:type="dcterms:W3CDTF">2006-08-16T00:00:00Z</dcterms:created>
  <dcterms:modified xsi:type="dcterms:W3CDTF">2017-10-29T03:08:54Z</dcterms:modified>
</cp:coreProperties>
</file>