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90" r:id="rId13"/>
    <p:sldId id="302" r:id="rId14"/>
    <p:sldId id="292" r:id="rId15"/>
    <p:sldId id="293" r:id="rId16"/>
    <p:sldId id="295" r:id="rId17"/>
    <p:sldId id="296" r:id="rId18"/>
    <p:sldId id="297" r:id="rId19"/>
    <p:sldId id="298" r:id="rId20"/>
    <p:sldId id="299" r:id="rId21"/>
    <p:sldId id="303" r:id="rId22"/>
    <p:sldId id="300" r:id="rId23"/>
    <p:sldId id="304" r:id="rId24"/>
    <p:sldId id="305" r:id="rId25"/>
    <p:sldId id="306" r:id="rId26"/>
    <p:sldId id="307" r:id="rId27"/>
    <p:sldId id="30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1026" y="15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Tree (Graph)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smtClean="0"/>
              <a:t>June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pic>
        <p:nvPicPr>
          <p:cNvPr id="1026" name="Picture 2" descr="c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Binary Tree Level Order Search - Python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2716" y="1187678"/>
            <a:ext cx="742703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Breadth First Search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BFS( root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Check if tree is empty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list of nodes to visit in node level order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visit = 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root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sequentially visit </a:t>
            </a:r>
            <a:r>
              <a:rPr lang="en-US" altLang="en-US" sz="1400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each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node in level order as it is dynamically added to the list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0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while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Perform the node action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.Action()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Add to the list the child siblings of this node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.Left() is not None: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.Right() is not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.Right()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+= 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6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950" y="3546807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9292" y="3574569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5176" y="1069949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876108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Action( root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Preorder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5439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538" y="35745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3593132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3055645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Action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Binary Tree DFS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921" y="3593342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9684" y="3593341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0338" y="2205154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2209350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3364" y="1053601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3036409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Action(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2980" y="14880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4743818" y="4953000"/>
            <a:ext cx="1656983" cy="93677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86200" y="5486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92980" y="4414604"/>
            <a:ext cx="948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2"/>
          </p:cNvCxnSpPr>
          <p:nvPr/>
        </p:nvCxnSpPr>
        <p:spPr>
          <a:xfrm>
            <a:off x="2013739" y="4567004"/>
            <a:ext cx="1872461" cy="13003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5769" y="4711700"/>
            <a:ext cx="402831" cy="774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31" idx="7"/>
          </p:cNvCxnSpPr>
          <p:nvPr/>
        </p:nvCxnSpPr>
        <p:spPr>
          <a:xfrm flipH="1">
            <a:off x="3692058" y="3390900"/>
            <a:ext cx="651342" cy="7084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72000" y="3390900"/>
            <a:ext cx="1310855" cy="2095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2232" y="175260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2782670" y="1580941"/>
            <a:ext cx="1179730" cy="9284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5133" y="1927092"/>
            <a:ext cx="893760" cy="53535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V="1">
            <a:off x="5467352" y="4019549"/>
            <a:ext cx="1562101" cy="30480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678" y="4771586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7567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Cycles in Graph can cause nodes to be repeatedly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revisited (i.e., repeated states)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remember which nodes have been visited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which ones to visit next.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Handled by concept of tricolor coding of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White : node has never been visited.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Gray : node is waiting to be visited (known as the frontier).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Black: node has been visited.</a:t>
            </a:r>
          </a:p>
        </p:txBody>
      </p:sp>
    </p:spTree>
    <p:extLst>
      <p:ext uri="{BB962C8B-B14F-4D97-AF65-F5344CB8AC3E}">
        <p14:creationId xmlns:p14="http://schemas.microsoft.com/office/powerpoint/2010/main" val="1486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BFS(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b="1" dirty="0" smtClean="0"/>
              <a:t> 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45539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Queue = FIFO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– Removing Repeated States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58673" y="1340005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673" y="210200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78090" y="256323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4546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49273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347" y="2246185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>
            <a:stCxn id="39" idx="0"/>
          </p:cNvCxnSpPr>
          <p:nvPr/>
        </p:nvCxnSpPr>
        <p:spPr>
          <a:xfrm rot="16200000" flipV="1">
            <a:off x="1805911" y="4384843"/>
            <a:ext cx="474080" cy="63280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7"/>
          </p:cNvCxnSpPr>
          <p:nvPr/>
        </p:nvCxnSpPr>
        <p:spPr>
          <a:xfrm flipH="1">
            <a:off x="1614954" y="3325230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39673" y="3325230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6" idx="1"/>
          </p:cNvCxnSpPr>
          <p:nvPr/>
        </p:nvCxnSpPr>
        <p:spPr>
          <a:xfrm rot="5400000" flipH="1" flipV="1">
            <a:off x="1209010" y="2959734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2431" y="4938286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Frontier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>
            <a:off x="1385016" y="2494464"/>
            <a:ext cx="773657" cy="31052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9" idx="3"/>
          </p:cNvCxnSpPr>
          <p:nvPr/>
        </p:nvCxnSpPr>
        <p:spPr>
          <a:xfrm flipV="1">
            <a:off x="2371736" y="4448212"/>
            <a:ext cx="889129" cy="49007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49273" y="530761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30273" y="4559804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5063" y="606961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Curved Connector 50"/>
          <p:cNvCxnSpPr/>
          <p:nvPr/>
        </p:nvCxnSpPr>
        <p:spPr>
          <a:xfrm flipV="1">
            <a:off x="2559090" y="6009246"/>
            <a:ext cx="590183" cy="24503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934200" y="1228413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315200" y="199041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953617" y="2451638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40073" y="3686212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24800" y="3686212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272164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6" idx="7"/>
          </p:cNvCxnSpPr>
          <p:nvPr/>
        </p:nvCxnSpPr>
        <p:spPr>
          <a:xfrm flipH="1">
            <a:off x="6390481" y="3213638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15200" y="3213638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6" idx="1"/>
          </p:cNvCxnSpPr>
          <p:nvPr/>
        </p:nvCxnSpPr>
        <p:spPr>
          <a:xfrm rot="5400000" flipH="1" flipV="1">
            <a:off x="5984537" y="2848142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8" idx="2"/>
          </p:cNvCxnSpPr>
          <p:nvPr/>
        </p:nvCxnSpPr>
        <p:spPr>
          <a:xfrm rot="16200000" flipH="1">
            <a:off x="4998626" y="3167949"/>
            <a:ext cx="818420" cy="66447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24800" y="519602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305800" y="4448212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90465" y="4178804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05933" y="4149881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83283" y="1719376"/>
            <a:ext cx="10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Explored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6775" y="5019542"/>
            <a:ext cx="116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 Frontier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&quot;No&quot; Symbol 77"/>
          <p:cNvSpPr/>
          <p:nvPr/>
        </p:nvSpPr>
        <p:spPr>
          <a:xfrm>
            <a:off x="6076296" y="3071575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&quot;No&quot; Symbol 78"/>
          <p:cNvSpPr/>
          <p:nvPr/>
        </p:nvSpPr>
        <p:spPr>
          <a:xfrm>
            <a:off x="7052997" y="4006607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>
          <a:xfrm rot="16200000" flipH="1">
            <a:off x="5667977" y="2527917"/>
            <a:ext cx="672001" cy="23419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7" idx="0"/>
          </p:cNvCxnSpPr>
          <p:nvPr/>
        </p:nvCxnSpPr>
        <p:spPr>
          <a:xfrm rot="5400000" flipH="1" flipV="1">
            <a:off x="6585792" y="4552338"/>
            <a:ext cx="571328" cy="36308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50706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of the solution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d</a:t>
            </a:r>
            <a:r>
              <a:rPr lang="en-US" sz="2800" b="1" dirty="0" smtClean="0"/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/>
              <a:t>O(</a:t>
            </a:r>
            <a:r>
              <a:rPr lang="en-US" sz="2800" b="1" dirty="0" err="1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584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type of graph, where any two nodes (vertices)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 connected by one and only one path (edge).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Rooted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tree that has one and only one node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that is designated as the root of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Leaf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connected to only one other node.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Forest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disjoint (non-connected) union of Trees.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DFS</a:t>
            </a:r>
            <a:r>
              <a:rPr lang="en-US" b="1" dirty="0"/>
              <a:t>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669683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 = maximum depth of the search 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BFS if m &gt; 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bm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BFS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65275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Limited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(DLS) is a special case where we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limit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the maximum depth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the search will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descend to.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if we have prior knowledge to believe one will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be found within a depth where l &lt; m.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l = m, then DFS – complete, a solution will be found.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l &lt; m, then DLS – not complete, a solution may be at a level &gt; l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Useful if search space is very deep, and have high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confidence that a solution or acceptable sub-optimal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solution will be found within the depth limit.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3350" y="991934"/>
            <a:ext cx="84946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DLS</a:t>
            </a:r>
            <a:r>
              <a:rPr lang="en-US" b="1" dirty="0"/>
              <a:t>( root </a:t>
            </a:r>
            <a:r>
              <a:rPr lang="en-US" b="1" dirty="0" smtClean="0"/>
              <a:t>, goal, level 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/>
              <a:t>set level of </a:t>
            </a:r>
            <a:r>
              <a:rPr lang="en-US" b="1" u="sng" dirty="0"/>
              <a:t>root node </a:t>
            </a:r>
            <a:r>
              <a:rPr lang="en-US" b="1" dirty="0" smtClean="0"/>
              <a:t>to 1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u="sng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if level of </a:t>
            </a:r>
            <a:r>
              <a:rPr lang="en-US" b="1" i="1" u="sng" dirty="0" smtClean="0"/>
              <a:t>node</a:t>
            </a:r>
            <a:r>
              <a:rPr lang="en-US" b="1" dirty="0" smtClean="0"/>
              <a:t> equals level</a:t>
            </a:r>
          </a:p>
          <a:p>
            <a:r>
              <a:rPr lang="en-US" b="1" dirty="0"/>
              <a:t>	</a:t>
            </a:r>
            <a:r>
              <a:rPr lang="en-US" b="1" dirty="0" smtClean="0"/>
              <a:t>		continue: skip the rest of the loop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level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level of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+ 1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5543550" y="1722537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1606748"/>
            <a:ext cx="2285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Store node level in the node.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flipH="1">
            <a:off x="2880442" y="6364188"/>
            <a:ext cx="20955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6248400"/>
            <a:ext cx="2735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Child level is one more than parent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619500" y="1165587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8100" y="1049798"/>
            <a:ext cx="2685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Add parameter for maximum level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8213" y="4870251"/>
            <a:ext cx="3798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Do not add child nodes to frontier if exceeds level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174776" y="4986040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4400" y="1981199"/>
            <a:ext cx="808388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 = depth of limited search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l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DFS if solution found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bl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DFS if solution found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68160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Iterative Depth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(IDS) is an iterative deepening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modification to the DLS search, but does a depth first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search one level at a time, and then restarts from the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top progressing to the next deeper level.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this not the same as Breadth First Search!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Nearly 100% of students will have this first impression.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It is not!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First impression for students is that if we search one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level at a time and visit each node at that level, it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must be the same as BFS.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Why is IDS not BFS?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34356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BFS and IDS both move down the search space one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level at a time.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BFS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remembers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(space) the nodes it visited.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IDS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does not remember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(space) the nodes it visited.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Search the root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Search the next level via DFS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Forgot all the search space (do not remember)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Return to the root and repeat the DFS search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down one more level than last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4400" y="2897326"/>
            <a:ext cx="65776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of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solution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m = maximum depth of the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DFS O(</a:t>
            </a:r>
            <a:r>
              <a:rPr lang="en-US" sz="2800" b="1" dirty="0" err="1" smtClean="0">
                <a:solidFill>
                  <a:srgbClr val="00B050"/>
                </a:solidFill>
              </a:rPr>
              <a:t>b</a:t>
            </a:r>
            <a:r>
              <a:rPr lang="en-US" sz="2800" b="1" baseline="30000" dirty="0" err="1" smtClean="0">
                <a:solidFill>
                  <a:srgbClr val="00B050"/>
                </a:solidFill>
              </a:rPr>
              <a:t>m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O(d)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DFS O(</a:t>
            </a:r>
            <a:r>
              <a:rPr lang="en-US" sz="2800" b="1" dirty="0" err="1" smtClean="0">
                <a:solidFill>
                  <a:srgbClr val="00B050"/>
                </a:solidFill>
              </a:rPr>
              <a:t>bm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8742" y="1143000"/>
            <a:ext cx="9134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When the algorithm recurs back to the root and we progress down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the next level, are we not repeating searches already done?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YES. Our time complexity goes up, but because we are not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remembering what we visited, the space complexity goes down.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4844" y="120066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3200400" y="1385332"/>
            <a:ext cx="762000" cy="36726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8400" y="5398531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urved Connector 36"/>
          <p:cNvCxnSpPr>
            <a:stCxn id="35" idx="0"/>
          </p:cNvCxnSpPr>
          <p:nvPr/>
        </p:nvCxnSpPr>
        <p:spPr>
          <a:xfrm rot="16200000" flipV="1">
            <a:off x="2001790" y="4673091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5" idx="0"/>
            <a:endCxn id="31" idx="4"/>
          </p:cNvCxnSpPr>
          <p:nvPr/>
        </p:nvCxnSpPr>
        <p:spPr>
          <a:xfrm rot="5400000" flipH="1" flipV="1">
            <a:off x="2750575" y="4726456"/>
            <a:ext cx="648731" cy="69542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6129" y="3962400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4677242" y="3198860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9" idx="4"/>
          </p:cNvCxnSpPr>
          <p:nvPr/>
        </p:nvCxnSpPr>
        <p:spPr>
          <a:xfrm rot="5400000" flipH="1" flipV="1">
            <a:off x="5400558" y="3424775"/>
            <a:ext cx="558800" cy="5164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6492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 the node is the number of edges (distance)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node and the root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/>
              <a:t>		e.g., the root node has depth = 0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the node is the depth + 1.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/>
              <a:t>		</a:t>
            </a:r>
            <a:r>
              <a:rPr lang="en-US" sz="2400" b="1" dirty="0"/>
              <a:t>e.g., the root node has </a:t>
            </a:r>
            <a:r>
              <a:rPr lang="en-US" sz="2400" b="1" dirty="0" smtClean="0"/>
              <a:t>level </a:t>
            </a:r>
            <a:r>
              <a:rPr lang="en-US" sz="2400" b="1" dirty="0"/>
              <a:t>= </a:t>
            </a:r>
            <a:r>
              <a:rPr lang="en-US" sz="2400" b="1" dirty="0" smtClean="0"/>
              <a:t>1</a:t>
            </a:r>
            <a:endParaRPr lang="en-US" sz="2000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Nodes are the same level are commonly referred to as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Siblings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endCxn id="10" idx="6"/>
          </p:cNvCxnSpPr>
          <p:nvPr/>
        </p:nvCxnSpPr>
        <p:spPr>
          <a:xfrm rot="10800000">
            <a:off x="4724400" y="1752600"/>
            <a:ext cx="2971800" cy="12700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4448" y="1580634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319184" y="3035300"/>
            <a:ext cx="1465264" cy="5832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97148" y="2856467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3798234" y="4356101"/>
            <a:ext cx="3986214" cy="12701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2548" y="4196833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00" y="1164134"/>
            <a:ext cx="92012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Binary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type of directed graph tree where each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contains at most two branches (subtrees), commonly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referred to as the left and right branch.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recursive definition is a binary tree is either empty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or a single node, where the left and right branches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binary subtrees.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87845" y="447364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1627" y="514168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07045" y="512442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59045" y="58533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7427" y="58279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8331" y="5810718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 flipH="1">
            <a:off x="4411518" y="4979236"/>
            <a:ext cx="665601" cy="272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0776" y="4953340"/>
            <a:ext cx="727155" cy="34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7"/>
          </p:cNvCxnSpPr>
          <p:nvPr/>
        </p:nvCxnSpPr>
        <p:spPr>
          <a:xfrm flipH="1">
            <a:off x="3679371" y="5641224"/>
            <a:ext cx="297676" cy="298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4309848" y="5691641"/>
            <a:ext cx="306853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7"/>
          </p:cNvCxnSpPr>
          <p:nvPr/>
        </p:nvCxnSpPr>
        <p:spPr>
          <a:xfrm flipH="1">
            <a:off x="6128657" y="5674377"/>
            <a:ext cx="210590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551" y="5456558"/>
            <a:ext cx="108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Left Nodes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0" idx="3"/>
          </p:cNvCxnSpPr>
          <p:nvPr/>
        </p:nvCxnSpPr>
        <p:spPr>
          <a:xfrm flipV="1">
            <a:off x="2535707" y="5411424"/>
            <a:ext cx="1211167" cy="2144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9" idx="2"/>
          </p:cNvCxnSpPr>
          <p:nvPr/>
        </p:nvCxnSpPr>
        <p:spPr>
          <a:xfrm>
            <a:off x="2590802" y="5674379"/>
            <a:ext cx="568243" cy="4751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63845" y="6519446"/>
            <a:ext cx="111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Right 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endCxn id="10" idx="4"/>
          </p:cNvCxnSpPr>
          <p:nvPr/>
        </p:nvCxnSpPr>
        <p:spPr>
          <a:xfrm flipV="1">
            <a:off x="4527427" y="6420318"/>
            <a:ext cx="304800" cy="26840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66496" y="5860816"/>
            <a:ext cx="140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Right Node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Code Example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44614" y="1164133"/>
            <a:ext cx="57031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 smtClean="0"/>
              <a:t>BinaryTree</a:t>
            </a:r>
            <a:r>
              <a:rPr lang="en-US" sz="1400" dirty="0" smtClean="0"/>
              <a:t>(object): 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Constructor</a:t>
            </a:r>
            <a:r>
              <a:rPr lang="en-US" sz="1400" dirty="0">
                <a:solidFill>
                  <a:srgbClr val="00B050"/>
                </a:solidFill>
              </a:rPr>
              <a:t>: set the node data and left/right subtrees to null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__(self, key):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  = </a:t>
            </a:r>
            <a:r>
              <a:rPr lang="en-US" sz="1400" dirty="0"/>
              <a:t>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  = </a:t>
            </a:r>
            <a:r>
              <a:rPr lang="en-US" sz="1400" dirty="0"/>
              <a:t>key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Left(self, </a:t>
            </a:r>
            <a:r>
              <a:rPr lang="en-US" sz="1400" dirty="0" smtClean="0"/>
              <a:t>left = None): </a:t>
            </a:r>
            <a:br>
              <a:rPr lang="en-US" sz="1400" dirty="0" smtClean="0"/>
            </a:br>
            <a:r>
              <a:rPr lang="en-US" sz="1400" dirty="0" smtClean="0"/>
              <a:t>		if left is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self.left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</a:t>
            </a:r>
            <a:r>
              <a:rPr lang="en-US" sz="1400" dirty="0"/>
              <a:t>= left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or Set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Right(self, </a:t>
            </a:r>
            <a:r>
              <a:rPr lang="en-US" sz="1400" dirty="0" smtClean="0"/>
              <a:t>right = None):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if right is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self.right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right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Key(self, </a:t>
            </a:r>
            <a:r>
              <a:rPr lang="en-US" sz="1400" dirty="0" smtClean="0"/>
              <a:t>key = None): </a:t>
            </a:r>
            <a:br>
              <a:rPr lang="en-US" sz="1400" dirty="0" smtClean="0"/>
            </a:br>
            <a:r>
              <a:rPr lang="en-US" sz="1400" dirty="0" smtClean="0"/>
              <a:t>		if key is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self.key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</a:t>
            </a:r>
            <a:r>
              <a:rPr lang="en-US" sz="1400" dirty="0"/>
              <a:t>= key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523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Traversals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164133"/>
            <a:ext cx="933370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Binary Trees can be traversed either breadth first (BFS) or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depth first (DFS). 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Breadth First Search – tree is traversed one level at a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root node (level 1) is first visited, then the left node,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the right node (level 2) of the root, and then the left and right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nodes of the these subtrees (level 3), and so forth.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Depth First Search – tree is searched either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inorder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preorder, or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postorder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: </a:t>
            </a:r>
            <a:r>
              <a:rPr lang="en-US" sz="2400" dirty="0"/>
              <a:t>left (node), root, </a:t>
            </a:r>
            <a:r>
              <a:rPr lang="en-US" sz="2400" dirty="0" smtClean="0"/>
              <a:t>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Preorder  : </a:t>
            </a:r>
            <a:r>
              <a:rPr lang="en-US" sz="2400" dirty="0"/>
              <a:t>root, </a:t>
            </a:r>
            <a:r>
              <a:rPr lang="en-US" sz="2400" dirty="0" smtClean="0"/>
              <a:t>left, right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Postorder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/>
              <a:t>left, </a:t>
            </a:r>
            <a:r>
              <a:rPr lang="en-US" sz="2400" dirty="0" smtClean="0"/>
              <a:t>right, root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BFS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6382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9285" y="2308557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7800" y="23070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337" y="3641923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0707" y="3641922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564164"/>
            <a:ext cx="0" cy="346503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0" y="1564164"/>
            <a:ext cx="869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Traverse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one level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at a time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65531" y="5715000"/>
            <a:ext cx="494758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3459" y="5867400"/>
            <a:ext cx="213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Visit nodes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5182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5508</TotalTime>
  <Words>833</Words>
  <Application>Microsoft Office PowerPoint</Application>
  <PresentationFormat>On-screen Show (4:3)</PresentationFormat>
  <Paragraphs>350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Artificial Intelligence Tree (Graph) Search </vt:lpstr>
      <vt:lpstr>Tree Definitions</vt:lpstr>
      <vt:lpstr>Tree Structure</vt:lpstr>
      <vt:lpstr>Tree Definitions</vt:lpstr>
      <vt:lpstr>Tree Structure</vt:lpstr>
      <vt:lpstr>Binary Tree</vt:lpstr>
      <vt:lpstr>Binary Tree Code Example - Python</vt:lpstr>
      <vt:lpstr>Binary Tree Traversals</vt:lpstr>
      <vt:lpstr>Binary Tree BFS </vt:lpstr>
      <vt:lpstr>Binary Tree Level Order Search - Python</vt:lpstr>
      <vt:lpstr>Binary Tree DFS - Inorder</vt:lpstr>
      <vt:lpstr>Binary Tree DFS - Preorder</vt:lpstr>
      <vt:lpstr>Binary Tree DFS - Postorder</vt:lpstr>
      <vt:lpstr>Graph Definitions</vt:lpstr>
      <vt:lpstr>Graph Structure</vt:lpstr>
      <vt:lpstr>BFS Graph Issues</vt:lpstr>
      <vt:lpstr>BFS Graph – Algorithm</vt:lpstr>
      <vt:lpstr>BFS – Removing Repeated States</vt:lpstr>
      <vt:lpstr>BFS Graph – Search Complexity</vt:lpstr>
      <vt:lpstr>DFS Graph – Algorithm</vt:lpstr>
      <vt:lpstr>DFS Graph – Search Complexity</vt:lpstr>
      <vt:lpstr>DLS Graph</vt:lpstr>
      <vt:lpstr>DLS Graph – Algorithm</vt:lpstr>
      <vt:lpstr>DLS Graph – Search Complexity</vt:lpstr>
      <vt:lpstr>IDS Graph</vt:lpstr>
      <vt:lpstr>Why is IDS not BFS?</vt:lpstr>
      <vt:lpstr>IDS Graph – Search Complexity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156</cp:revision>
  <dcterms:created xsi:type="dcterms:W3CDTF">2006-08-16T00:00:00Z</dcterms:created>
  <dcterms:modified xsi:type="dcterms:W3CDTF">2017-10-25T16:56:03Z</dcterms:modified>
</cp:coreProperties>
</file>