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0" r:id="rId4"/>
    <p:sldId id="282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Hill Climbing </a:t>
            </a:r>
            <a:r>
              <a:rPr lang="en-US" smtClean="0"/>
              <a:t>and Local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7095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each step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Does not consider steps past the next immediate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Define an evaluation function f(x) to determine the </a:t>
            </a:r>
          </a:p>
          <a:p>
            <a:pPr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value of a state.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2.   From the current state, determine the search space</a:t>
            </a:r>
          </a:p>
          <a:p>
            <a:pPr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(actions) for one step ahead.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3.   Select the action from the search space that returns the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highest value.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Hill Climbing – Objective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5983455"/>
            <a:ext cx="594360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19200" y="2173455"/>
            <a:ext cx="0" cy="3810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8193" y="61035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 (Action)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003" y="35814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(Value)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600200" y="4840455"/>
            <a:ext cx="6858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0" y="4840455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048000" y="3697455"/>
            <a:ext cx="6858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14430" y="3685787"/>
            <a:ext cx="342900" cy="172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57330" y="5411955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809108" y="4268955"/>
            <a:ext cx="6858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94908" y="4268955"/>
            <a:ext cx="266419" cy="1293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05908" y="3316455"/>
            <a:ext cx="145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Global maximum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74301" y="3961178"/>
            <a:ext cx="13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local maximum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40440" y="453267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Shoulder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94395" y="5798789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 Space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9945" y="1713880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Objective Function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14600" y="5132039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Stuck on shoulder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f(B) = f(C)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f(B) &gt; f(A)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8760" y="57064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010219" y="45689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54739" y="485504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cxnSp>
        <p:nvCxnSpPr>
          <p:cNvPr id="72" name="Curved Connector 71"/>
          <p:cNvCxnSpPr/>
          <p:nvPr/>
        </p:nvCxnSpPr>
        <p:spPr>
          <a:xfrm rot="16200000" flipH="1">
            <a:off x="2311022" y="4417385"/>
            <a:ext cx="312002" cy="11420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28118" y="552500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494908" y="413045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638113" y="51444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802260" y="2993289"/>
            <a:ext cx="165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Stop on local maximum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f(E) &gt; f(D)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f(E) &gt; f(F)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47805" y="514963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714430" y="35814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</a:t>
            </a:r>
            <a:endParaRPr lang="en-US" sz="1200" b="1" dirty="0"/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5838613" y="3698389"/>
            <a:ext cx="429950" cy="281636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761326" y="5239169"/>
            <a:ext cx="433080" cy="32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94406" y="5257800"/>
            <a:ext cx="43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627486" y="5268163"/>
            <a:ext cx="230514" cy="715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67167" y="4980352"/>
            <a:ext cx="460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Flat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77866" y="5100669"/>
            <a:ext cx="2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36054" y="5092898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0" y="5706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57350" y="3884233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Upward progress is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still possible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V="1">
            <a:off x="2398110" y="4838009"/>
            <a:ext cx="402758" cy="379137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73925" y="4285801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Upward progress is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 smtClean="0">
                <a:solidFill>
                  <a:srgbClr val="FF0000"/>
                </a:solidFill>
              </a:rPr>
              <a:t>ot possible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Curved Connector 59"/>
          <p:cNvCxnSpPr/>
          <p:nvPr/>
        </p:nvCxnSpPr>
        <p:spPr>
          <a:xfrm rot="5400000">
            <a:off x="6467564" y="4718269"/>
            <a:ext cx="336980" cy="281636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07067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54667" y="2133600"/>
            <a:ext cx="457200" cy="508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4267" y="2133600"/>
            <a:ext cx="381000" cy="46426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5542" y="2590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35717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07142" y="25844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09675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3763" y="28115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v(B) = 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54867" y="28115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2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4867" y="402088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v(E) = 1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90675" y="3346450"/>
            <a:ext cx="0" cy="4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3763" y="404760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v(D) = 2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00375" y="3369342"/>
            <a:ext cx="0" cy="43948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07067" y="4953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2757475" y="4555772"/>
            <a:ext cx="355133" cy="50882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22488" y="52240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v(F) = 2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760175" y="5791200"/>
            <a:ext cx="145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Global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v*(F) = 5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551" y="4638675"/>
            <a:ext cx="135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Local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v*(D) = 3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415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81750" y="2133600"/>
            <a:ext cx="457200" cy="508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91350" y="2133600"/>
            <a:ext cx="381000" cy="4642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762625" y="2590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62800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34225" y="25844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736758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50846" y="28115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v(B) = 2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1950" y="281156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981950" y="402088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v(E) = 2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117758" y="3346450"/>
            <a:ext cx="0" cy="43948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50846" y="404760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v(D) = 2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27458" y="3369342"/>
            <a:ext cx="0" cy="4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534150" y="4953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9" idx="7"/>
          </p:cNvCxnSpPr>
          <p:nvPr/>
        </p:nvCxnSpPr>
        <p:spPr>
          <a:xfrm flipH="1">
            <a:off x="7184558" y="4555772"/>
            <a:ext cx="355133" cy="5088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49571" y="522401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v(F) = 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187258" y="5791200"/>
            <a:ext cx="145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Global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v*(x) = 5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56634" y="4638675"/>
            <a:ext cx="135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Local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v*(x) = 4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17383" y="5781020"/>
            <a:ext cx="1983397" cy="5334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099324" y="4602742"/>
            <a:ext cx="1739626" cy="5334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58609" y="21336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v(C) &gt; v(B)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9267" y="1068133"/>
            <a:ext cx="291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Example of Finding Global Maximum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41122" y="1033010"/>
            <a:ext cx="2811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Example of Finding Local Maximum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14800" y="3335359"/>
            <a:ext cx="110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Value Function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at each node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Straight Arrow Connector 69"/>
          <p:cNvCxnSpPr>
            <a:endCxn id="27" idx="2"/>
          </p:cNvCxnSpPr>
          <p:nvPr/>
        </p:nvCxnSpPr>
        <p:spPr>
          <a:xfrm flipH="1" flipV="1">
            <a:off x="3925321" y="3119338"/>
            <a:ext cx="189479" cy="25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020060" y="3797024"/>
            <a:ext cx="189480" cy="25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50847" y="3119338"/>
            <a:ext cx="148477" cy="277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58791" y="3808826"/>
            <a:ext cx="240533" cy="23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84695" y="6172200"/>
            <a:ext cx="13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</a:t>
            </a:r>
            <a:r>
              <a:rPr lang="en-US" sz="1200" dirty="0" smtClean="0">
                <a:solidFill>
                  <a:srgbClr val="0070C0"/>
                </a:solidFill>
              </a:rPr>
              <a:t>*(x) is total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</a:t>
            </a:r>
            <a:r>
              <a:rPr lang="en-US" sz="1200" dirty="0" smtClean="0">
                <a:solidFill>
                  <a:srgbClr val="0070C0"/>
                </a:solidFill>
              </a:rPr>
              <a:t>ccumulated value.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3501801" y="6182397"/>
            <a:ext cx="729828" cy="16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223822" y="5224011"/>
            <a:ext cx="562411" cy="9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05027" y="21336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v(B) &gt; v(C)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95400"/>
            <a:ext cx="88831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HillClimb</a:t>
            </a:r>
            <a:r>
              <a:rPr lang="en-US" b="1" dirty="0" smtClean="0"/>
              <a:t>( initial )</a:t>
            </a:r>
          </a:p>
          <a:p>
            <a:r>
              <a:rPr lang="en-US" b="1" dirty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initialize </a:t>
            </a:r>
            <a:r>
              <a:rPr lang="en-US" b="1" i="1" u="sng" dirty="0" smtClean="0"/>
              <a:t>node</a:t>
            </a:r>
            <a:r>
              <a:rPr lang="en-US" b="1" dirty="0" smtClean="0"/>
              <a:t> with initial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		</a:t>
            </a:r>
            <a:r>
              <a:rPr lang="en-US" b="1" dirty="0" smtClean="0">
                <a:solidFill>
                  <a:srgbClr val="00B050"/>
                </a:solidFill>
              </a:rPr>
              <a:t># set the current node to the starting point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/>
              <a:t>while forever			</a:t>
            </a:r>
            <a:r>
              <a:rPr lang="en-US" b="1" dirty="0" smtClean="0">
                <a:solidFill>
                  <a:srgbClr val="00B050"/>
                </a:solidFill>
              </a:rPr>
              <a:t># continue until you cannot climb higher</a:t>
            </a:r>
          </a:p>
          <a:p>
            <a:r>
              <a:rPr lang="en-US" b="1" dirty="0"/>
              <a:t>	</a:t>
            </a:r>
            <a:r>
              <a:rPr lang="en-US" b="1" dirty="0" smtClean="0"/>
              <a:t>	initialize max </a:t>
            </a:r>
            <a:r>
              <a:rPr lang="en-US" b="1" dirty="0"/>
              <a:t> </a:t>
            </a:r>
            <a:r>
              <a:rPr lang="en-US" b="1" dirty="0" smtClean="0"/>
              <a:t>to minus infinity	</a:t>
            </a:r>
            <a:r>
              <a:rPr lang="en-US" b="1" dirty="0" smtClean="0">
                <a:solidFill>
                  <a:srgbClr val="00B050"/>
                </a:solidFill>
              </a:rPr>
              <a:t># minimum value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 smtClean="0"/>
              <a:t>			if v(child) &gt;  max		</a:t>
            </a:r>
            <a:r>
              <a:rPr lang="en-US" b="1" dirty="0" smtClean="0">
                <a:solidFill>
                  <a:srgbClr val="00B050"/>
                </a:solidFill>
              </a:rPr>
              <a:t># find neighbor with max value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max = v(child)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next = child</a:t>
            </a:r>
          </a:p>
          <a:p>
            <a:r>
              <a:rPr lang="en-US" b="1" dirty="0"/>
              <a:t>	</a:t>
            </a:r>
            <a:r>
              <a:rPr lang="en-US" b="1" dirty="0" smtClean="0"/>
              <a:t>	if max &lt;= 0			</a:t>
            </a:r>
            <a:r>
              <a:rPr lang="en-US" b="1" dirty="0" smtClean="0">
                <a:solidFill>
                  <a:srgbClr val="00B050"/>
                </a:solidFill>
              </a:rPr>
              <a:t># cannot climb higher</a:t>
            </a:r>
          </a:p>
          <a:p>
            <a:r>
              <a:rPr lang="en-US" b="1" dirty="0"/>
              <a:t>	</a:t>
            </a:r>
            <a:r>
              <a:rPr lang="en-US" b="1" dirty="0" smtClean="0"/>
              <a:t>		return 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</a:p>
          <a:p>
            <a:r>
              <a:rPr lang="en-US" b="1" dirty="0"/>
              <a:t>	</a:t>
            </a:r>
            <a:r>
              <a:rPr lang="en-US" b="1" dirty="0" smtClean="0"/>
              <a:t>	node = next			</a:t>
            </a:r>
            <a:r>
              <a:rPr lang="en-US" b="1" dirty="0" smtClean="0">
                <a:solidFill>
                  <a:srgbClr val="00B050"/>
                </a:solidFill>
              </a:rPr>
              <a:t># climb to the next node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Sideways Moves – Escape Shoulder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07067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54667" y="2133600"/>
            <a:ext cx="457200" cy="508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4267" y="2133600"/>
            <a:ext cx="381000" cy="4642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5542" y="2590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35717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07142" y="25844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09675" y="379377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3763" y="28115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v(B) = 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54867" y="28115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4867" y="402088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v(E) = 1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90675" y="3346450"/>
            <a:ext cx="0" cy="4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3763" y="404760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v(D) = 2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00375" y="3369342"/>
            <a:ext cx="0" cy="439484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07067" y="4953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2757475" y="4555772"/>
            <a:ext cx="355133" cy="5088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22488" y="52240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v(F) = 2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760175" y="5791200"/>
            <a:ext cx="145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Global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v*(F) = 3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551" y="4638675"/>
            <a:ext cx="135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Local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v*(D) = 2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8609" y="213360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v(D) = 0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604832" y="1077658"/>
            <a:ext cx="171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Example of Shoulder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3445" y="151967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Stuck on Shoulder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3863859" y="1824349"/>
            <a:ext cx="336980" cy="281636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799" y="1109232"/>
            <a:ext cx="2117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Variant – Sideways Moves</a:t>
            </a:r>
            <a:endParaRPr lang="en-US" sz="1400" b="1" dirty="0"/>
          </a:p>
        </p:txBody>
      </p:sp>
      <p:sp>
        <p:nvSpPr>
          <p:cNvPr id="34" name="Oval 33"/>
          <p:cNvSpPr/>
          <p:nvPr/>
        </p:nvSpPr>
        <p:spPr>
          <a:xfrm>
            <a:off x="6316678" y="138543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164278" y="2147435"/>
            <a:ext cx="457200" cy="50800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73878" y="2147435"/>
            <a:ext cx="381000" cy="46426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45153" y="260463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5328" y="380760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916753" y="259828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19286" y="380760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78378" y="283174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v(B) = 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764478" y="282539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764478" y="403471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v(E) = 1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00286" y="3360285"/>
            <a:ext cx="0" cy="4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97833" y="406144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v(D) = 2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09986" y="3383177"/>
            <a:ext cx="0" cy="439484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316678" y="496683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4" idx="7"/>
          </p:cNvCxnSpPr>
          <p:nvPr/>
        </p:nvCxnSpPr>
        <p:spPr>
          <a:xfrm flipH="1">
            <a:off x="6967086" y="4569607"/>
            <a:ext cx="355133" cy="50882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2099" y="523784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v(F) = 2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969786" y="5791200"/>
            <a:ext cx="145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Global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v*(F) = 3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1600" y="4638675"/>
            <a:ext cx="135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Local maximum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v*(D) = 2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68220" y="214743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v(C) = v(D) = 0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19286" y="2287488"/>
            <a:ext cx="119513" cy="296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519286" y="2287488"/>
            <a:ext cx="1397467" cy="52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37000" y="2008935"/>
            <a:ext cx="171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Select </a:t>
            </a:r>
            <a:r>
              <a:rPr lang="en-US" sz="1200" i="1" dirty="0" smtClean="0">
                <a:solidFill>
                  <a:srgbClr val="0070C0"/>
                </a:solidFill>
              </a:rPr>
              <a:t>k</a:t>
            </a:r>
            <a:r>
              <a:rPr lang="en-US" sz="1200" dirty="0" smtClean="0">
                <a:solidFill>
                  <a:srgbClr val="0070C0"/>
                </a:solidFill>
              </a:rPr>
              <a:t> sideways moves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90604" y="2227232"/>
            <a:ext cx="805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e.g., </a:t>
            </a:r>
            <a:r>
              <a:rPr lang="en-US" sz="1200" b="1" i="1" dirty="0" smtClean="0">
                <a:solidFill>
                  <a:srgbClr val="0070C0"/>
                </a:solidFill>
              </a:rPr>
              <a:t>k</a:t>
            </a:r>
            <a:r>
              <a:rPr lang="en-US" sz="1200" b="1" dirty="0" smtClean="0">
                <a:solidFill>
                  <a:srgbClr val="0070C0"/>
                </a:solidFill>
              </a:rPr>
              <a:t> = 1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21453" y="3383177"/>
            <a:ext cx="150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Select best choice 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from sideway moves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326328" y="3614009"/>
            <a:ext cx="239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 – Sideways Moves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075" y="1019175"/>
            <a:ext cx="888313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HillClimb</a:t>
            </a:r>
            <a:r>
              <a:rPr lang="en-US" b="1" dirty="0" smtClean="0"/>
              <a:t>( initial, k )</a:t>
            </a:r>
          </a:p>
          <a:p>
            <a:r>
              <a:rPr lang="en-US" b="1" dirty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initialize </a:t>
            </a:r>
            <a:r>
              <a:rPr lang="en-US" b="1" i="1" u="sng" dirty="0" smtClean="0"/>
              <a:t>node</a:t>
            </a:r>
            <a:r>
              <a:rPr lang="en-US" b="1" dirty="0" smtClean="0"/>
              <a:t> with initial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		</a:t>
            </a:r>
            <a:r>
              <a:rPr lang="en-US" b="1" dirty="0" smtClean="0">
                <a:solidFill>
                  <a:srgbClr val="00B050"/>
                </a:solidFill>
              </a:rPr>
              <a:t># set the current node to the starting point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/>
              <a:t>while forever			</a:t>
            </a:r>
            <a:r>
              <a:rPr lang="en-US" b="1" dirty="0" smtClean="0">
                <a:solidFill>
                  <a:srgbClr val="00B050"/>
                </a:solidFill>
              </a:rPr>
              <a:t># continue until you cannot climb higher</a:t>
            </a:r>
          </a:p>
          <a:p>
            <a:r>
              <a:rPr lang="en-US" b="1" dirty="0"/>
              <a:t>	</a:t>
            </a:r>
            <a:r>
              <a:rPr lang="en-US" b="1" dirty="0" smtClean="0"/>
              <a:t>	initialize max </a:t>
            </a:r>
            <a:r>
              <a:rPr lang="en-US" b="1" dirty="0"/>
              <a:t> </a:t>
            </a:r>
            <a:r>
              <a:rPr lang="en-US" b="1" dirty="0" smtClean="0"/>
              <a:t>to minus infinity	</a:t>
            </a:r>
            <a:r>
              <a:rPr lang="en-US" b="1" dirty="0" smtClean="0">
                <a:solidFill>
                  <a:srgbClr val="00B050"/>
                </a:solidFill>
              </a:rPr>
              <a:t># minimum value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 smtClean="0"/>
              <a:t>			if v(child) &gt;  max		</a:t>
            </a:r>
            <a:r>
              <a:rPr lang="en-US" b="1" dirty="0" smtClean="0">
                <a:solidFill>
                  <a:srgbClr val="00B050"/>
                </a:solidFill>
              </a:rPr>
              <a:t># find neighbor with max value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max = v(child)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next = child</a:t>
            </a:r>
          </a:p>
          <a:p>
            <a:r>
              <a:rPr lang="en-US" b="1" dirty="0"/>
              <a:t>	</a:t>
            </a:r>
            <a:r>
              <a:rPr lang="en-US" b="1" dirty="0" smtClean="0"/>
              <a:t>	if max &lt;= 0			</a:t>
            </a:r>
            <a:r>
              <a:rPr lang="en-US" b="1" dirty="0" smtClean="0">
                <a:solidFill>
                  <a:srgbClr val="00B050"/>
                </a:solidFill>
              </a:rPr>
              <a:t># cannot climb higher</a:t>
            </a:r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/>
              <a:t> </a:t>
            </a:r>
            <a:r>
              <a:rPr lang="en-US" b="1" dirty="0" smtClean="0"/>
              <a:t>if k == 0</a:t>
            </a:r>
          </a:p>
          <a:p>
            <a:r>
              <a:rPr lang="en-US" b="1" dirty="0" smtClean="0"/>
              <a:t>				return 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/>
              <a:t>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value = </a:t>
            </a:r>
            <a:r>
              <a:rPr lang="en-US" b="1" dirty="0" err="1" smtClean="0"/>
              <a:t>HillClimb</a:t>
            </a:r>
            <a:r>
              <a:rPr lang="en-US" b="1" dirty="0" smtClean="0"/>
              <a:t>( child, k-1)</a:t>
            </a:r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if value &gt; max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max = value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next = child		</a:t>
            </a:r>
          </a:p>
          <a:p>
            <a:r>
              <a:rPr lang="en-US" b="1" dirty="0"/>
              <a:t>	</a:t>
            </a:r>
            <a:r>
              <a:rPr lang="en-US" b="1" dirty="0" smtClean="0"/>
              <a:t>		 </a:t>
            </a:r>
            <a:r>
              <a:rPr lang="en-US" b="1" dirty="0"/>
              <a:t>if max &lt;= </a:t>
            </a:r>
            <a:r>
              <a:rPr lang="en-US" b="1" dirty="0" smtClean="0"/>
              <a:t>0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return 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node = next			</a:t>
            </a:r>
            <a:r>
              <a:rPr lang="en-US" b="1" dirty="0" smtClean="0">
                <a:solidFill>
                  <a:srgbClr val="00B050"/>
                </a:solidFill>
              </a:rPr>
              <a:t># climb to the next node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1049798"/>
            <a:ext cx="355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number of sideways moves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1828800" y="419100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437" y="4067174"/>
            <a:ext cx="1607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sideways moves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514600" y="4724400"/>
            <a:ext cx="304800" cy="16764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1437" y="5029200"/>
            <a:ext cx="2395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Recursively call the </a:t>
            </a:r>
            <a:r>
              <a:rPr lang="en-US" sz="1400" dirty="0" err="1" smtClean="0">
                <a:solidFill>
                  <a:srgbClr val="FF0000"/>
                </a:solidFill>
              </a:rPr>
              <a:t>HillClimb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algorithm on each child, while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decrementing the number of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sideways moves (depth)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781800" y="4991100"/>
            <a:ext cx="21599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4875311"/>
            <a:ext cx="15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Decrease k by one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Variant - Stochastic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01834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Stochastic – choose node at random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none of the child (neighbor) nodes has a value &gt; 0,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then choose one of the nodes at random.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There needs to be a cutoff (k) of random choices, or the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method will go into an infinite loop (e.g., you are at the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global maximum).</a:t>
            </a:r>
          </a:p>
        </p:txBody>
      </p:sp>
    </p:spTree>
    <p:extLst>
      <p:ext uri="{BB962C8B-B14F-4D97-AF65-F5344CB8AC3E}">
        <p14:creationId xmlns:p14="http://schemas.microsoft.com/office/powerpoint/2010/main" val="19954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Variant - Local Beam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62000" y="466323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Hill</a:t>
            </a:r>
            <a:br>
              <a:rPr lang="en-US" dirty="0" smtClean="0"/>
            </a:br>
            <a:r>
              <a:rPr lang="en-US" dirty="0" smtClean="0"/>
              <a:t>Climber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14400" y="481563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Hill</a:t>
            </a:r>
            <a:br>
              <a:rPr lang="en-US" dirty="0" smtClean="0"/>
            </a:br>
            <a:r>
              <a:rPr lang="en-US" dirty="0" smtClean="0"/>
              <a:t>Climber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066800" y="496803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Hill</a:t>
            </a:r>
            <a:br>
              <a:rPr lang="en-US" dirty="0" smtClean="0"/>
            </a:br>
            <a:r>
              <a:rPr lang="en-US" dirty="0" smtClean="0"/>
              <a:t>Climber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Search with multiple (k) Hill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limbers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parallel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 different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initial states (nodes).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Communicate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between climbers which states (nodes) have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been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visited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Terminate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Hill Climber if state (node)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already visited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by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another Hill Climber – eliminates duplication in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all Hill Climbers reach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terminal state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(node), select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path with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value function.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35709"/>
              </p:ext>
            </p:extLst>
          </p:nvPr>
        </p:nvGraphicFramePr>
        <p:xfrm>
          <a:off x="3657600" y="4663230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2438400" y="5387130"/>
            <a:ext cx="1143000" cy="1524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962400" y="4368371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Visited Nodes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0" y="4355453"/>
            <a:ext cx="1550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 parallel climbers</a:t>
            </a:r>
            <a:endParaRPr lang="en-US" sz="1400" b="1" dirty="0"/>
          </a:p>
        </p:txBody>
      </p:sp>
      <p:sp>
        <p:nvSpPr>
          <p:cNvPr id="72" name="Right Arrow 71"/>
          <p:cNvSpPr/>
          <p:nvPr/>
        </p:nvSpPr>
        <p:spPr>
          <a:xfrm rot="10800000">
            <a:off x="2438400" y="5615730"/>
            <a:ext cx="1143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374" y="6111030"/>
            <a:ext cx="15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Terminate climber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if node already visited.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2495550" y="5863380"/>
            <a:ext cx="342900" cy="1524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09800" y="4663229"/>
            <a:ext cx="132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Store visited node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i</a:t>
            </a:r>
            <a:r>
              <a:rPr lang="en-US" sz="1200" dirty="0" smtClean="0">
                <a:solidFill>
                  <a:srgbClr val="00B050"/>
                </a:solidFill>
              </a:rPr>
              <a:t>n shared memory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rot="16200000" flipH="1">
            <a:off x="2799564" y="5150120"/>
            <a:ext cx="32161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" y="4266573"/>
            <a:ext cx="5410200" cy="2377857"/>
          </a:xfrm>
          <a:prstGeom prst="rect">
            <a:avLst/>
          </a:prstGeom>
          <a:solidFill>
            <a:schemeClr val="bg1">
              <a:lumMod val="65000"/>
              <a:alpha val="1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019800" y="4522259"/>
            <a:ext cx="762000" cy="189654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10400" y="4815630"/>
            <a:ext cx="1752600" cy="1295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en-US" dirty="0"/>
              <a:t> </a:t>
            </a:r>
            <a:r>
              <a:rPr lang="en-US" dirty="0" smtClean="0"/>
              <a:t>Climber with Highest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4152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587</Words>
  <Application>Microsoft Office PowerPoint</Application>
  <PresentationFormat>On-screen Show (4:3)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 Hill Climbing and Local Search </vt:lpstr>
      <vt:lpstr>Hill Climbing Algorithm</vt:lpstr>
      <vt:lpstr>Hill Climbing – Objective Function</vt:lpstr>
      <vt:lpstr>Value Function</vt:lpstr>
      <vt:lpstr>Algorithm</vt:lpstr>
      <vt:lpstr>Sideways Moves – Escape Shoulder</vt:lpstr>
      <vt:lpstr>Algorithm – Sideways Moves</vt:lpstr>
      <vt:lpstr>Variant - Stochastic</vt:lpstr>
      <vt:lpstr>Variant - Local Beam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152</cp:revision>
  <dcterms:created xsi:type="dcterms:W3CDTF">2006-08-16T00:00:00Z</dcterms:created>
  <dcterms:modified xsi:type="dcterms:W3CDTF">2017-07-26T15:34:52Z</dcterms:modified>
</cp:coreProperties>
</file>