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4" r:id="rId5"/>
    <p:sldId id="283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Conditional Probabilities</a:t>
            </a:r>
            <a:br>
              <a:rPr lang="en-US" dirty="0" smtClean="0"/>
            </a:br>
            <a:r>
              <a:rPr lang="en-US" dirty="0" smtClean="0"/>
              <a:t>Monty Hall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Conditional vs. Independent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156" y="1175743"/>
            <a:ext cx="92113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Independent 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the probability of some event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occurring is not dependent on a past event.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	e.g., Coin Tossing. Each time a coin is tossed, the probability of heads or tails</a:t>
            </a:r>
          </a:p>
          <a:p>
            <a:r>
              <a:rPr lang="en-US" sz="2000" b="1" dirty="0"/>
              <a:t>	 </a:t>
            </a:r>
            <a:r>
              <a:rPr lang="en-US" sz="2000" b="1" dirty="0" smtClean="0"/>
              <a:t>        </a:t>
            </a:r>
            <a:r>
              <a:rPr lang="en-US" sz="2000" b="1" u="sng" dirty="0" smtClean="0"/>
              <a:t>on that toss </a:t>
            </a:r>
            <a:r>
              <a:rPr lang="en-US" sz="2000" b="1" dirty="0" smtClean="0"/>
              <a:t>does not change.</a:t>
            </a:r>
          </a:p>
          <a:p>
            <a:endParaRPr lang="en-US" sz="2000" b="1" dirty="0"/>
          </a:p>
          <a:p>
            <a:r>
              <a:rPr lang="en-US" sz="2000" b="1" dirty="0" smtClean="0"/>
              <a:t>	         In </a:t>
            </a:r>
            <a:r>
              <a:rPr lang="en-US" sz="2000" b="1" dirty="0" err="1" smtClean="0"/>
              <a:t>otherwords</a:t>
            </a:r>
            <a:r>
              <a:rPr lang="en-US" sz="2000" b="1" dirty="0" smtClean="0"/>
              <a:t>, the prior imbalance in accumulated tosses of heads</a:t>
            </a:r>
          </a:p>
          <a:p>
            <a:r>
              <a:rPr lang="en-US" sz="2000" b="1" dirty="0"/>
              <a:t>	 </a:t>
            </a:r>
            <a:r>
              <a:rPr lang="en-US" sz="2000" b="1" dirty="0" smtClean="0"/>
              <a:t>        or tails does not change (increase or decrease) the likelihood of</a:t>
            </a:r>
          </a:p>
          <a:p>
            <a:r>
              <a:rPr lang="en-US" sz="2000" b="1" dirty="0" smtClean="0"/>
              <a:t>                         heads or tails on any one coin toss.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– the probability of some event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occurring is dependent on some past event B.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	e.g., Monty Hall Gameshow Problem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Monty Hall Problem - Paradox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156" y="1175743"/>
            <a:ext cx="9260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Brain Teaser problem based on Let’s Make a Deal, hosted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by Monty Hall.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There are three doors with prizes behind them.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One door has a valuable prize (car), and the other doors a non-valuable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prize (goat).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contestant picks one door.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Monty Hall opens a second door that does not have the valuable prize,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and asks the contestant if they want to keep their original choice or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switch to the third opened door instead.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Problem original posed by Steve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Selvin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in American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Statistician in 1975.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intuitive solution would be that there was no change in outcome (50/50).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Selvin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proposed that switching to the third door had a 2/3 probability of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having the valuable prize (car).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09" y="5791200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Monty Hall Problem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7700" y="1751230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751230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6575" y="1779805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127" y="1142225"/>
            <a:ext cx="428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unopened Door where one has a big prize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1798170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057900" y="1798170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05675" y="1826745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2362200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6800" y="1168657"/>
            <a:ext cx="263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Contestant picks one door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" y="4648200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828800" y="4648200"/>
            <a:ext cx="914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(opened- no big prize  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76575" y="4676775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br>
              <a:rPr lang="en-US" dirty="0" smtClean="0"/>
            </a:br>
            <a:r>
              <a:rPr lang="en-US" sz="1600" dirty="0" smtClean="0"/>
              <a:t>(not </a:t>
            </a:r>
          </a:p>
          <a:p>
            <a:pPr algn="ctr"/>
            <a:r>
              <a:rPr lang="en-US" sz="1600" dirty="0" smtClean="0"/>
              <a:t>Picked)</a:t>
            </a:r>
            <a:endParaRPr lang="en-US" sz="1600" dirty="0"/>
          </a:p>
        </p:txBody>
      </p:sp>
      <p:sp>
        <p:nvSpPr>
          <p:cNvPr id="21" name="Left Arrow 20"/>
          <p:cNvSpPr/>
          <p:nvPr/>
        </p:nvSpPr>
        <p:spPr>
          <a:xfrm rot="20436877">
            <a:off x="4490532" y="3981450"/>
            <a:ext cx="1752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3206" y="3962399"/>
            <a:ext cx="414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remaining two doors, Monty</a:t>
            </a:r>
          </a:p>
          <a:p>
            <a:r>
              <a:rPr lang="en-US" dirty="0" smtClean="0"/>
              <a:t>Hall opens one door without the big prize.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4962435"/>
            <a:ext cx="3070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Monty asks the contestant</a:t>
            </a:r>
          </a:p>
          <a:p>
            <a:r>
              <a:rPr lang="en-US" dirty="0" smtClean="0"/>
              <a:t>if they want to stick with</a:t>
            </a:r>
          </a:p>
          <a:p>
            <a:r>
              <a:rPr lang="en-US" dirty="0" smtClean="0"/>
              <a:t>the door they picked or switch</a:t>
            </a:r>
          </a:p>
          <a:p>
            <a:r>
              <a:rPr lang="en-US" dirty="0" smtClean="0"/>
              <a:t>to the other unopened door?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502273" y="5181599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2" y="201930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4" y="290829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11" y="288766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27" y="203835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51" y="2047875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36" y="298176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36" y="2986306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6" y="290829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50" y="298176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952" y="205740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51" y="2066925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27" y="205740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2" y="4848224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26" y="4790985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6" y="586590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9" y="5905500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Monty Hall Problem - Paradox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156" y="1175743"/>
            <a:ext cx="902118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Became famous when republished in Parade in 1990 as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answer to a reader’s question in Ask Marilyn column.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After response was published, over 10,000 readers, including 1000 PhDs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wrote to the magazine that Marilyn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vos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Savant was wrong.</a:t>
            </a:r>
          </a:p>
          <a:p>
            <a:pPr lvl="1"/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Ask yourself, which is correct?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probability of picking the door with the valuable prize if one switches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their choice from their original chosen door to the other unopened door is: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 Change: 50 / 50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ouble the chance: 2/3</a:t>
            </a:r>
          </a:p>
        </p:txBody>
      </p:sp>
    </p:spTree>
    <p:extLst>
      <p:ext uri="{BB962C8B-B14F-4D97-AF65-F5344CB8AC3E}">
        <p14:creationId xmlns:p14="http://schemas.microsoft.com/office/powerpoint/2010/main" val="3916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8683" y="2966157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49783" y="2966157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97558" y="2994732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endParaRPr lang="en-US" dirty="0"/>
          </a:p>
        </p:txBody>
      </p:sp>
      <p:pic>
        <p:nvPicPr>
          <p:cNvPr id="9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19" y="414974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9" y="4154293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33" y="414974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5" y="3225387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34" y="3234912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10" y="3225387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 rot="16200000">
            <a:off x="635383" y="224431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2440370" y="1582324"/>
            <a:ext cx="381000" cy="21621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397383" y="2358612"/>
            <a:ext cx="0" cy="274320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650" y="2171702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71702"/>
                <a:ext cx="394464" cy="373820"/>
              </a:xfrm>
              <a:prstGeom prst="rect">
                <a:avLst/>
              </a:prstGeom>
              <a:blipFill rotWithShape="1">
                <a:blip r:embed="rId5"/>
                <a:stretch>
                  <a:fillRect l="-58462" t="-106452" r="-100000" b="-1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33638" y="2137191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8" y="2137191"/>
                <a:ext cx="394464" cy="373820"/>
              </a:xfrm>
              <a:prstGeom prst="rect">
                <a:avLst/>
              </a:prstGeom>
              <a:blipFill rotWithShape="1">
                <a:blip r:embed="rId6"/>
                <a:stretch>
                  <a:fillRect l="-58462" t="-108197" r="-100000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7835" y="1767859"/>
            <a:ext cx="263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Contestant picks one door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035807" y="3432883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1132" y="3000667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pic>
        <p:nvPicPr>
          <p:cNvPr id="3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68" y="4188803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84" y="3259897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Brace 39"/>
          <p:cNvSpPr/>
          <p:nvPr/>
        </p:nvSpPr>
        <p:spPr>
          <a:xfrm rot="16200000">
            <a:off x="4997832" y="227882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759832" y="2393122"/>
            <a:ext cx="0" cy="274320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91099" y="2225262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099" y="2225262"/>
                <a:ext cx="394464" cy="373820"/>
              </a:xfrm>
              <a:prstGeom prst="rect">
                <a:avLst/>
              </a:prstGeom>
              <a:blipFill rotWithShape="1">
                <a:blip r:embed="rId7"/>
                <a:stretch>
                  <a:fillRect l="-60938" t="-108197" r="-101563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841" y="4109157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5950332" y="2966157"/>
            <a:ext cx="914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(opened- no big prize  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98107" y="2994732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br>
              <a:rPr lang="en-US" dirty="0" smtClean="0"/>
            </a:br>
            <a:r>
              <a:rPr lang="en-US" sz="1600" dirty="0" smtClean="0"/>
              <a:t>(not </a:t>
            </a:r>
          </a:p>
          <a:p>
            <a:pPr algn="ctr"/>
            <a:r>
              <a:rPr lang="en-US" sz="1600" dirty="0" smtClean="0"/>
              <a:t>Picked)</a:t>
            </a:r>
            <a:endParaRPr lang="en-US" sz="1600" dirty="0"/>
          </a:p>
        </p:txBody>
      </p:sp>
      <p:pic>
        <p:nvPicPr>
          <p:cNvPr id="4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58" y="3108942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41" y="4223457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ight Brace 47"/>
          <p:cNvSpPr/>
          <p:nvPr/>
        </p:nvSpPr>
        <p:spPr>
          <a:xfrm rot="16200000">
            <a:off x="6840920" y="1654935"/>
            <a:ext cx="381000" cy="21621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64732" y="2234787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32" y="2234787"/>
                <a:ext cx="394464" cy="373820"/>
              </a:xfrm>
              <a:prstGeom prst="rect">
                <a:avLst/>
              </a:prstGeom>
              <a:blipFill rotWithShape="1">
                <a:blip r:embed="rId6"/>
                <a:stretch>
                  <a:fillRect l="-58462" t="-108197" r="-100000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550535" y="1677770"/>
            <a:ext cx="414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remaining two doors, Monty</a:t>
            </a:r>
          </a:p>
          <a:p>
            <a:r>
              <a:rPr lang="en-US" dirty="0" smtClean="0"/>
              <a:t>Hall opens one door without the big prize.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72885" y="1031439"/>
            <a:ext cx="223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group probability of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two unopened doors in 2/3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16200000" flipH="1">
            <a:off x="2701966" y="1936376"/>
            <a:ext cx="1108753" cy="34531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2013" y="1002150"/>
            <a:ext cx="44886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probability of the group remains 2/3 after a door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without the prize is opened, since a door without the prize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will always be the one opened.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6200000" flipH="1">
            <a:off x="7100930" y="1872048"/>
            <a:ext cx="1108753" cy="34531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 rot="5400000">
            <a:off x="6207504" y="464461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5400000">
            <a:off x="7490589" y="467912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83857" y="5326822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57" y="5326822"/>
                <a:ext cx="394464" cy="373820"/>
              </a:xfrm>
              <a:prstGeom prst="rect">
                <a:avLst/>
              </a:prstGeom>
              <a:blipFill rotWithShape="1">
                <a:blip r:embed="rId8"/>
                <a:stretch>
                  <a:fillRect l="-60938" t="-108197" r="-101563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262341" y="5338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02295" y="5252122"/>
            <a:ext cx="297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Since the opened door does not have a prize, it’s probability is now 0.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5581151" y="5513732"/>
            <a:ext cx="536690" cy="962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96285" y="5903859"/>
            <a:ext cx="297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other unopened door inherits the probability of the group: 2/3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 rot="5400000" flipH="1" flipV="1">
            <a:off x="7232939" y="5708940"/>
            <a:ext cx="319158" cy="3025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Empirical Demonstratio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96285" y="5903859"/>
            <a:ext cx="297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other unopened door inherits the probability of the group: 2/3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 rot="5400000" flipH="1" flipV="1">
            <a:off x="7232939" y="5708940"/>
            <a:ext cx="319158" cy="3025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13528"/>
              </p:ext>
            </p:extLst>
          </p:nvPr>
        </p:nvGraphicFramePr>
        <p:xfrm>
          <a:off x="838200" y="1508641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/>
                <a:gridCol w="954594"/>
                <a:gridCol w="872112"/>
                <a:gridCol w="19431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Stays</a:t>
                      </a:r>
                      <a:r>
                        <a:rPr lang="en-US" baseline="0" dirty="0" smtClean="0"/>
                        <a:t> with 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Picks unopened 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48000" y="1120259"/>
            <a:ext cx="24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Possible Door Scenarios</a:t>
            </a:r>
            <a:endParaRPr lang="en-US" b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50362"/>
              </p:ext>
            </p:extLst>
          </p:nvPr>
        </p:nvGraphicFramePr>
        <p:xfrm>
          <a:off x="814885" y="3200400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/>
                <a:gridCol w="954594"/>
                <a:gridCol w="872112"/>
                <a:gridCol w="19431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Stays</a:t>
                      </a:r>
                      <a:r>
                        <a:rPr lang="en-US" baseline="0" dirty="0" smtClean="0"/>
                        <a:t> with 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Picks unopened 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8697"/>
              </p:ext>
            </p:extLst>
          </p:nvPr>
        </p:nvGraphicFramePr>
        <p:xfrm>
          <a:off x="814885" y="4876800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/>
                <a:gridCol w="954594"/>
                <a:gridCol w="872112"/>
                <a:gridCol w="19431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Stays</a:t>
                      </a:r>
                      <a:r>
                        <a:rPr lang="en-US" baseline="0" dirty="0" smtClean="0"/>
                        <a:t> with 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Picks unopened 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5464089" y="2209800"/>
            <a:ext cx="843247" cy="83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64088" y="5229226"/>
            <a:ext cx="843247" cy="83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4553" y="3505200"/>
            <a:ext cx="519397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64554" y="4267200"/>
            <a:ext cx="519397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229600" y="2255080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55080"/>
                <a:ext cx="394464" cy="373820"/>
              </a:xfrm>
              <a:prstGeom prst="rect">
                <a:avLst/>
              </a:prstGeom>
              <a:blipFill rotWithShape="1">
                <a:blip r:embed="rId3"/>
                <a:stretch>
                  <a:fillRect l="-58462" t="-108197" r="-98462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229600" y="3893380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93380"/>
                <a:ext cx="394464" cy="373820"/>
              </a:xfrm>
              <a:prstGeom prst="rect">
                <a:avLst/>
              </a:prstGeom>
              <a:blipFill rotWithShape="1">
                <a:blip r:embed="rId3"/>
                <a:stretch>
                  <a:fillRect l="-58462" t="-108197" r="-98462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229600" y="5645981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45981"/>
                <a:ext cx="394464" cy="373820"/>
              </a:xfrm>
              <a:prstGeom prst="rect">
                <a:avLst/>
              </a:prstGeom>
              <a:blipFill rotWithShape="1">
                <a:blip r:embed="rId4"/>
                <a:stretch>
                  <a:fillRect l="-58462" t="-106452" r="-98462" b="-1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390</Words>
  <Application>Microsoft Office PowerPoint</Application>
  <PresentationFormat>On-screen Show (4:3)</PresentationFormat>
  <Paragraphs>160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Conditional Probabilities Monty Hall Problem </vt:lpstr>
      <vt:lpstr>Conditional vs. Independent</vt:lpstr>
      <vt:lpstr> Monty Hall Problem - Paradox</vt:lpstr>
      <vt:lpstr> Monty Hall Problem</vt:lpstr>
      <vt:lpstr> Monty Hall Problem - Paradox</vt:lpstr>
      <vt:lpstr> Probability Distribution</vt:lpstr>
      <vt:lpstr> Empirical 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151</cp:revision>
  <dcterms:created xsi:type="dcterms:W3CDTF">2006-08-16T00:00:00Z</dcterms:created>
  <dcterms:modified xsi:type="dcterms:W3CDTF">2017-10-25T16:50:33Z</dcterms:modified>
</cp:coreProperties>
</file>