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5" r:id="rId6"/>
    <p:sldId id="28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Methods in</a:t>
            </a:r>
            <a:br>
              <a:rPr lang="en-US" dirty="0" smtClean="0"/>
            </a:br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Categorical Variable Conversion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33420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All the features (independent variables) need to be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real number.</a:t>
            </a:r>
          </a:p>
          <a:p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CANNOT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be a categorical value,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ie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., a named or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enumerated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value.</a:t>
            </a:r>
          </a:p>
          <a:p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Male vs. Female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Red, Blue, Green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Apple, Banana, Pear, Orange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Categorical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32907"/>
              </p:ext>
            </p:extLst>
          </p:nvPr>
        </p:nvGraphicFramePr>
        <p:xfrm>
          <a:off x="1524000" y="1899920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 rot="16200000">
            <a:off x="2857500" y="647700"/>
            <a:ext cx="304800" cy="19050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9159" y="1084328"/>
            <a:ext cx="330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Independent Variables (Features)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459521"/>
            <a:ext cx="283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ependent Variables (Label)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4173415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Real Values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2528311" y="3810000"/>
            <a:ext cx="214889" cy="36341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254210" y="3815916"/>
            <a:ext cx="214889" cy="36341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932" y="4179331"/>
            <a:ext cx="16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Value to Predict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4191000" y="3821777"/>
            <a:ext cx="214889" cy="90262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3377" y="4789041"/>
            <a:ext cx="18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Categorical Values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Dummy Variable Conversion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295400"/>
            <a:ext cx="4796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Known in Python as </a:t>
            </a:r>
            <a:r>
              <a:rPr lang="en-US" sz="2400" b="1" dirty="0" err="1" smtClean="0"/>
              <a:t>OneHotEncoder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0884" y="1981200"/>
            <a:ext cx="8077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For each categorical feature: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Scan the dataset and determine all the unique instances.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Create a new feature (i.e.,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dummy variable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) in dataset, one per unique instance.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Remove the categorical feature from the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For each sample (row), set a 1 in the feature (dummy variable) that corresponds to that categorical value instance,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and:</a:t>
            </a:r>
          </a:p>
          <a:p>
            <a:pPr marL="457200" indent="-457200">
              <a:buAutoNum type="arabicPeriod" startAt="5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Set a 0 in the remaining features (dummy variables) for that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categorical field.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6.  </a:t>
            </a:r>
            <a:r>
              <a:rPr lang="en-US" sz="2400" dirty="0" smtClean="0">
                <a:solidFill>
                  <a:srgbClr val="FF0000"/>
                </a:solidFill>
              </a:rPr>
              <a:t>Remove one dummy variable field.</a:t>
            </a:r>
          </a:p>
        </p:txBody>
      </p:sp>
    </p:spTree>
    <p:extLst>
      <p:ext uri="{BB962C8B-B14F-4D97-AF65-F5344CB8AC3E}">
        <p14:creationId xmlns:p14="http://schemas.microsoft.com/office/powerpoint/2010/main" val="7554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984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Dummy Variable Trap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21983"/>
              </p:ext>
            </p:extLst>
          </p:nvPr>
        </p:nvGraphicFramePr>
        <p:xfrm>
          <a:off x="914400" y="2286000"/>
          <a:ext cx="914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65759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1153327"/>
            <a:ext cx="4743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Need to Drop one Dummy Variable!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06028"/>
              </p:ext>
            </p:extLst>
          </p:nvPr>
        </p:nvGraphicFramePr>
        <p:xfrm>
          <a:off x="2819400" y="2286000"/>
          <a:ext cx="1752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90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057400" y="2743200"/>
            <a:ext cx="457200" cy="914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91136" y="186698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185816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18522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4495800"/>
            <a:ext cx="84725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Multicollinearity occurs when one variable predicts another.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i.e., x2 = ( 1 – x3)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As a result, a regression analysis cannot distinguish between the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contribution of x2 and x3.</a:t>
            </a:r>
          </a:p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984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Drop one of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Dummy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31706"/>
              </p:ext>
            </p:extLst>
          </p:nvPr>
        </p:nvGraphicFramePr>
        <p:xfrm>
          <a:off x="5240215" y="2189480"/>
          <a:ext cx="252503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909435"/>
                <a:gridCol w="929799"/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1153327"/>
            <a:ext cx="450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Drop one of the Dummy Variables</a:t>
            </a:r>
            <a:endParaRPr lang="en-US" sz="2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97255"/>
              </p:ext>
            </p:extLst>
          </p:nvPr>
        </p:nvGraphicFramePr>
        <p:xfrm>
          <a:off x="990600" y="2189480"/>
          <a:ext cx="3124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219200"/>
                <a:gridCol w="990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419600" y="2722880"/>
            <a:ext cx="457200" cy="914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800" y="1626768"/>
            <a:ext cx="303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Gender is Replaced with Male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48400" y="1905000"/>
            <a:ext cx="0" cy="304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35393"/>
              </p:ext>
            </p:extLst>
          </p:nvPr>
        </p:nvGraphicFramePr>
        <p:xfrm>
          <a:off x="990600" y="4648200"/>
          <a:ext cx="3124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219200"/>
                <a:gridCol w="990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Hispanic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04132"/>
              </p:ext>
            </p:extLst>
          </p:nvPr>
        </p:nvGraphicFramePr>
        <p:xfrm>
          <a:off x="5181600" y="4648200"/>
          <a:ext cx="3276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969"/>
                <a:gridCol w="803031"/>
                <a:gridCol w="762000"/>
                <a:gridCol w="9906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4419600" y="5257800"/>
            <a:ext cx="457200" cy="914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37922" y="4299466"/>
            <a:ext cx="510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Dropped Hispanic (i.e., Hispanic = White: 0, Asian: 0)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5331</TotalTime>
  <Words>334</Words>
  <Application>Microsoft Office PowerPoint</Application>
  <PresentationFormat>On-screen Show (4:3)</PresentationFormat>
  <Paragraphs>141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Regression Methods in Machine Learning Categorical Variable Conversion</vt:lpstr>
      <vt:lpstr>Linear Regression</vt:lpstr>
      <vt:lpstr>Categorical Variables</vt:lpstr>
      <vt:lpstr>Dummy Variable Conversion</vt:lpstr>
      <vt:lpstr>Dummy Variable Trap</vt:lpstr>
      <vt:lpstr>Drop one of Dummy Variables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118</cp:revision>
  <dcterms:created xsi:type="dcterms:W3CDTF">2006-08-16T00:00:00Z</dcterms:created>
  <dcterms:modified xsi:type="dcterms:W3CDTF">2017-07-05T23:27:07Z</dcterms:modified>
</cp:coreProperties>
</file>