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3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Groupings (Associations) Generation </a:t>
            </a:r>
            <a:br>
              <a:rPr lang="en-US" sz="3600" dirty="0" smtClean="0"/>
            </a:br>
            <a:r>
              <a:rPr lang="en-US" sz="3600" dirty="0" smtClean="0"/>
              <a:t>Natural Language Processing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</a:rPr>
              <a:t>Andrew </a:t>
            </a:r>
            <a:r>
              <a:rPr lang="en-US" dirty="0" err="1" smtClean="0">
                <a:solidFill>
                  <a:srgbClr val="FFC000"/>
                </a:solidFill>
              </a:rPr>
              <a:t>Ferlitsch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FFC000"/>
                </a:solidFill>
              </a:rPr>
              <a:t>Quisse.Com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Quiz Generation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2266950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 group: ‘Flightless Birds’, category: ‘Animal’, major: ‘Bird’, minor: ‘Flightless’ } =&gt;</a:t>
            </a:r>
            <a:br>
              <a:rPr lang="en-US" dirty="0"/>
            </a:br>
            <a:r>
              <a:rPr lang="en-US" dirty="0"/>
              <a:t> 	{ noun: ‘hawk’, category: ‘Animal’, major: ‘Bird’, minor: [ ‘Wild’, ‘Predator’ ] },</a:t>
            </a:r>
            <a:br>
              <a:rPr lang="en-US" dirty="0"/>
            </a:br>
            <a:r>
              <a:rPr lang="en-US" dirty="0"/>
              <a:t> 	{ noun: ‘falcon’, category: ‘Animal’, major: ‘Bird’, minor: [ ‘Wild’, ‘Predator’ ] },</a:t>
            </a:r>
            <a:br>
              <a:rPr lang="en-US" dirty="0"/>
            </a:br>
            <a:r>
              <a:rPr lang="en-US" dirty="0"/>
              <a:t> 	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094422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For each association selected (e.g., Birds of Prey), the category, and major/ minor subcategories of the association is applied to the categorical dictionary for a matching list of nouns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648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Quiz Generation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7635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From the matching list, three nouns are selected by random (e.g., Hawk, Condor, Eagle}. A question is then formed of the following format: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900" y="2248585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Which of the following does not belong? &lt;noun1&gt;, &lt;noun2&gt;, &lt;noun3&gt;, &lt;noun4&gt;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3011173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 answer is then formed of the following format, where description is the description of the association (e.g., Birds of Prey).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3135" y="3868983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&lt;noun-not&gt; does not belong to the group &lt;description&gt;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5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 1 Difficulty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12395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At the first level of difficulty, the category of the association (e.g., Animal) is used to search the categorical dictionary for all entries not matching the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category.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From the resultant matching list, one entry is chosen at random.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3606" y="219075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 group: ‘Flightless Birds’, category: ‘Animal’, major: ‘Bird’, minor: ‘Flightless’ } =&gt;</a:t>
            </a:r>
            <a:br>
              <a:rPr lang="en-US" dirty="0"/>
            </a:br>
            <a:r>
              <a:rPr lang="en-US" dirty="0"/>
              <a:t> 	{ noun: ‘car’, category: ‘Transportation’},</a:t>
            </a:r>
            <a:br>
              <a:rPr lang="en-US" dirty="0"/>
            </a:br>
            <a:r>
              <a:rPr lang="en-US" dirty="0"/>
              <a:t> 	{ noun: ‘firetruck’, category: ‘Transportation’}</a:t>
            </a:r>
            <a:br>
              <a:rPr lang="en-US" dirty="0"/>
            </a:br>
            <a:r>
              <a:rPr lang="en-US" dirty="0"/>
              <a:t>	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964" y="3524767"/>
            <a:ext cx="84012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From the matching list, one noun is randomly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selected.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noun is then inserted into the remaining placeholder of the question and &lt;noun-not&gt; placeholder of the answer.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0239" y="4324350"/>
            <a:ext cx="7158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Which of the following does not belong? falcon, hawk, firetruck, eagle</a:t>
            </a:r>
          </a:p>
          <a:p>
            <a:r>
              <a:rPr lang="en-US" dirty="0"/>
              <a:t>A firetruck does not belong to the group Birds of </a:t>
            </a:r>
            <a:r>
              <a:rPr lang="en-US" dirty="0" smtClean="0"/>
              <a:t>Prey.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65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 2 Difficulty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27635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At the second level of difficulty, the category and the major subcategory of the association (e.g., Animal-&gt;Bird) are used to search the categorical dictionary for all entries that match the category, but do not match the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major.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3900" y="2343150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 group: ‘Flightless Birds’, category: ‘Animal’, major: ‘Bird’, minor: ‘Flightless’ } =&gt;</a:t>
            </a:r>
            <a:br>
              <a:rPr lang="en-US" dirty="0"/>
            </a:br>
            <a:r>
              <a:rPr lang="en-US" dirty="0"/>
              <a:t> 	{ noun: ‘tiger’, category: ‘Animal’, major: ‘Mammal’},</a:t>
            </a:r>
            <a:br>
              <a:rPr lang="en-US" dirty="0"/>
            </a:br>
            <a:r>
              <a:rPr lang="en-US" dirty="0"/>
              <a:t> 	{ noun: ‘pig’, category: ‘Animal’, major: ‘Mammal’}</a:t>
            </a:r>
            <a:br>
              <a:rPr lang="en-US" dirty="0"/>
            </a:br>
            <a:r>
              <a:rPr lang="en-US" dirty="0"/>
              <a:t>	…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67" y="371475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From the matching list, one noun is randomly selected (e.g., tiger).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900" y="424815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Which of the following does not belong? falcon, tiger, hawk, eagle</a:t>
            </a:r>
          </a:p>
          <a:p>
            <a:r>
              <a:rPr lang="en-US" dirty="0"/>
              <a:t>A tiger does not belong to the group Birds of </a:t>
            </a:r>
            <a:r>
              <a:rPr lang="en-US" dirty="0" smtClean="0"/>
              <a:t>Prey.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57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 3 Difficulty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140589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At the third level of difficulty, the category and the major/minor subcategories of the association (e.g., Animal-&gt;Bird-&gt;Predator) are used to search the categorical dictionary for all entries that match the category and major subcategory, but do not match the minor subcategory.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249555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 group: ‘Flightless Birds’, category: ‘Animal’, major: ‘Bird’, minor: ‘Flightless’ } =&gt;</a:t>
            </a:r>
            <a:br>
              <a:rPr lang="en-US" dirty="0"/>
            </a:br>
            <a:r>
              <a:rPr lang="en-US" dirty="0"/>
              <a:t> 	{ noun: ‘parrot’, category: ‘Animal’, major: ‘Bird’, minor: ‘Pet’},</a:t>
            </a:r>
            <a:br>
              <a:rPr lang="en-US" dirty="0"/>
            </a:br>
            <a:r>
              <a:rPr lang="en-US" dirty="0"/>
              <a:t> 	{ noun: ‘cockatoo’, category: ‘Animal’, major: ‘Bird’, minor: ‘Pet’}</a:t>
            </a:r>
            <a:br>
              <a:rPr lang="en-US" dirty="0"/>
            </a:br>
            <a:r>
              <a:rPr lang="en-US" dirty="0"/>
              <a:t>	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379095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From the matching list, one noun is randomly selected (e.g., tiger).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4220170"/>
            <a:ext cx="7477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Which of the following does not belong? falcon, eagle, cockatoo, hawk</a:t>
            </a:r>
          </a:p>
          <a:p>
            <a:r>
              <a:rPr lang="en-US" dirty="0"/>
              <a:t>A cockatoo does not belong to the group Birds of </a:t>
            </a:r>
            <a:r>
              <a:rPr lang="en-US" dirty="0" smtClean="0"/>
              <a:t>Prey.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1946" y="1235846"/>
            <a:ext cx="83175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Develop a method to automate the generation of Associations (Groupings).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sed to teach associations between objects to pre-school and early school children.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What item does not belong?  Cat, Dog, Fire Truck, Bird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4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35846"/>
            <a:ext cx="895527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At a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young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age, we train children initially through rote memorization via trial and error 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correction by the adult. When we advance to associations, we are developing their 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ability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learn from abstraction; that is, how do items relate to each other. 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this process, we are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use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method of categorical separation.  We start with categories 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that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are far apart; thus a child will recognize that a car (category = transportation) is too 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distant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from cat, dog, hamster (category = animal) without yet recognizing the finer 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relationship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of the grouping being household pets. 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they succeed at recognizing this coarse level of categorical separation, we narrow the 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categorical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hierarchy to learn how within a category the items are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related, to learn less coarse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relationships.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6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Dictionary - Category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95617" y="2114550"/>
            <a:ext cx="44320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 noun: ‘cat’, category: ‘Animal’ },</a:t>
            </a:r>
            <a:br>
              <a:rPr lang="en-US" dirty="0"/>
            </a:br>
            <a:r>
              <a:rPr lang="en-US" dirty="0"/>
              <a:t>{ noun: ‘dog’, category: ‘Animal’},</a:t>
            </a:r>
            <a:br>
              <a:rPr lang="en-US" dirty="0"/>
            </a:br>
            <a:r>
              <a:rPr lang="en-US" dirty="0"/>
              <a:t>{ noun: ‘pig’, category: ‘Animal’},</a:t>
            </a:r>
            <a:br>
              <a:rPr lang="en-US" dirty="0"/>
            </a:br>
            <a:r>
              <a:rPr lang="en-US" dirty="0"/>
              <a:t>{ noun: ‘hamster’, category: ‘Animal’},</a:t>
            </a:r>
            <a:br>
              <a:rPr lang="en-US" dirty="0"/>
            </a:br>
            <a:r>
              <a:rPr lang="en-US" dirty="0"/>
              <a:t>{ noun: ‘car’, category: ‘Transportation’},</a:t>
            </a:r>
            <a:br>
              <a:rPr lang="en-US" dirty="0"/>
            </a:br>
            <a:r>
              <a:rPr lang="en-US" dirty="0"/>
              <a:t>{ noun: ‘airplane’, category: ‘Transportation’},</a:t>
            </a:r>
            <a:br>
              <a:rPr lang="en-US" dirty="0"/>
            </a:br>
            <a:r>
              <a:rPr lang="en-US" dirty="0"/>
              <a:t>{ noun: ‘firetruck’, category: ‘Transportation’}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047750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categorical dictionary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consists of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three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levels. Each entry (e.g., noun) is first differentiated with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 top-level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category. For example, a noun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being either an Animal or Transportation.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2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Dictionary - Major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8216" y="2038350"/>
            <a:ext cx="5334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{ noun: ‘cat’, category: ‘Animal’, major: ‘Mammal’ },</a:t>
            </a:r>
            <a:br>
              <a:rPr lang="en-US" sz="1600" dirty="0"/>
            </a:br>
            <a:r>
              <a:rPr lang="en-US" sz="1600" dirty="0"/>
              <a:t>{ noun: ‘dog’, category: ‘Animal’, major: ‘Mammal’},</a:t>
            </a:r>
            <a:br>
              <a:rPr lang="en-US" sz="1600" dirty="0"/>
            </a:br>
            <a:r>
              <a:rPr lang="en-US" sz="1600" dirty="0"/>
              <a:t>{ noun: ‘pig’, category: ‘Animal’, major: ‘Mammal’},</a:t>
            </a:r>
            <a:br>
              <a:rPr lang="en-US" sz="1600" dirty="0"/>
            </a:br>
            <a:r>
              <a:rPr lang="en-US" sz="1600" dirty="0"/>
              <a:t>{ noun: ‘tiger’, category: ‘Animal’, major: ‘Mammal’},</a:t>
            </a:r>
            <a:br>
              <a:rPr lang="en-US" sz="1600" dirty="0"/>
            </a:br>
            <a:r>
              <a:rPr lang="en-US" sz="1600" dirty="0"/>
              <a:t>{ noun: ‘hamster’, category: ‘Animal’, major: ‘Mammal’},</a:t>
            </a:r>
            <a:br>
              <a:rPr lang="en-US" sz="1600" dirty="0"/>
            </a:br>
            <a:r>
              <a:rPr lang="en-US" sz="1600" dirty="0"/>
              <a:t>{ noun: ‘penguin’, category: ‘Animal’, major: ‘Bird’},</a:t>
            </a:r>
            <a:br>
              <a:rPr lang="en-US" sz="1600" dirty="0"/>
            </a:br>
            <a:r>
              <a:rPr lang="en-US" sz="1600" dirty="0"/>
              <a:t>{ noun: ‘snake’, category: ‘Animal’, major: ‘Reptile’},</a:t>
            </a:r>
            <a:br>
              <a:rPr lang="en-US" sz="1600" dirty="0"/>
            </a:br>
            <a:r>
              <a:rPr lang="en-US" sz="1600" dirty="0"/>
              <a:t>{ noun: ‘car’, category: ‘Transportation’, major: ‘Land’},</a:t>
            </a:r>
            <a:br>
              <a:rPr lang="en-US" sz="1600" dirty="0"/>
            </a:br>
            <a:r>
              <a:rPr lang="en-US" sz="1600" dirty="0"/>
              <a:t>{ noun: ‘firetruck’, category: ‘Transportation’, major: ‘Land’},</a:t>
            </a:r>
            <a:br>
              <a:rPr lang="en-US" sz="1600" dirty="0"/>
            </a:br>
            <a:r>
              <a:rPr lang="en-US" sz="1600" dirty="0"/>
              <a:t>{ noun: ‘airplane’, category: ‘Transportation’, major: ‘Air’},</a:t>
            </a:r>
            <a:br>
              <a:rPr lang="en-US" sz="1600" dirty="0"/>
            </a:br>
            <a:r>
              <a:rPr lang="en-US" sz="1600" dirty="0"/>
              <a:t>{ noun: ‘boat’, category: ‘Transportation’, major: ‘Water’},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02125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For each entry in the categorical dictionary, a second property (‘major’) was added for the next categorical level to form a two-tier hierarchy. For example, for Animal,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we have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 major subcategory of mammal, fish, bird, reptile, and amphibian.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1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Dictionary - Minor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198" y="2495550"/>
            <a:ext cx="66101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 noun: ‘cat’, category: ‘Animal’, major: ‘Mammal’, minor: ‘Pet’ },</a:t>
            </a:r>
            <a:br>
              <a:rPr lang="en-US" dirty="0"/>
            </a:br>
            <a:r>
              <a:rPr lang="en-US" dirty="0"/>
              <a:t>{ noun: ‘dog’, category: ‘Animal’, major: ‘Mammal’, minor: ‘Pet’},</a:t>
            </a:r>
            <a:br>
              <a:rPr lang="en-US" dirty="0"/>
            </a:br>
            <a:r>
              <a:rPr lang="en-US" dirty="0"/>
              <a:t>{ noun: ‘pig’, category: ‘Animal’, major: ‘Mammal’, minor: ‘Farm’},</a:t>
            </a:r>
            <a:br>
              <a:rPr lang="en-US" dirty="0"/>
            </a:br>
            <a:r>
              <a:rPr lang="en-US" dirty="0"/>
              <a:t>{ noun: ‘tiger’, category: ‘Animal’, major: ‘Mammal’, minor: ‘Wild’},</a:t>
            </a:r>
            <a:br>
              <a:rPr lang="en-US" dirty="0"/>
            </a:br>
            <a:r>
              <a:rPr lang="en-US" dirty="0"/>
              <a:t>{ noun: ‘hamster’, category: ‘Animal’, major: ‘Mammal’, minor: ‘Pet’},</a:t>
            </a:r>
            <a:br>
              <a:rPr lang="en-US" dirty="0"/>
            </a:br>
            <a:r>
              <a:rPr lang="en-US" dirty="0"/>
              <a:t>{ noun: ‘penguin’, category: ‘Animal’, major: ‘Bird’, minor: ‘Wild’},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27635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For each entry in the categorical dictionary, a third property (‘minor’) was added for the next categorical level to form a three-tier hierarchy. For example, for Animal-&gt;Mammal,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we have a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minor subcategory of wild, farm and pet.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15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Dictionary - Blanks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5315" y="2797563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 noun: ‘animal’, category: ‘Animal’, major: ‘’, </a:t>
            </a:r>
            <a:r>
              <a:rPr lang="en-US" dirty="0" smtClean="0"/>
              <a:t>        minor</a:t>
            </a:r>
            <a:r>
              <a:rPr lang="en-US" dirty="0"/>
              <a:t>: ‘’ },</a:t>
            </a:r>
            <a:br>
              <a:rPr lang="en-US" dirty="0"/>
            </a:br>
            <a:r>
              <a:rPr lang="en-US" dirty="0" smtClean="0"/>
              <a:t>{ </a:t>
            </a:r>
            <a:r>
              <a:rPr lang="en-US" dirty="0"/>
              <a:t>noun: ‘bird’, </a:t>
            </a:r>
            <a:r>
              <a:rPr lang="en-US" dirty="0" smtClean="0"/>
              <a:t>    category</a:t>
            </a:r>
            <a:r>
              <a:rPr lang="en-US" dirty="0"/>
              <a:t>: ‘Animal’, major: ‘Bird’, </a:t>
            </a:r>
            <a:r>
              <a:rPr lang="en-US" dirty="0" smtClean="0"/>
              <a:t> minor</a:t>
            </a:r>
            <a:r>
              <a:rPr lang="en-US" dirty="0"/>
              <a:t>: ‘’ },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39443" y="2164436"/>
            <a:ext cx="1259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 Distinction 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424263" y="2486304"/>
            <a:ext cx="1" cy="311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7020" y="3778727"/>
            <a:ext cx="1259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 Distinction 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6806968" y="3397727"/>
            <a:ext cx="1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38200" y="120015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For some nouns, like bird, there is no distinction beyond the category or major subcategory level. In this case, the next level is left blank.</a:t>
            </a:r>
          </a:p>
        </p:txBody>
      </p:sp>
    </p:spTree>
    <p:extLst>
      <p:ext uri="{BB962C8B-B14F-4D97-AF65-F5344CB8AC3E}">
        <p14:creationId xmlns:p14="http://schemas.microsoft.com/office/powerpoint/2010/main" val="252310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Categorical Dictionary – Multiple Entries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35255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For other nouns, they can belong to multiple minor subcategories. For example penguins can be both wild and flightless. In this case, the minor subcategory is a list.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2248585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 noun: ‘penguin’, category: ‘Animal’, major: ‘Bird’, minor: [ ‘Wild’, ‘Flightless’ ] },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36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Association Dictionary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500" y="2822068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 group: ‘Flightless Birds’, category: ‘Animal’, major: ‘Bird’, minor: ‘Flightless’ },</a:t>
            </a:r>
            <a:br>
              <a:rPr lang="en-US" dirty="0"/>
            </a:br>
            <a:r>
              <a:rPr lang="en-US" dirty="0" smtClean="0"/>
              <a:t>{ </a:t>
            </a:r>
            <a:r>
              <a:rPr lang="en-US" dirty="0"/>
              <a:t>group: ‘Birds of Prey’, category: ‘Animal’, major: ‘Bird’, minor: ‘Predator’ }.</a:t>
            </a:r>
            <a:br>
              <a:rPr lang="en-US" dirty="0"/>
            </a:br>
            <a:r>
              <a:rPr lang="en-US" dirty="0" smtClean="0"/>
              <a:t>{ </a:t>
            </a:r>
            <a:r>
              <a:rPr lang="en-US" dirty="0"/>
              <a:t>group: ‘Farm Animals’, category: ‘Animal’, major: [ ‘Mammal’, ‘Bird’], minor: ‘Farm’ }</a:t>
            </a:r>
          </a:p>
        </p:txBody>
      </p:sp>
      <p:sp>
        <p:nvSpPr>
          <p:cNvPr id="5" name="Rectangle 4"/>
          <p:cNvSpPr/>
          <p:nvPr/>
        </p:nvSpPr>
        <p:spPr>
          <a:xfrm>
            <a:off x="652509" y="1200150"/>
            <a:ext cx="784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The construction of the dictionary is similar to that of the categorical dictionary. 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group property holds a text string that is the primary key and a description of the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association.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For each association, the property values for category, major and minor are used to search for entries in the categorical dictionary that would be in the association.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1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1112</Words>
  <Application>Microsoft Office PowerPoint</Application>
  <PresentationFormat>On-screen Show (16:9)</PresentationFormat>
  <Paragraphs>69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Groupings (Associations) Generation  Natural Language Processing</vt:lpstr>
      <vt:lpstr>Problem</vt:lpstr>
      <vt:lpstr>Premise</vt:lpstr>
      <vt:lpstr>Categorical Dictionary - Category</vt:lpstr>
      <vt:lpstr>Categorical Dictionary - Major</vt:lpstr>
      <vt:lpstr>Categorical Dictionary - Minor</vt:lpstr>
      <vt:lpstr>Categorical Dictionary - Blanks</vt:lpstr>
      <vt:lpstr>Categorical Dictionary – Multiple Entries</vt:lpstr>
      <vt:lpstr>Association Dictionary</vt:lpstr>
      <vt:lpstr>Quiz Generation</vt:lpstr>
      <vt:lpstr>Quiz Generation</vt:lpstr>
      <vt:lpstr>Level 1 Difficulty</vt:lpstr>
      <vt:lpstr>Level 2 Difficulty</vt:lpstr>
      <vt:lpstr>Level 3 Difficulty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Ferlitsch</dc:creator>
  <cp:lastModifiedBy>Andrew Ferlitsch</cp:lastModifiedBy>
  <cp:revision>23</cp:revision>
  <dcterms:created xsi:type="dcterms:W3CDTF">2006-08-16T00:00:00Z</dcterms:created>
  <dcterms:modified xsi:type="dcterms:W3CDTF">2017-04-23T10:16:31Z</dcterms:modified>
</cp:coreProperties>
</file>