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sldIdLst>
    <p:sldId id="256" r:id="rId2"/>
    <p:sldId id="281" r:id="rId3"/>
    <p:sldId id="282" r:id="rId4"/>
    <p:sldId id="354" r:id="rId5"/>
    <p:sldId id="283" r:id="rId6"/>
    <p:sldId id="284" r:id="rId7"/>
    <p:sldId id="355" r:id="rId8"/>
    <p:sldId id="285" r:id="rId9"/>
    <p:sldId id="286" r:id="rId10"/>
    <p:sldId id="356" r:id="rId11"/>
    <p:sldId id="287" r:id="rId12"/>
    <p:sldId id="291" r:id="rId13"/>
    <p:sldId id="325" r:id="rId14"/>
    <p:sldId id="326" r:id="rId15"/>
    <p:sldId id="357" r:id="rId16"/>
    <p:sldId id="298" r:id="rId17"/>
    <p:sldId id="299" r:id="rId18"/>
    <p:sldId id="371" r:id="rId19"/>
    <p:sldId id="372" r:id="rId20"/>
    <p:sldId id="373" r:id="rId21"/>
    <p:sldId id="358" r:id="rId22"/>
    <p:sldId id="288" r:id="rId23"/>
    <p:sldId id="292" r:id="rId24"/>
    <p:sldId id="374" r:id="rId25"/>
    <p:sldId id="375" r:id="rId26"/>
    <p:sldId id="360" r:id="rId27"/>
    <p:sldId id="289" r:id="rId28"/>
    <p:sldId id="293" r:id="rId29"/>
    <p:sldId id="327" r:id="rId30"/>
    <p:sldId id="361" r:id="rId31"/>
    <p:sldId id="290" r:id="rId32"/>
    <p:sldId id="294" r:id="rId33"/>
    <p:sldId id="297" r:id="rId34"/>
    <p:sldId id="377" r:id="rId35"/>
    <p:sldId id="378" r:id="rId36"/>
    <p:sldId id="379" r:id="rId37"/>
    <p:sldId id="362" r:id="rId38"/>
    <p:sldId id="296" r:id="rId39"/>
    <p:sldId id="295" r:id="rId40"/>
    <p:sldId id="363" r:id="rId41"/>
    <p:sldId id="300" r:id="rId42"/>
    <p:sldId id="380" r:id="rId43"/>
    <p:sldId id="381" r:id="rId44"/>
    <p:sldId id="382" r:id="rId45"/>
    <p:sldId id="364" r:id="rId46"/>
    <p:sldId id="302" r:id="rId47"/>
    <p:sldId id="303" r:id="rId48"/>
    <p:sldId id="304" r:id="rId49"/>
    <p:sldId id="305" r:id="rId50"/>
    <p:sldId id="306" r:id="rId51"/>
    <p:sldId id="307" r:id="rId52"/>
    <p:sldId id="308" r:id="rId53"/>
    <p:sldId id="365" r:id="rId54"/>
    <p:sldId id="309" r:id="rId55"/>
    <p:sldId id="310" r:id="rId56"/>
    <p:sldId id="311" r:id="rId57"/>
    <p:sldId id="312" r:id="rId58"/>
    <p:sldId id="313" r:id="rId59"/>
    <p:sldId id="314" r:id="rId60"/>
    <p:sldId id="366" r:id="rId61"/>
    <p:sldId id="315" r:id="rId62"/>
    <p:sldId id="316" r:id="rId63"/>
    <p:sldId id="317" r:id="rId64"/>
    <p:sldId id="318" r:id="rId65"/>
    <p:sldId id="319" r:id="rId66"/>
    <p:sldId id="322" r:id="rId67"/>
    <p:sldId id="321" r:id="rId68"/>
    <p:sldId id="320" r:id="rId69"/>
    <p:sldId id="323" r:id="rId70"/>
    <p:sldId id="324" r:id="rId71"/>
    <p:sldId id="367" r:id="rId72"/>
    <p:sldId id="328" r:id="rId73"/>
    <p:sldId id="329" r:id="rId74"/>
    <p:sldId id="368" r:id="rId75"/>
    <p:sldId id="330" r:id="rId76"/>
    <p:sldId id="331" r:id="rId77"/>
    <p:sldId id="332" r:id="rId78"/>
    <p:sldId id="333" r:id="rId79"/>
    <p:sldId id="334" r:id="rId80"/>
    <p:sldId id="335" r:id="rId81"/>
    <p:sldId id="336" r:id="rId82"/>
    <p:sldId id="369" r:id="rId83"/>
    <p:sldId id="337" r:id="rId84"/>
    <p:sldId id="338" r:id="rId85"/>
    <p:sldId id="340" r:id="rId86"/>
    <p:sldId id="341" r:id="rId87"/>
    <p:sldId id="342" r:id="rId88"/>
    <p:sldId id="343" r:id="rId89"/>
    <p:sldId id="344" r:id="rId90"/>
    <p:sldId id="345" r:id="rId91"/>
    <p:sldId id="370" r:id="rId92"/>
    <p:sldId id="346" r:id="rId93"/>
    <p:sldId id="349" r:id="rId94"/>
    <p:sldId id="348" r:id="rId95"/>
    <p:sldId id="350" r:id="rId96"/>
    <p:sldId id="347" r:id="rId97"/>
    <p:sldId id="351" r:id="rId98"/>
    <p:sldId id="353" r:id="rId99"/>
    <p:sldId id="352" r:id="rId10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00" autoAdjust="0"/>
    <p:restoredTop sz="93005" autoAdjust="0"/>
  </p:normalViewPr>
  <p:slideViewPr>
    <p:cSldViewPr>
      <p:cViewPr>
        <p:scale>
          <a:sx n="90" d="100"/>
          <a:sy n="90" d="100"/>
        </p:scale>
        <p:origin x="-72" y="81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F957FC-5175-49AC-8D2B-2F056FFFC1DD}" type="datetimeFigureOut">
              <a:rPr lang="en-US" smtClean="0"/>
              <a:t>7/10/2018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6D5892-0430-4AF2-93AC-99DFD0427A02}" type="slidenum">
              <a:rPr lang="en-US" smtClean="0"/>
              <a:t>‹#›</a:t>
            </a:fld>
            <a:endParaRPr lang="en-US"/>
          </a:p>
        </p:txBody>
      </p:sp>
    </p:spTree>
    <p:extLst>
      <p:ext uri="{BB962C8B-B14F-4D97-AF65-F5344CB8AC3E}">
        <p14:creationId xmlns:p14="http://schemas.microsoft.com/office/powerpoint/2010/main" val="1483766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36</a:t>
            </a:fld>
            <a:endParaRPr lang="en-US"/>
          </a:p>
        </p:txBody>
      </p:sp>
    </p:spTree>
    <p:extLst>
      <p:ext uri="{BB962C8B-B14F-4D97-AF65-F5344CB8AC3E}">
        <p14:creationId xmlns:p14="http://schemas.microsoft.com/office/powerpoint/2010/main" val="2023833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78</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81</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83</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64</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68</a:t>
            </a:fld>
            <a:endParaRPr lang="en-US"/>
          </a:p>
        </p:txBody>
      </p:sp>
    </p:spTree>
    <p:extLst>
      <p:ext uri="{BB962C8B-B14F-4D97-AF65-F5344CB8AC3E}">
        <p14:creationId xmlns:p14="http://schemas.microsoft.com/office/powerpoint/2010/main" val="231126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python.org/"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solidFill>
                  <a:schemeClr val="accent5">
                    <a:lumMod val="75000"/>
                  </a:schemeClr>
                </a:solidFill>
              </a:rPr>
              <a:t>Ignition</a:t>
            </a:r>
            <a:r>
              <a:rPr lang="en-US" dirty="0" smtClean="0"/>
              <a:t/>
            </a:r>
            <a:br>
              <a:rPr lang="en-US" dirty="0" smtClean="0"/>
            </a:br>
            <a:r>
              <a:rPr lang="en-US" sz="4000" dirty="0" err="1" smtClean="0"/>
              <a:t>Whiteboarding</a:t>
            </a:r>
            <a:r>
              <a:rPr lang="en-US" sz="4000" dirty="0" smtClean="0"/>
              <a:t> Coding Challenges</a:t>
            </a:r>
            <a:br>
              <a:rPr lang="en-US" sz="4000" dirty="0" smtClean="0"/>
            </a:br>
            <a:r>
              <a:rPr lang="en-US" sz="4000" dirty="0" smtClean="0"/>
              <a:t>in Python</a:t>
            </a:r>
            <a:endParaRPr lang="en-US" sz="4000" dirty="0"/>
          </a:p>
        </p:txBody>
      </p:sp>
      <p:sp>
        <p:nvSpPr>
          <p:cNvPr id="3" name="Subtitle 2"/>
          <p:cNvSpPr>
            <a:spLocks noGrp="1"/>
          </p:cNvSpPr>
          <p:nvPr>
            <p:ph type="subTitle" idx="1"/>
          </p:nvPr>
        </p:nvSpPr>
        <p:spPr/>
        <p:txBody>
          <a:bodyPr>
            <a:normAutofit/>
          </a:bodyPr>
          <a:lstStyle/>
          <a:p>
            <a:r>
              <a:rPr lang="en-US" sz="2400" dirty="0" smtClean="0">
                <a:solidFill>
                  <a:schemeClr val="accent1">
                    <a:lumMod val="75000"/>
                  </a:schemeClr>
                </a:solidFill>
              </a:rPr>
              <a:t>Artificial Intelligence Training</a:t>
            </a:r>
            <a:r>
              <a:rPr lang="en-US" sz="2400" dirty="0">
                <a:solidFill>
                  <a:schemeClr val="accent1">
                    <a:lumMod val="75000"/>
                  </a:schemeClr>
                </a:solidFill>
              </a:rPr>
              <a:t/>
            </a:r>
            <a:br>
              <a:rPr lang="en-US" sz="2400" dirty="0">
                <a:solidFill>
                  <a:schemeClr val="accent1">
                    <a:lumMod val="75000"/>
                  </a:schemeClr>
                </a:solidFill>
              </a:rPr>
            </a:br>
            <a:r>
              <a:rPr lang="en-US" sz="2400" dirty="0" smtClean="0">
                <a:solidFill>
                  <a:schemeClr val="accent1">
                    <a:lumMod val="75000"/>
                  </a:schemeClr>
                </a:solidFill>
              </a:rPr>
              <a:t>Created by Andrew </a:t>
            </a:r>
            <a:r>
              <a:rPr lang="en-US" sz="2400" dirty="0" err="1" smtClean="0">
                <a:solidFill>
                  <a:schemeClr val="accent1">
                    <a:lumMod val="75000"/>
                  </a:schemeClr>
                </a:solidFill>
              </a:rPr>
              <a:t>Ferlitsch</a:t>
            </a:r>
            <a:r>
              <a:rPr lang="en-US" sz="2400" dirty="0">
                <a:solidFill>
                  <a:schemeClr val="accent1">
                    <a:lumMod val="75000"/>
                  </a:schemeClr>
                </a:solidFill>
              </a:rPr>
              <a:t/>
            </a:r>
            <a:br>
              <a:rPr lang="en-US" sz="2400" dirty="0">
                <a:solidFill>
                  <a:schemeClr val="accent1">
                    <a:lumMod val="75000"/>
                  </a:schemeClr>
                </a:solidFill>
              </a:rPr>
            </a:br>
            <a:r>
              <a:rPr lang="en-US" sz="2400" dirty="0" smtClean="0">
                <a:solidFill>
                  <a:schemeClr val="accent1">
                    <a:lumMod val="75000"/>
                  </a:schemeClr>
                </a:solidFill>
              </a:rPr>
              <a:t>Instructor</a:t>
            </a:r>
            <a:r>
              <a:rPr lang="en-US" sz="2400" dirty="0" smtClean="0"/>
              <a:t/>
            </a:r>
            <a:br>
              <a:rPr lang="en-US" sz="2400" dirty="0" smtClean="0"/>
            </a:br>
            <a:r>
              <a:rPr lang="en-US" sz="1800" dirty="0" smtClean="0"/>
              <a:t>Jan</a:t>
            </a:r>
            <a:r>
              <a:rPr lang="en-US" sz="1800" smtClean="0"/>
              <a:t>, 2018</a:t>
            </a:r>
            <a:endParaRPr lang="en-US" sz="1800" dirty="0"/>
          </a:p>
        </p:txBody>
      </p:sp>
      <p:sp>
        <p:nvSpPr>
          <p:cNvPr id="5" name="Rectangle 4"/>
          <p:cNvSpPr/>
          <p:nvPr/>
        </p:nvSpPr>
        <p:spPr>
          <a:xfrm>
            <a:off x="7543800" y="5934075"/>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C:\Users\Andrew\Desktop\cc_icon_white_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7300" y="6010275"/>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Andrew\Desktop\attribution_icon_white_x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5" y="6022975"/>
            <a:ext cx="596900" cy="59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196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Static vs. Dynamic Array</a:t>
            </a:r>
          </a:p>
          <a:p>
            <a:pPr marL="914400" lvl="1" indent="-457200">
              <a:buFont typeface="+mj-lt"/>
              <a:buAutoNum type="arabicPeriod"/>
            </a:pPr>
            <a:r>
              <a:rPr lang="en-US" sz="2400" b="1" dirty="0" smtClean="0">
                <a:solidFill>
                  <a:schemeClr val="accent6">
                    <a:lumMod val="75000"/>
                  </a:schemeClr>
                </a:solidFill>
              </a:rPr>
              <a:t>Linked Lists</a:t>
            </a:r>
          </a:p>
          <a:p>
            <a:pPr marL="914400" lvl="1" indent="-457200">
              <a:buFont typeface="+mj-lt"/>
              <a:buAutoNum type="arabicPeriod"/>
            </a:pPr>
            <a:r>
              <a:rPr lang="en-US" sz="2400" b="1" dirty="0" smtClean="0">
                <a:solidFill>
                  <a:schemeClr val="accent6">
                    <a:lumMod val="75000"/>
                  </a:schemeClr>
                </a:solidFill>
              </a:rPr>
              <a:t>Class Definition</a:t>
            </a:r>
          </a:p>
          <a:p>
            <a:pPr marL="914400" lvl="1" indent="-457200">
              <a:buFont typeface="+mj-lt"/>
              <a:buAutoNum type="arabicPeriod"/>
            </a:pPr>
            <a:r>
              <a:rPr lang="en-US" sz="2400" b="1" dirty="0" smtClean="0">
                <a:solidFill>
                  <a:schemeClr val="accent6">
                    <a:lumMod val="75000"/>
                  </a:schemeClr>
                </a:solidFill>
              </a:rPr>
              <a:t>Class Constructor</a:t>
            </a:r>
          </a:p>
          <a:p>
            <a:pPr marL="914400" lvl="1" indent="-457200">
              <a:buFont typeface="+mj-lt"/>
              <a:buAutoNum type="arabicPeriod"/>
            </a:pPr>
            <a:r>
              <a:rPr lang="en-US" sz="2400" b="1" dirty="0" smtClean="0">
                <a:solidFill>
                  <a:schemeClr val="accent6">
                    <a:lumMod val="75000"/>
                  </a:schemeClr>
                </a:solidFill>
              </a:rPr>
              <a:t>Class Methods</a:t>
            </a:r>
          </a:p>
          <a:p>
            <a:pPr marL="914400" lvl="1" indent="-457200">
              <a:buFont typeface="+mj-lt"/>
              <a:buAutoNum type="arabicPeriod"/>
            </a:pPr>
            <a:r>
              <a:rPr lang="en-US" sz="2400" b="1" dirty="0" smtClean="0">
                <a:solidFill>
                  <a:schemeClr val="accent6">
                    <a:lumMod val="75000"/>
                  </a:schemeClr>
                </a:solidFill>
              </a:rPr>
              <a:t>Null (None) pointer</a:t>
            </a:r>
          </a:p>
          <a:p>
            <a:pPr marL="914400" lvl="1" indent="-457200">
              <a:buFont typeface="+mj-lt"/>
              <a:buAutoNum type="arabicPeriod"/>
            </a:pPr>
            <a:r>
              <a:rPr lang="en-US" sz="2400" b="1" dirty="0" smtClean="0">
                <a:solidFill>
                  <a:schemeClr val="accent6">
                    <a:lumMod val="75000"/>
                  </a:schemeClr>
                </a:solidFill>
              </a:rPr>
              <a:t>List Traversal</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Dynamic Arrays</a:t>
            </a:r>
            <a:endParaRPr lang="en-US" dirty="0">
              <a:solidFill>
                <a:schemeClr val="accent5">
                  <a:lumMod val="75000"/>
                </a:schemeClr>
              </a:solidFill>
            </a:endParaRPr>
          </a:p>
        </p:txBody>
      </p:sp>
    </p:spTree>
    <p:extLst>
      <p:ext uri="{BB962C8B-B14F-4D97-AF65-F5344CB8AC3E}">
        <p14:creationId xmlns:p14="http://schemas.microsoft.com/office/powerpoint/2010/main" val="2974267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An Array which can dynamically resize itself (i.e., linked list).</a:t>
            </a:r>
          </a:p>
          <a:p>
            <a:pPr marL="800100" lvl="1" indent="-342900">
              <a:buFont typeface="+mj-lt"/>
              <a:buAutoNum type="arabicPeriod"/>
            </a:pPr>
            <a:r>
              <a:rPr lang="en-US" dirty="0" smtClean="0"/>
              <a:t>Add or Insert into the array (i.e., expand).</a:t>
            </a:r>
          </a:p>
          <a:p>
            <a:pPr marL="800100" lvl="1" indent="-342900">
              <a:buFont typeface="+mj-lt"/>
              <a:buAutoNum type="arabicPeriod"/>
            </a:pPr>
            <a:r>
              <a:rPr lang="en-US" dirty="0" smtClean="0"/>
              <a:t>Remove any element in the array (i.e., shorten).</a:t>
            </a:r>
            <a:endParaRPr lang="en-US" dirty="0"/>
          </a:p>
        </p:txBody>
      </p:sp>
      <p:sp>
        <p:nvSpPr>
          <p:cNvPr id="41" name="TextBox 40"/>
          <p:cNvSpPr txBox="1"/>
          <p:nvPr/>
        </p:nvSpPr>
        <p:spPr>
          <a:xfrm>
            <a:off x="1730655" y="2233984"/>
            <a:ext cx="1042850" cy="307777"/>
          </a:xfrm>
          <a:prstGeom prst="rect">
            <a:avLst/>
          </a:prstGeom>
          <a:noFill/>
        </p:spPr>
        <p:txBody>
          <a:bodyPr wrap="none" rtlCol="0">
            <a:spAutoFit/>
          </a:bodyPr>
          <a:lstStyle/>
          <a:p>
            <a:r>
              <a:rPr lang="en-US" sz="1400" b="1" dirty="0" smtClean="0"/>
              <a:t>Static Array</a:t>
            </a:r>
            <a:endParaRPr lang="en-US" sz="1400" b="1" dirty="0"/>
          </a:p>
        </p:txBody>
      </p:sp>
      <p:cxnSp>
        <p:nvCxnSpPr>
          <p:cNvPr id="42" name="Straight Arrow Connector 41"/>
          <p:cNvCxnSpPr/>
          <p:nvPr/>
        </p:nvCxnSpPr>
        <p:spPr>
          <a:xfrm>
            <a:off x="1360295"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37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46" name="TextBox 45"/>
          <p:cNvSpPr txBox="1"/>
          <p:nvPr/>
        </p:nvSpPr>
        <p:spPr>
          <a:xfrm>
            <a:off x="5912052" y="5133899"/>
            <a:ext cx="2259465" cy="307777"/>
          </a:xfrm>
          <a:prstGeom prst="rect">
            <a:avLst/>
          </a:prstGeom>
          <a:noFill/>
        </p:spPr>
        <p:txBody>
          <a:bodyPr wrap="none" rtlCol="0">
            <a:spAutoFit/>
          </a:bodyPr>
          <a:lstStyle/>
          <a:p>
            <a:r>
              <a:rPr lang="en-US" sz="1400" b="1" dirty="0" smtClean="0"/>
              <a:t>Dynamically added element</a:t>
            </a:r>
            <a:endParaRPr lang="en-US" sz="1400" b="1" dirty="0"/>
          </a:p>
        </p:txBody>
      </p:sp>
      <p:sp>
        <p:nvSpPr>
          <p:cNvPr id="52" name="Rectangle 51"/>
          <p:cNvSpPr/>
          <p:nvPr/>
        </p:nvSpPr>
        <p:spPr>
          <a:xfrm>
            <a:off x="4510087" y="504237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58" name="Rectangle 57"/>
          <p:cNvSpPr/>
          <p:nvPr/>
        </p:nvSpPr>
        <p:spPr>
          <a:xfrm>
            <a:off x="1399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9" name="Rectangle 58"/>
          <p:cNvSpPr/>
          <p:nvPr/>
        </p:nvSpPr>
        <p:spPr>
          <a:xfrm>
            <a:off x="2161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0" name="Rectangle 59"/>
          <p:cNvSpPr/>
          <p:nvPr/>
        </p:nvSpPr>
        <p:spPr>
          <a:xfrm>
            <a:off x="2923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1" name="Left Brace 60"/>
          <p:cNvSpPr/>
          <p:nvPr/>
        </p:nvSpPr>
        <p:spPr>
          <a:xfrm rot="16200000">
            <a:off x="2010849" y="2190348"/>
            <a:ext cx="330343" cy="3019429"/>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p:cNvSpPr txBox="1"/>
          <p:nvPr/>
        </p:nvSpPr>
        <p:spPr>
          <a:xfrm>
            <a:off x="590550" y="3865234"/>
            <a:ext cx="3066160" cy="523220"/>
          </a:xfrm>
          <a:prstGeom prst="rect">
            <a:avLst/>
          </a:prstGeom>
          <a:noFill/>
        </p:spPr>
        <p:txBody>
          <a:bodyPr wrap="none" rtlCol="0">
            <a:spAutoFit/>
          </a:bodyPr>
          <a:lstStyle/>
          <a:p>
            <a:r>
              <a:rPr lang="en-US" sz="1400" b="1" dirty="0" smtClean="0"/>
              <a:t>Array is a contiguous block of memory,</a:t>
            </a:r>
          </a:p>
          <a:p>
            <a:r>
              <a:rPr lang="en-US" sz="1400" b="1" dirty="0" smtClean="0"/>
              <a:t>with each element of fixed size.</a:t>
            </a:r>
            <a:endParaRPr lang="en-US" sz="1400" b="1" dirty="0"/>
          </a:p>
        </p:txBody>
      </p:sp>
      <p:cxnSp>
        <p:nvCxnSpPr>
          <p:cNvPr id="63" name="Straight Arrow Connector 62"/>
          <p:cNvCxnSpPr/>
          <p:nvPr/>
        </p:nvCxnSpPr>
        <p:spPr>
          <a:xfrm flipH="1">
            <a:off x="3457130" y="2529259"/>
            <a:ext cx="762000" cy="5348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257230" y="2359297"/>
            <a:ext cx="3895682" cy="954107"/>
          </a:xfrm>
          <a:prstGeom prst="rect">
            <a:avLst/>
          </a:prstGeom>
          <a:noFill/>
        </p:spPr>
        <p:txBody>
          <a:bodyPr wrap="none" rtlCol="0">
            <a:spAutoFit/>
          </a:bodyPr>
          <a:lstStyle/>
          <a:p>
            <a:r>
              <a:rPr lang="en-US" sz="1400" b="1" dirty="0" smtClean="0"/>
              <a:t>Index of Element</a:t>
            </a:r>
          </a:p>
          <a:p>
            <a:endParaRPr lang="en-US" sz="1400" b="1" dirty="0"/>
          </a:p>
          <a:p>
            <a:r>
              <a:rPr lang="en-US" sz="1400" b="1" dirty="0" smtClean="0"/>
              <a:t>Address of element is:</a:t>
            </a:r>
          </a:p>
          <a:p>
            <a:r>
              <a:rPr lang="en-US" sz="1400" b="1" dirty="0" smtClean="0"/>
              <a:t>Address of start of array + ( index * </a:t>
            </a:r>
            <a:r>
              <a:rPr lang="en-US" sz="1400" b="1" dirty="0" err="1" smtClean="0"/>
              <a:t>element_size</a:t>
            </a:r>
            <a:r>
              <a:rPr lang="en-US" sz="1400" b="1" dirty="0" smtClean="0"/>
              <a:t> )</a:t>
            </a:r>
            <a:endParaRPr lang="en-US" sz="1400" b="1" dirty="0"/>
          </a:p>
        </p:txBody>
      </p:sp>
      <p:sp>
        <p:nvSpPr>
          <p:cNvPr id="67" name="TextBox 66"/>
          <p:cNvSpPr txBox="1"/>
          <p:nvPr/>
        </p:nvSpPr>
        <p:spPr>
          <a:xfrm>
            <a:off x="1621255" y="4734594"/>
            <a:ext cx="1277081" cy="307777"/>
          </a:xfrm>
          <a:prstGeom prst="rect">
            <a:avLst/>
          </a:prstGeom>
          <a:noFill/>
        </p:spPr>
        <p:txBody>
          <a:bodyPr wrap="none" rtlCol="0">
            <a:spAutoFit/>
          </a:bodyPr>
          <a:lstStyle/>
          <a:p>
            <a:r>
              <a:rPr lang="en-US" sz="1400" b="1" dirty="0" smtClean="0"/>
              <a:t>Dynamic Array</a:t>
            </a:r>
            <a:endParaRPr lang="en-US" sz="1400" b="1" dirty="0"/>
          </a:p>
        </p:txBody>
      </p:sp>
      <p:sp>
        <p:nvSpPr>
          <p:cNvPr id="68" name="Rectangle 67"/>
          <p:cNvSpPr/>
          <p:nvPr/>
        </p:nvSpPr>
        <p:spPr>
          <a:xfrm>
            <a:off x="598295"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69" name="Rectangle 68"/>
          <p:cNvSpPr/>
          <p:nvPr/>
        </p:nvSpPr>
        <p:spPr>
          <a:xfrm>
            <a:off x="1905000"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0" name="Rectangle 69"/>
          <p:cNvSpPr/>
          <p:nvPr/>
        </p:nvSpPr>
        <p:spPr>
          <a:xfrm>
            <a:off x="3192655" y="506067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4" name="TextBox 73"/>
          <p:cNvSpPr txBox="1"/>
          <p:nvPr/>
        </p:nvSpPr>
        <p:spPr>
          <a:xfrm>
            <a:off x="1359405" y="5149379"/>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5" name="Straight Arrow Connector 74"/>
          <p:cNvCxnSpPr/>
          <p:nvPr/>
        </p:nvCxnSpPr>
        <p:spPr>
          <a:xfrm>
            <a:off x="2667000"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670872" y="5133900"/>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7" name="Straight Arrow Connector 76"/>
          <p:cNvCxnSpPr/>
          <p:nvPr/>
        </p:nvCxnSpPr>
        <p:spPr>
          <a:xfrm>
            <a:off x="3965382" y="5441677"/>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973938" y="5108971"/>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9" name="Straight Arrow Connector 78"/>
          <p:cNvCxnSpPr/>
          <p:nvPr/>
        </p:nvCxnSpPr>
        <p:spPr>
          <a:xfrm flipH="1" flipV="1">
            <a:off x="5150052" y="5149379"/>
            <a:ext cx="762000" cy="12010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Left Brace 80"/>
          <p:cNvSpPr/>
          <p:nvPr/>
        </p:nvSpPr>
        <p:spPr>
          <a:xfrm rot="16200000">
            <a:off x="2780912" y="3782768"/>
            <a:ext cx="330343" cy="4652006"/>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p:cNvSpPr txBox="1"/>
          <p:nvPr/>
        </p:nvSpPr>
        <p:spPr>
          <a:xfrm>
            <a:off x="590550" y="6271372"/>
            <a:ext cx="3615605" cy="523220"/>
          </a:xfrm>
          <a:prstGeom prst="rect">
            <a:avLst/>
          </a:prstGeom>
          <a:noFill/>
        </p:spPr>
        <p:txBody>
          <a:bodyPr wrap="none" rtlCol="0">
            <a:spAutoFit/>
          </a:bodyPr>
          <a:lstStyle/>
          <a:p>
            <a:r>
              <a:rPr lang="en-US" sz="1400" b="1" dirty="0" smtClean="0"/>
              <a:t>Array is a non-contiguous block of memory,</a:t>
            </a:r>
          </a:p>
          <a:p>
            <a:r>
              <a:rPr lang="en-US" sz="1400" b="1" dirty="0" smtClean="0"/>
              <a:t>With each element chained together by a link.</a:t>
            </a:r>
            <a:endParaRPr lang="en-US" sz="1400" b="1" dirty="0"/>
          </a:p>
        </p:txBody>
      </p:sp>
    </p:spTree>
    <p:extLst>
      <p:ext uri="{BB962C8B-B14F-4D97-AF65-F5344CB8AC3E}">
        <p14:creationId xmlns:p14="http://schemas.microsoft.com/office/powerpoint/2010/main" val="1818659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2800" y="1274774"/>
            <a:ext cx="6260432" cy="5047536"/>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 </a:t>
            </a:r>
            <a:r>
              <a:rPr lang="en-US" sz="1400" dirty="0" smtClean="0"/>
              <a:t>Entry(object):			</a:t>
            </a:r>
            <a:r>
              <a:rPr lang="en-US" sz="1400" dirty="0" smtClean="0">
                <a:solidFill>
                  <a:srgbClr val="00B050"/>
                </a:solidFill>
              </a:rPr>
              <a:t># Definition for an array element</a:t>
            </a:r>
          </a:p>
          <a:p>
            <a:r>
              <a:rPr lang="en-US" sz="1400" b="1" dirty="0">
                <a:solidFill>
                  <a:srgbClr val="0070C0"/>
                </a:solidFill>
              </a:rPr>
              <a:t>	</a:t>
            </a:r>
            <a:r>
              <a:rPr lang="en-US" sz="1400" b="1" dirty="0" err="1" smtClean="0">
                <a:solidFill>
                  <a:srgbClr val="0070C0"/>
                </a:solidFill>
              </a:rPr>
              <a:t>def</a:t>
            </a:r>
            <a:r>
              <a:rPr lang="en-US" sz="1400" b="1" dirty="0" smtClean="0">
                <a:solidFill>
                  <a:srgbClr val="0070C0"/>
                </a:solidFill>
              </a:rPr>
              <a:t> __</a:t>
            </a:r>
            <a:r>
              <a:rPr lang="en-US" sz="1400" b="1" dirty="0" err="1" smtClean="0">
                <a:solidFill>
                  <a:srgbClr val="0070C0"/>
                </a:solidFill>
              </a:rPr>
              <a:t>init</a:t>
            </a:r>
            <a:r>
              <a:rPr lang="en-US" sz="1400" b="1" dirty="0" smtClean="0">
                <a:solidFill>
                  <a:schemeClr val="accent5">
                    <a:lumMod val="75000"/>
                  </a:schemeClr>
                </a:solidFill>
              </a:rPr>
              <a:t>__</a:t>
            </a:r>
            <a:r>
              <a:rPr lang="en-US" sz="1400" dirty="0" smtClean="0"/>
              <a:t>(self, data):</a:t>
            </a:r>
          </a:p>
          <a:p>
            <a:r>
              <a:rPr lang="en-US" sz="1400" b="1" dirty="0">
                <a:solidFill>
                  <a:srgbClr val="0070C0"/>
                </a:solidFill>
              </a:rPr>
              <a:t>		</a:t>
            </a:r>
            <a:r>
              <a:rPr lang="en-US" sz="1400" dirty="0" err="1" smtClean="0"/>
              <a:t>self.data</a:t>
            </a:r>
            <a:r>
              <a:rPr lang="en-US" sz="1400" dirty="0" smtClean="0"/>
              <a:t> = data	</a:t>
            </a:r>
            <a:r>
              <a:rPr lang="en-US" sz="1400" dirty="0" smtClean="0">
                <a:solidFill>
                  <a:srgbClr val="00B050"/>
                </a:solidFill>
              </a:rPr>
              <a:t># Entry data</a:t>
            </a:r>
          </a:p>
          <a:p>
            <a:r>
              <a:rPr lang="en-US" sz="1400" dirty="0"/>
              <a:t>	</a:t>
            </a:r>
            <a:r>
              <a:rPr lang="en-US" sz="1400" dirty="0" smtClean="0"/>
              <a:t>	</a:t>
            </a:r>
            <a:r>
              <a:rPr lang="en-US" sz="1400" dirty="0" err="1" smtClean="0"/>
              <a:t>self.link</a:t>
            </a:r>
            <a:r>
              <a:rPr lang="en-US" sz="1400" dirty="0" smtClean="0"/>
              <a:t> = </a:t>
            </a:r>
            <a:r>
              <a:rPr lang="en-US" sz="1400" b="1" dirty="0" smtClean="0">
                <a:solidFill>
                  <a:srgbClr val="0070C0"/>
                </a:solidFill>
              </a:rPr>
              <a:t>None	</a:t>
            </a:r>
            <a:r>
              <a:rPr lang="en-US" sz="1400" dirty="0" smtClean="0">
                <a:solidFill>
                  <a:srgbClr val="00B050"/>
                </a:solidFill>
              </a:rPr>
              <a:t># Link to next Entry in Array</a:t>
            </a:r>
          </a:p>
          <a:p>
            <a:r>
              <a:rPr lang="en-US" sz="1400" b="1" dirty="0">
                <a:solidFill>
                  <a:srgbClr val="0070C0"/>
                </a:solidFill>
              </a:rPr>
              <a:t>	</a:t>
            </a:r>
            <a:r>
              <a:rPr lang="en-US" sz="1400" b="1" dirty="0" smtClean="0">
                <a:solidFill>
                  <a:srgbClr val="0070C0"/>
                </a:solidFill>
              </a:rPr>
              <a:t>	</a:t>
            </a:r>
          </a:p>
          <a:p>
            <a:r>
              <a:rPr lang="en-US" sz="1400" b="1" dirty="0" smtClean="0">
                <a:solidFill>
                  <a:srgbClr val="0070C0"/>
                </a:solidFill>
              </a:rPr>
              <a:t>class</a:t>
            </a:r>
            <a:r>
              <a:rPr lang="en-US" sz="1400" dirty="0" smtClean="0"/>
              <a:t> Array(object):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an element to the end of the array</a:t>
            </a:r>
          </a:p>
          <a:p>
            <a:r>
              <a:rPr lang="en-US" sz="1400" dirty="0" smtClean="0"/>
              <a:t>	</a:t>
            </a:r>
            <a:r>
              <a:rPr lang="en-US" sz="1400" b="1" dirty="0" err="1" smtClean="0">
                <a:solidFill>
                  <a:srgbClr val="0070C0"/>
                </a:solidFill>
              </a:rPr>
              <a:t>def</a:t>
            </a:r>
            <a:r>
              <a:rPr lang="en-US" sz="1400" dirty="0" smtClean="0"/>
              <a:t> add(self, </a:t>
            </a:r>
            <a:r>
              <a:rPr lang="en-US" sz="1400" dirty="0"/>
              <a:t> </a:t>
            </a:r>
            <a:r>
              <a:rPr lang="en-US" sz="1400" dirty="0" smtClean="0"/>
              <a:t>data):</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self.array</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Entry(data)</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Find the last entry in the array</a:t>
            </a:r>
          </a:p>
          <a:p>
            <a:r>
              <a:rPr lang="en-US" sz="1400" dirty="0"/>
              <a:t>	</a:t>
            </a:r>
            <a:r>
              <a:rPr lang="en-US" sz="1400" dirty="0" smtClean="0"/>
              <a:t>		last = </a:t>
            </a:r>
            <a:r>
              <a:rPr lang="en-US" sz="1400" dirty="0" err="1" smtClean="0"/>
              <a:t>self.array</a:t>
            </a:r>
            <a:endParaRPr lang="en-US" sz="1400" dirty="0" smtClean="0"/>
          </a:p>
          <a:p>
            <a:r>
              <a:rPr lang="en-US" sz="1400" dirty="0"/>
              <a:t>	</a:t>
            </a:r>
            <a:r>
              <a:rPr lang="en-US" sz="1400" dirty="0" smtClean="0"/>
              <a:t>		</a:t>
            </a:r>
            <a:r>
              <a:rPr lang="en-US" sz="1400" b="1" dirty="0" smtClean="0">
                <a:solidFill>
                  <a:schemeClr val="accent5">
                    <a:lumMod val="75000"/>
                  </a:schemeClr>
                </a:solidFill>
              </a:rPr>
              <a:t>while </a:t>
            </a:r>
            <a:r>
              <a:rPr lang="en-US" sz="1400" dirty="0" err="1" smtClean="0"/>
              <a:t>last.link</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last = </a:t>
            </a:r>
            <a:r>
              <a:rPr lang="en-US" sz="1400" dirty="0" err="1" smtClean="0"/>
              <a:t>last.link</a:t>
            </a:r>
            <a:endParaRPr lang="en-US" sz="1400" dirty="0" smtClean="0"/>
          </a:p>
          <a:p>
            <a:r>
              <a:rPr lang="en-US" sz="1400" dirty="0"/>
              <a:t>	</a:t>
            </a:r>
            <a:r>
              <a:rPr lang="en-US" sz="1400" dirty="0" smtClean="0"/>
              <a:t>		</a:t>
            </a:r>
          </a:p>
          <a:p>
            <a:r>
              <a:rPr lang="en-US" sz="1400" dirty="0"/>
              <a:t>	</a:t>
            </a:r>
            <a:r>
              <a:rPr lang="en-US" sz="1400" dirty="0" smtClean="0"/>
              <a:t>		</a:t>
            </a:r>
            <a:r>
              <a:rPr lang="en-US" sz="1400" dirty="0" smtClean="0">
                <a:solidFill>
                  <a:srgbClr val="00B050"/>
                </a:solidFill>
              </a:rPr>
              <a:t># Add the element to the end of the list</a:t>
            </a:r>
          </a:p>
          <a:p>
            <a:r>
              <a:rPr lang="en-US" sz="1400" dirty="0"/>
              <a:t>	</a:t>
            </a:r>
            <a:r>
              <a:rPr lang="en-US" sz="1400" dirty="0" smtClean="0"/>
              <a:t>		</a:t>
            </a:r>
            <a:r>
              <a:rPr lang="en-US" sz="1400" dirty="0" err="1" smtClean="0"/>
              <a:t>last.link</a:t>
            </a:r>
            <a:r>
              <a:rPr lang="en-US" sz="1400" dirty="0" smtClean="0"/>
              <a:t> = Entry( data )</a:t>
            </a:r>
          </a:p>
        </p:txBody>
      </p:sp>
      <p:cxnSp>
        <p:nvCxnSpPr>
          <p:cNvPr id="18" name="Straight Arrow Connector 17"/>
          <p:cNvCxnSpPr/>
          <p:nvPr/>
        </p:nvCxnSpPr>
        <p:spPr>
          <a:xfrm flipH="1" flipV="1">
            <a:off x="2209800" y="1447801"/>
            <a:ext cx="4800600" cy="4571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0400" y="1581834"/>
            <a:ext cx="1810624" cy="646331"/>
          </a:xfrm>
          <a:prstGeom prst="rect">
            <a:avLst/>
          </a:prstGeom>
          <a:noFill/>
        </p:spPr>
        <p:txBody>
          <a:bodyPr wrap="none" rtlCol="0">
            <a:spAutoFit/>
          </a:bodyPr>
          <a:lstStyle/>
          <a:p>
            <a:r>
              <a:rPr lang="en-US" sz="1200" dirty="0" smtClean="0">
                <a:solidFill>
                  <a:schemeClr val="accent6">
                    <a:lumMod val="75000"/>
                  </a:schemeClr>
                </a:solidFill>
              </a:rPr>
              <a:t>Definition for an entry in</a:t>
            </a:r>
          </a:p>
          <a:p>
            <a:r>
              <a:rPr lang="en-US" sz="1200" dirty="0" smtClean="0">
                <a:solidFill>
                  <a:schemeClr val="accent6">
                    <a:lumMod val="75000"/>
                  </a:schemeClr>
                </a:solidFill>
              </a:rPr>
              <a:t>the dynamic array to hold</a:t>
            </a:r>
          </a:p>
          <a:p>
            <a:r>
              <a:rPr lang="en-US" sz="1200" dirty="0" smtClean="0">
                <a:solidFill>
                  <a:schemeClr val="accent6">
                    <a:lumMod val="75000"/>
                  </a:schemeClr>
                </a:solidFill>
              </a:rPr>
              <a:t>the entry data and link.</a:t>
            </a:r>
            <a:endParaRPr lang="en-US" sz="1200" dirty="0">
              <a:solidFill>
                <a:schemeClr val="accent6">
                  <a:lumMod val="75000"/>
                </a:schemeClr>
              </a:solidFill>
            </a:endParaRPr>
          </a:p>
        </p:txBody>
      </p:sp>
      <p:cxnSp>
        <p:nvCxnSpPr>
          <p:cNvPr id="21" name="Straight Arrow Connector 20"/>
          <p:cNvCxnSpPr/>
          <p:nvPr/>
        </p:nvCxnSpPr>
        <p:spPr>
          <a:xfrm flipH="1" flipV="1">
            <a:off x="3581400" y="2114551"/>
            <a:ext cx="3657600" cy="55244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48525" y="2528500"/>
            <a:ext cx="1677767" cy="276999"/>
          </a:xfrm>
          <a:prstGeom prst="rect">
            <a:avLst/>
          </a:prstGeom>
          <a:noFill/>
        </p:spPr>
        <p:txBody>
          <a:bodyPr wrap="none" rtlCol="0">
            <a:spAutoFit/>
          </a:bodyPr>
          <a:lstStyle/>
          <a:p>
            <a:r>
              <a:rPr lang="en-US" sz="1200" dirty="0" smtClean="0">
                <a:solidFill>
                  <a:schemeClr val="accent6">
                    <a:lumMod val="75000"/>
                  </a:schemeClr>
                </a:solidFill>
              </a:rPr>
              <a:t>None is the null pointer.</a:t>
            </a:r>
            <a:endParaRPr lang="en-US" sz="1200" dirty="0">
              <a:solidFill>
                <a:schemeClr val="accent6">
                  <a:lumMod val="75000"/>
                </a:schemeClr>
              </a:solidFill>
            </a:endParaRPr>
          </a:p>
        </p:txBody>
      </p:sp>
      <p:cxnSp>
        <p:nvCxnSpPr>
          <p:cNvPr id="25" name="Straight Arrow Connector 24"/>
          <p:cNvCxnSpPr/>
          <p:nvPr/>
        </p:nvCxnSpPr>
        <p:spPr>
          <a:xfrm flipH="1">
            <a:off x="4429808" y="3367654"/>
            <a:ext cx="2580592"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76828" y="3229154"/>
            <a:ext cx="1770678" cy="276999"/>
          </a:xfrm>
          <a:prstGeom prst="rect">
            <a:avLst/>
          </a:prstGeom>
          <a:noFill/>
        </p:spPr>
        <p:txBody>
          <a:bodyPr wrap="none" rtlCol="0">
            <a:spAutoFit/>
          </a:bodyPr>
          <a:lstStyle/>
          <a:p>
            <a:r>
              <a:rPr lang="en-US" sz="1200" dirty="0" smtClean="0">
                <a:solidFill>
                  <a:schemeClr val="accent6">
                    <a:lumMod val="75000"/>
                  </a:schemeClr>
                </a:solidFill>
              </a:rPr>
              <a:t>Set array to a single entry</a:t>
            </a:r>
            <a:endParaRPr lang="en-US" sz="1200" dirty="0">
              <a:solidFill>
                <a:schemeClr val="accent6">
                  <a:lumMod val="75000"/>
                </a:schemeClr>
              </a:solidFill>
            </a:endParaRPr>
          </a:p>
        </p:txBody>
      </p:sp>
      <p:cxnSp>
        <p:nvCxnSpPr>
          <p:cNvPr id="27" name="Straight Arrow Connector 26"/>
          <p:cNvCxnSpPr/>
          <p:nvPr/>
        </p:nvCxnSpPr>
        <p:spPr>
          <a:xfrm flipH="1">
            <a:off x="4667933" y="4267200"/>
            <a:ext cx="2408895"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50346" y="4134803"/>
            <a:ext cx="1938031" cy="461665"/>
          </a:xfrm>
          <a:prstGeom prst="rect">
            <a:avLst/>
          </a:prstGeom>
          <a:noFill/>
        </p:spPr>
        <p:txBody>
          <a:bodyPr wrap="none" rtlCol="0">
            <a:spAutoFit/>
          </a:bodyPr>
          <a:lstStyle/>
          <a:p>
            <a:r>
              <a:rPr lang="en-US" sz="1200" dirty="0" smtClean="0">
                <a:solidFill>
                  <a:schemeClr val="accent6">
                    <a:lumMod val="75000"/>
                  </a:schemeClr>
                </a:solidFill>
              </a:rPr>
              <a:t>Remember last entry visited</a:t>
            </a:r>
          </a:p>
          <a:p>
            <a:r>
              <a:rPr lang="en-US" sz="1200" dirty="0" smtClean="0">
                <a:solidFill>
                  <a:schemeClr val="accent6">
                    <a:lumMod val="75000"/>
                  </a:schemeClr>
                </a:solidFill>
              </a:rPr>
              <a:t>In the linked list of entries.</a:t>
            </a:r>
            <a:endParaRPr lang="en-US" sz="1200" dirty="0">
              <a:solidFill>
                <a:schemeClr val="accent6">
                  <a:lumMod val="75000"/>
                </a:schemeClr>
              </a:solidFill>
            </a:endParaRPr>
          </a:p>
        </p:txBody>
      </p:sp>
      <p:cxnSp>
        <p:nvCxnSpPr>
          <p:cNvPr id="30" name="Straight Arrow Connector 29"/>
          <p:cNvCxnSpPr/>
          <p:nvPr/>
        </p:nvCxnSpPr>
        <p:spPr>
          <a:xfrm flipH="1">
            <a:off x="5029201" y="4823846"/>
            <a:ext cx="1981199" cy="3735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50345" y="4691180"/>
            <a:ext cx="1824089" cy="646331"/>
          </a:xfrm>
          <a:prstGeom prst="rect">
            <a:avLst/>
          </a:prstGeom>
          <a:noFill/>
        </p:spPr>
        <p:txBody>
          <a:bodyPr wrap="none" rtlCol="0">
            <a:spAutoFit/>
          </a:bodyPr>
          <a:lstStyle/>
          <a:p>
            <a:r>
              <a:rPr lang="en-US" sz="1200" dirty="0" smtClean="0">
                <a:solidFill>
                  <a:schemeClr val="accent6">
                    <a:lumMod val="75000"/>
                  </a:schemeClr>
                </a:solidFill>
              </a:rPr>
              <a:t>When the link member is</a:t>
            </a:r>
          </a:p>
          <a:p>
            <a:r>
              <a:rPr lang="en-US" sz="1200" dirty="0" smtClean="0">
                <a:solidFill>
                  <a:schemeClr val="accent6">
                    <a:lumMod val="75000"/>
                  </a:schemeClr>
                </a:solidFill>
              </a:rPr>
              <a:t>None </a:t>
            </a:r>
            <a:r>
              <a:rPr lang="en-US" sz="1200" dirty="0">
                <a:solidFill>
                  <a:schemeClr val="accent6">
                    <a:lumMod val="75000"/>
                  </a:schemeClr>
                </a:solidFill>
              </a:rPr>
              <a:t>(</a:t>
            </a:r>
            <a:r>
              <a:rPr lang="en-US" sz="1200" dirty="0" smtClean="0">
                <a:solidFill>
                  <a:schemeClr val="accent6">
                    <a:lumMod val="75000"/>
                  </a:schemeClr>
                </a:solidFill>
              </a:rPr>
              <a:t>null), you are at the</a:t>
            </a:r>
          </a:p>
          <a:p>
            <a:r>
              <a:rPr lang="en-US" sz="1200" dirty="0">
                <a:solidFill>
                  <a:schemeClr val="accent6">
                    <a:lumMod val="75000"/>
                  </a:schemeClr>
                </a:solidFill>
              </a:rPr>
              <a:t>e</a:t>
            </a:r>
            <a:r>
              <a:rPr lang="en-US" sz="1200" dirty="0" smtClean="0">
                <a:solidFill>
                  <a:schemeClr val="accent6">
                    <a:lumMod val="75000"/>
                  </a:schemeClr>
                </a:solidFill>
              </a:rPr>
              <a:t>nd of the linked list.</a:t>
            </a:r>
            <a:endParaRPr lang="en-US" sz="1200" dirty="0">
              <a:solidFill>
                <a:schemeClr val="accent6">
                  <a:lumMod val="75000"/>
                </a:schemeClr>
              </a:solidFill>
            </a:endParaRPr>
          </a:p>
        </p:txBody>
      </p:sp>
    </p:spTree>
    <p:extLst>
      <p:ext uri="{BB962C8B-B14F-4D97-AF65-F5344CB8AC3E}">
        <p14:creationId xmlns:p14="http://schemas.microsoft.com/office/powerpoint/2010/main" val="157323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Improvement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5" y="1648348"/>
            <a:ext cx="5730351" cy="3970318"/>
          </a:xfrm>
          <a:prstGeom prst="rect">
            <a:avLst/>
          </a:prstGeom>
          <a:noFill/>
          <a:ln>
            <a:solidFill>
              <a:schemeClr val="bg1">
                <a:lumMod val="50000"/>
              </a:schemeClr>
            </a:solidFill>
            <a:prstDash val="sysDash"/>
          </a:ln>
        </p:spPr>
        <p:txBody>
          <a:bodyPr wrap="none" rtlCol="0">
            <a:spAutoFit/>
          </a:bodyPr>
          <a:lstStyle/>
          <a:p>
            <a:r>
              <a:rPr lang="en-US" sz="1400" b="1" dirty="0">
                <a:solidFill>
                  <a:srgbClr val="0070C0"/>
                </a:solidFill>
              </a:rPr>
              <a:t>c</a:t>
            </a:r>
            <a:r>
              <a:rPr lang="en-US" sz="1400" b="1" dirty="0" smtClean="0">
                <a:solidFill>
                  <a:srgbClr val="0070C0"/>
                </a:solidFill>
              </a:rPr>
              <a:t>lass</a:t>
            </a:r>
            <a:r>
              <a:rPr lang="en-US" sz="1400" dirty="0" smtClean="0"/>
              <a:t> Array(object):</a:t>
            </a:r>
          </a:p>
          <a:p>
            <a:r>
              <a:rPr lang="en-US" sz="1400" dirty="0" smtClean="0"/>
              <a:t>			</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 </a:t>
            </a:r>
            <a:r>
              <a:rPr lang="en-US" sz="1400" dirty="0" smtClean="0"/>
              <a:t>self ):</a:t>
            </a:r>
          </a:p>
          <a:p>
            <a:r>
              <a:rPr lang="en-US" sz="1400" dirty="0"/>
              <a:t>	</a:t>
            </a:r>
            <a:r>
              <a:rPr lang="en-US" sz="1400" dirty="0" smtClean="0"/>
              <a:t>	</a:t>
            </a:r>
            <a:r>
              <a:rPr lang="en-US" sz="1400" dirty="0" err="1" smtClean="0"/>
              <a:t>self.last</a:t>
            </a:r>
            <a:r>
              <a:rPr lang="en-US" sz="1400" dirty="0" smtClean="0"/>
              <a: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a:t>
            </a:r>
            <a:r>
              <a:rPr lang="en-US" sz="1400" dirty="0">
                <a:solidFill>
                  <a:srgbClr val="00B050"/>
                </a:solidFill>
              </a:rPr>
              <a:t>last entry in array</a:t>
            </a:r>
            <a:endParaRPr lang="en-US" sz="1400" dirty="0" smtClean="0"/>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 self, data ):</a:t>
            </a:r>
          </a:p>
          <a:p>
            <a:r>
              <a:rPr lang="en-US" sz="1400" dirty="0"/>
              <a:t>	</a:t>
            </a:r>
            <a:r>
              <a:rPr lang="en-US" sz="1400" dirty="0" smtClean="0"/>
              <a:t>	entry = </a:t>
            </a:r>
            <a:r>
              <a:rPr lang="en-US" sz="1400" dirty="0"/>
              <a:t>Entry( data </a:t>
            </a:r>
            <a:r>
              <a:rPr lang="en-US" sz="1400" dirty="0" smtClean="0"/>
              <a:t>)</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self.last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err="1" smtClean="0"/>
              <a:t>self.last.link</a:t>
            </a:r>
            <a:r>
              <a:rPr lang="en-US" sz="1400" dirty="0" smtClean="0"/>
              <a:t> = entry</a:t>
            </a:r>
          </a:p>
          <a:p>
            <a:r>
              <a:rPr lang="en-US" sz="1400" dirty="0"/>
              <a:t>	</a:t>
            </a:r>
            <a:r>
              <a:rPr lang="en-US" sz="1400" dirty="0" smtClean="0"/>
              <a:t>	</a:t>
            </a:r>
          </a:p>
          <a:p>
            <a:r>
              <a:rPr lang="en-US" sz="1400" dirty="0" smtClean="0"/>
              <a:t>		</a:t>
            </a:r>
            <a:r>
              <a:rPr lang="en-US" sz="1400" dirty="0" smtClean="0">
                <a:solidFill>
                  <a:srgbClr val="00B050"/>
                </a:solidFill>
              </a:rPr>
              <a:t># Set last entry to the newly added entry</a:t>
            </a:r>
          </a:p>
          <a:p>
            <a:r>
              <a:rPr lang="en-US" sz="1400" dirty="0"/>
              <a:t>	</a:t>
            </a:r>
            <a:r>
              <a:rPr lang="en-US" sz="1400" dirty="0" smtClean="0"/>
              <a:t>	</a:t>
            </a:r>
            <a:r>
              <a:rPr lang="en-US" sz="1400" dirty="0" err="1" smtClean="0"/>
              <a:t>self.last</a:t>
            </a:r>
            <a:r>
              <a:rPr lang="en-US" sz="1400" dirty="0" smtClean="0"/>
              <a:t> = entry</a:t>
            </a:r>
          </a:p>
        </p:txBody>
      </p:sp>
      <p:cxnSp>
        <p:nvCxnSpPr>
          <p:cNvPr id="27" name="Straight Arrow Connector 26"/>
          <p:cNvCxnSpPr/>
          <p:nvPr/>
        </p:nvCxnSpPr>
        <p:spPr>
          <a:xfrm flipH="1" flipV="1">
            <a:off x="5705476" y="2438400"/>
            <a:ext cx="1828800" cy="29737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43775" y="2779023"/>
            <a:ext cx="1451872" cy="461665"/>
          </a:xfrm>
          <a:prstGeom prst="rect">
            <a:avLst/>
          </a:prstGeom>
          <a:noFill/>
        </p:spPr>
        <p:txBody>
          <a:bodyPr wrap="none" rtlCol="0">
            <a:spAutoFit/>
          </a:bodyPr>
          <a:lstStyle/>
          <a:p>
            <a:r>
              <a:rPr lang="en-US" sz="1200" dirty="0" smtClean="0">
                <a:solidFill>
                  <a:schemeClr val="accent6">
                    <a:lumMod val="75000"/>
                  </a:schemeClr>
                </a:solidFill>
              </a:rPr>
              <a:t>Keep location of last</a:t>
            </a:r>
          </a:p>
          <a:p>
            <a:r>
              <a:rPr lang="en-US" sz="1200" dirty="0" smtClean="0">
                <a:solidFill>
                  <a:schemeClr val="accent6">
                    <a:lumMod val="75000"/>
                  </a:schemeClr>
                </a:solidFill>
              </a:rPr>
              <a:t>entry in array.</a:t>
            </a:r>
            <a:endParaRPr lang="en-US" sz="1200" dirty="0">
              <a:solidFill>
                <a:schemeClr val="accent6">
                  <a:lumMod val="75000"/>
                </a:schemeClr>
              </a:solidFill>
            </a:endParaRPr>
          </a:p>
        </p:txBody>
      </p:sp>
      <p:sp>
        <p:nvSpPr>
          <p:cNvPr id="8" name="TextBox 7"/>
          <p:cNvSpPr txBox="1"/>
          <p:nvPr/>
        </p:nvSpPr>
        <p:spPr>
          <a:xfrm>
            <a:off x="152400" y="1077099"/>
            <a:ext cx="2024016" cy="276999"/>
          </a:xfrm>
          <a:prstGeom prst="rect">
            <a:avLst/>
          </a:prstGeom>
          <a:noFill/>
        </p:spPr>
        <p:txBody>
          <a:bodyPr wrap="none" rtlCol="0">
            <a:spAutoFit/>
          </a:bodyPr>
          <a:lstStyle/>
          <a:p>
            <a:r>
              <a:rPr lang="en-US" sz="1200" dirty="0" smtClean="0">
                <a:solidFill>
                  <a:schemeClr val="accent6">
                    <a:lumMod val="75000"/>
                  </a:schemeClr>
                </a:solidFill>
              </a:rPr>
              <a:t>Inherit from base class object</a:t>
            </a:r>
            <a:endParaRPr lang="en-US" sz="1200" dirty="0">
              <a:solidFill>
                <a:schemeClr val="accent6">
                  <a:lumMod val="75000"/>
                </a:schemeClr>
              </a:solidFill>
            </a:endParaRPr>
          </a:p>
        </p:txBody>
      </p:sp>
      <p:cxnSp>
        <p:nvCxnSpPr>
          <p:cNvPr id="9" name="Straight Arrow Connector 8"/>
          <p:cNvCxnSpPr/>
          <p:nvPr/>
        </p:nvCxnSpPr>
        <p:spPr>
          <a:xfrm>
            <a:off x="1600200" y="1354098"/>
            <a:ext cx="152401" cy="31089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357392" y="1354098"/>
            <a:ext cx="462008" cy="8232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88396" y="1090999"/>
            <a:ext cx="3640548" cy="276999"/>
          </a:xfrm>
          <a:prstGeom prst="rect">
            <a:avLst/>
          </a:prstGeom>
          <a:noFill/>
        </p:spPr>
        <p:txBody>
          <a:bodyPr wrap="none" rtlCol="0">
            <a:spAutoFit/>
          </a:bodyPr>
          <a:lstStyle/>
          <a:p>
            <a:r>
              <a:rPr lang="en-US" sz="1200" dirty="0" smtClean="0">
                <a:solidFill>
                  <a:schemeClr val="accent6">
                    <a:lumMod val="75000"/>
                  </a:schemeClr>
                </a:solidFill>
              </a:rPr>
              <a:t>__</a:t>
            </a:r>
            <a:r>
              <a:rPr lang="en-US" sz="1200" dirty="0" err="1" smtClean="0">
                <a:solidFill>
                  <a:schemeClr val="accent6">
                    <a:lumMod val="75000"/>
                  </a:schemeClr>
                </a:solidFill>
              </a:rPr>
              <a:t>init</a:t>
            </a:r>
            <a:r>
              <a:rPr lang="en-US" sz="1200" dirty="0" smtClean="0">
                <a:solidFill>
                  <a:schemeClr val="accent6">
                    <a:lumMod val="75000"/>
                  </a:schemeClr>
                </a:solidFill>
              </a:rPr>
              <a:t>__() is the reserved name for the class constructor</a:t>
            </a:r>
            <a:endParaRPr lang="en-US" sz="1200" dirty="0">
              <a:solidFill>
                <a:schemeClr val="accent6">
                  <a:lumMod val="75000"/>
                </a:schemeClr>
              </a:solidFill>
            </a:endParaRPr>
          </a:p>
        </p:txBody>
      </p:sp>
      <p:sp>
        <p:nvSpPr>
          <p:cNvPr id="14" name="TextBox 13"/>
          <p:cNvSpPr txBox="1"/>
          <p:nvPr/>
        </p:nvSpPr>
        <p:spPr>
          <a:xfrm>
            <a:off x="3429000" y="1364146"/>
            <a:ext cx="5141087" cy="276999"/>
          </a:xfrm>
          <a:prstGeom prst="rect">
            <a:avLst/>
          </a:prstGeom>
          <a:noFill/>
        </p:spPr>
        <p:txBody>
          <a:bodyPr wrap="none" rtlCol="0">
            <a:spAutoFit/>
          </a:bodyPr>
          <a:lstStyle/>
          <a:p>
            <a:r>
              <a:rPr lang="en-US" sz="1200" dirty="0" smtClean="0">
                <a:solidFill>
                  <a:schemeClr val="accent6">
                    <a:lumMod val="75000"/>
                  </a:schemeClr>
                </a:solidFill>
              </a:rPr>
              <a:t>First argument to constructor is pointer to the instance. By convention, use ‘self’</a:t>
            </a:r>
            <a:endParaRPr lang="en-US" sz="1200" dirty="0">
              <a:solidFill>
                <a:schemeClr val="accent6">
                  <a:lumMod val="75000"/>
                </a:schemeClr>
              </a:solidFill>
            </a:endParaRPr>
          </a:p>
        </p:txBody>
      </p:sp>
      <p:cxnSp>
        <p:nvCxnSpPr>
          <p:cNvPr id="15" name="Straight Arrow Connector 14"/>
          <p:cNvCxnSpPr/>
          <p:nvPr/>
        </p:nvCxnSpPr>
        <p:spPr>
          <a:xfrm flipH="1">
            <a:off x="2743200" y="1555575"/>
            <a:ext cx="690608" cy="5780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300208" y="3240688"/>
            <a:ext cx="876208" cy="23219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85175" y="5638800"/>
            <a:ext cx="2956900" cy="461665"/>
          </a:xfrm>
          <a:prstGeom prst="rect">
            <a:avLst/>
          </a:prstGeom>
          <a:noFill/>
        </p:spPr>
        <p:txBody>
          <a:bodyPr wrap="none" rtlCol="0">
            <a:spAutoFit/>
          </a:bodyPr>
          <a:lstStyle/>
          <a:p>
            <a:r>
              <a:rPr lang="en-US" sz="1200" dirty="0" smtClean="0">
                <a:solidFill>
                  <a:schemeClr val="accent6">
                    <a:lumMod val="75000"/>
                  </a:schemeClr>
                </a:solidFill>
              </a:rPr>
              <a:t>The first parameter to a method is a pointer </a:t>
            </a:r>
            <a:br>
              <a:rPr lang="en-US" sz="1200" dirty="0" smtClean="0">
                <a:solidFill>
                  <a:schemeClr val="accent6">
                    <a:lumMod val="75000"/>
                  </a:schemeClr>
                </a:solidFill>
              </a:rPr>
            </a:br>
            <a:r>
              <a:rPr lang="en-US" sz="1200" dirty="0" smtClean="0">
                <a:solidFill>
                  <a:schemeClr val="accent6">
                    <a:lumMod val="75000"/>
                  </a:schemeClr>
                </a:solidFill>
              </a:rPr>
              <a:t>to the instance of the class (self).</a:t>
            </a:r>
            <a:endParaRPr lang="en-US" sz="1200" dirty="0">
              <a:solidFill>
                <a:schemeClr val="accent6">
                  <a:lumMod val="75000"/>
                </a:schemeClr>
              </a:solidFill>
            </a:endParaRPr>
          </a:p>
        </p:txBody>
      </p:sp>
      <p:sp>
        <p:nvSpPr>
          <p:cNvPr id="21" name="TextBox 20"/>
          <p:cNvSpPr txBox="1"/>
          <p:nvPr/>
        </p:nvSpPr>
        <p:spPr>
          <a:xfrm>
            <a:off x="7496175" y="3733800"/>
            <a:ext cx="1338123" cy="461665"/>
          </a:xfrm>
          <a:prstGeom prst="rect">
            <a:avLst/>
          </a:prstGeom>
          <a:noFill/>
        </p:spPr>
        <p:txBody>
          <a:bodyPr wrap="none" rtlCol="0">
            <a:spAutoFit/>
          </a:bodyPr>
          <a:lstStyle/>
          <a:p>
            <a:r>
              <a:rPr lang="en-US" sz="1200" dirty="0" smtClean="0">
                <a:solidFill>
                  <a:schemeClr val="accent6">
                    <a:lumMod val="75000"/>
                  </a:schemeClr>
                </a:solidFill>
              </a:rPr>
              <a:t>Create an instance</a:t>
            </a:r>
          </a:p>
          <a:p>
            <a:r>
              <a:rPr lang="en-US" sz="1200" dirty="0" smtClean="0">
                <a:solidFill>
                  <a:schemeClr val="accent6">
                    <a:lumMod val="75000"/>
                  </a:schemeClr>
                </a:solidFill>
              </a:rPr>
              <a:t>of a class (Entry)</a:t>
            </a:r>
            <a:endParaRPr lang="en-US" sz="1200" dirty="0">
              <a:solidFill>
                <a:schemeClr val="accent6">
                  <a:lumMod val="75000"/>
                </a:schemeClr>
              </a:solidFill>
            </a:endParaRPr>
          </a:p>
        </p:txBody>
      </p:sp>
      <p:cxnSp>
        <p:nvCxnSpPr>
          <p:cNvPr id="22" name="Straight Arrow Connector 21"/>
          <p:cNvCxnSpPr/>
          <p:nvPr/>
        </p:nvCxnSpPr>
        <p:spPr>
          <a:xfrm flipH="1" flipV="1">
            <a:off x="3962400" y="3352800"/>
            <a:ext cx="3571876" cy="62135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333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Add</a:t>
            </a:r>
          </a:p>
          <a:p>
            <a:pPr marL="914400" lvl="1" indent="-457200">
              <a:buFont typeface="+mj-lt"/>
              <a:buAutoNum type="arabicPeriod"/>
            </a:pPr>
            <a:r>
              <a:rPr lang="en-US" dirty="0" smtClean="0"/>
              <a:t>By maintaining pointer to the end, does not need to traverse the array</a:t>
            </a:r>
          </a:p>
          <a:p>
            <a:pPr lvl="1"/>
            <a:endParaRPr lang="en-US" dirty="0"/>
          </a:p>
          <a:p>
            <a:pPr lvl="1"/>
            <a:r>
              <a:rPr lang="en-US" dirty="0" smtClean="0"/>
              <a:t>				</a:t>
            </a:r>
            <a:r>
              <a:rPr lang="en-US" b="1" dirty="0" smtClean="0">
                <a:solidFill>
                  <a:srgbClr val="00B050"/>
                </a:solidFill>
              </a:rPr>
              <a:t>O(1)</a:t>
            </a:r>
          </a:p>
          <a:p>
            <a:pPr marL="285750" indent="-285750">
              <a:buFont typeface="Arial" panose="020B0604020202020204" pitchFamily="34" charset="0"/>
              <a:buChar char="•"/>
            </a:pPr>
            <a:r>
              <a:rPr lang="en-US" sz="2400" b="1" dirty="0" smtClean="0">
                <a:solidFill>
                  <a:schemeClr val="accent5">
                    <a:lumMod val="75000"/>
                  </a:schemeClr>
                </a:solidFill>
              </a:rPr>
              <a:t>Find</a:t>
            </a:r>
            <a:endParaRPr lang="en-US" sz="2400" b="1" dirty="0">
              <a:solidFill>
                <a:schemeClr val="accent5">
                  <a:lumMod val="75000"/>
                </a:schemeClr>
              </a:solidFill>
            </a:endParaRPr>
          </a:p>
          <a:p>
            <a:pPr marL="914400" lvl="1" indent="-457200">
              <a:buFont typeface="+mj-lt"/>
              <a:buAutoNum type="arabicPeriod"/>
            </a:pPr>
            <a:r>
              <a:rPr lang="en-US" dirty="0" smtClean="0"/>
              <a:t>Must traverse the links in the array (index-1) times for the index, where 0 &lt; index &lt; n</a:t>
            </a:r>
            <a:endParaRPr lang="en-US" dirty="0"/>
          </a:p>
          <a:p>
            <a:pPr lvl="1"/>
            <a:endParaRPr lang="en-US" dirty="0"/>
          </a:p>
          <a:p>
            <a:pPr lvl="1"/>
            <a:r>
              <a:rPr lang="en-US" dirty="0"/>
              <a:t>				</a:t>
            </a:r>
            <a:r>
              <a:rPr lang="en-US" b="1" dirty="0" smtClean="0">
                <a:solidFill>
                  <a:srgbClr val="00B050"/>
                </a:solidFill>
              </a:rPr>
              <a:t>O(n/2) = O(n)</a:t>
            </a:r>
            <a:endParaRPr lang="en-US" b="1" dirty="0">
              <a:solidFill>
                <a:srgbClr val="00B050"/>
              </a:solidFill>
            </a:endParaRP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Delete</a:t>
            </a:r>
          </a:p>
          <a:p>
            <a:pPr marL="914400" lvl="1" indent="-457200">
              <a:buFont typeface="+mj-lt"/>
              <a:buAutoNum type="arabicPeriod"/>
            </a:pPr>
            <a:r>
              <a:rPr lang="en-US" dirty="0"/>
              <a:t>Must traverse the links in the array (index-1) times for the index, where 0 &lt; index &lt; </a:t>
            </a:r>
            <a:r>
              <a:rPr lang="en-US" dirty="0" smtClean="0"/>
              <a:t>n</a:t>
            </a:r>
            <a:endParaRPr lang="en-US" dirty="0"/>
          </a:p>
          <a:p>
            <a:pPr lvl="1"/>
            <a:endParaRPr lang="en-US" dirty="0"/>
          </a:p>
          <a:p>
            <a:pPr lvl="1"/>
            <a:r>
              <a:rPr lang="en-US" dirty="0"/>
              <a:t>				</a:t>
            </a:r>
            <a:r>
              <a:rPr lang="en-US" b="1" dirty="0">
                <a:solidFill>
                  <a:srgbClr val="00B050"/>
                </a:solidFill>
              </a:rPr>
              <a:t>O(n/2) = O(n</a:t>
            </a:r>
            <a:r>
              <a:rPr lang="en-US" b="1" dirty="0" smtClean="0">
                <a:solidFill>
                  <a:srgbClr val="00B050"/>
                </a:solidFill>
              </a:rPr>
              <a:t>)</a:t>
            </a:r>
            <a:endParaRPr lang="en-US" b="1" dirty="0">
              <a:solidFill>
                <a:srgbClr val="00B050"/>
              </a:solidFill>
            </a:endParaRPr>
          </a:p>
        </p:txBody>
      </p:sp>
      <p:sp>
        <p:nvSpPr>
          <p:cNvPr id="8" name="TextBox 7"/>
          <p:cNvSpPr txBox="1"/>
          <p:nvPr/>
        </p:nvSpPr>
        <p:spPr>
          <a:xfrm>
            <a:off x="5486400" y="3657600"/>
            <a:ext cx="336701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multiplication and</a:t>
            </a:r>
          </a:p>
          <a:p>
            <a:r>
              <a:rPr lang="en-US" sz="1200" dirty="0" smtClean="0">
                <a:solidFill>
                  <a:schemeClr val="accent6">
                    <a:lumMod val="75000"/>
                  </a:schemeClr>
                </a:solidFill>
              </a:rPr>
              <a:t>division by a constant is removed </a:t>
            </a:r>
            <a:endParaRPr lang="en-US" sz="1200" dirty="0">
              <a:solidFill>
                <a:schemeClr val="accent6">
                  <a:lumMod val="75000"/>
                </a:schemeClr>
              </a:solidFill>
            </a:endParaRPr>
          </a:p>
        </p:txBody>
      </p:sp>
      <p:cxnSp>
        <p:nvCxnSpPr>
          <p:cNvPr id="9" name="Straight Arrow Connector 8"/>
          <p:cNvCxnSpPr>
            <a:stCxn id="8" idx="1"/>
          </p:cNvCxnSpPr>
          <p:nvPr/>
        </p:nvCxnSpPr>
        <p:spPr>
          <a:xfrm flipH="1" flipV="1">
            <a:off x="5029201" y="3531506"/>
            <a:ext cx="457199" cy="35692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4600" y="2127170"/>
            <a:ext cx="630622" cy="276999"/>
          </a:xfrm>
          <a:prstGeom prst="rect">
            <a:avLst/>
          </a:prstGeom>
          <a:noFill/>
        </p:spPr>
        <p:txBody>
          <a:bodyPr wrap="none" rtlCol="0">
            <a:spAutoFit/>
          </a:bodyPr>
          <a:lstStyle/>
          <a:p>
            <a:r>
              <a:rPr lang="en-US" sz="1200" dirty="0" smtClean="0">
                <a:solidFill>
                  <a:schemeClr val="accent6">
                    <a:lumMod val="75000"/>
                  </a:schemeClr>
                </a:solidFill>
              </a:rPr>
              <a:t>Omega</a:t>
            </a:r>
            <a:endParaRPr lang="en-US" sz="1200" dirty="0">
              <a:solidFill>
                <a:schemeClr val="accent6">
                  <a:lumMod val="75000"/>
                </a:schemeClr>
              </a:solidFill>
            </a:endParaRPr>
          </a:p>
        </p:txBody>
      </p:sp>
      <p:cxnSp>
        <p:nvCxnSpPr>
          <p:cNvPr id="12" name="Straight Arrow Connector 11"/>
          <p:cNvCxnSpPr/>
          <p:nvPr/>
        </p:nvCxnSpPr>
        <p:spPr>
          <a:xfrm flipV="1">
            <a:off x="3058511" y="2270730"/>
            <a:ext cx="522889"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191000" y="2282881"/>
            <a:ext cx="585786" cy="178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05361" y="2230510"/>
            <a:ext cx="3585533" cy="461665"/>
          </a:xfrm>
          <a:prstGeom prst="rect">
            <a:avLst/>
          </a:prstGeom>
          <a:noFill/>
        </p:spPr>
        <p:txBody>
          <a:bodyPr wrap="none" rtlCol="0">
            <a:spAutoFit/>
          </a:bodyPr>
          <a:lstStyle/>
          <a:p>
            <a:r>
              <a:rPr lang="en-US" sz="1200" dirty="0">
                <a:solidFill>
                  <a:schemeClr val="accent6">
                    <a:lumMod val="75000"/>
                  </a:schemeClr>
                </a:solidFill>
              </a:rPr>
              <a:t>In complexity notation (Omega</a:t>
            </a:r>
            <a:r>
              <a:rPr lang="en-US" sz="1200" dirty="0" smtClean="0">
                <a:solidFill>
                  <a:schemeClr val="accent6">
                    <a:lumMod val="75000"/>
                  </a:schemeClr>
                </a:solidFill>
              </a:rPr>
              <a:t>), 1 is used to represent</a:t>
            </a:r>
          </a:p>
          <a:p>
            <a:r>
              <a:rPr lang="en-US" sz="1200" dirty="0" smtClean="0">
                <a:solidFill>
                  <a:schemeClr val="accent6">
                    <a:lumMod val="75000"/>
                  </a:schemeClr>
                </a:solidFill>
              </a:rPr>
              <a:t>constant time.</a:t>
            </a:r>
            <a:endParaRPr lang="en-US" sz="1200" dirty="0">
              <a:solidFill>
                <a:schemeClr val="accent6">
                  <a:lumMod val="75000"/>
                </a:schemeClr>
              </a:solidFill>
            </a:endParaRPr>
          </a:p>
        </p:txBody>
      </p:sp>
      <p:cxnSp>
        <p:nvCxnSpPr>
          <p:cNvPr id="18" name="Straight Arrow Connector 17"/>
          <p:cNvCxnSpPr/>
          <p:nvPr/>
        </p:nvCxnSpPr>
        <p:spPr>
          <a:xfrm flipH="1">
            <a:off x="5029201" y="3276600"/>
            <a:ext cx="457199" cy="16567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86400" y="3045767"/>
            <a:ext cx="338413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n is the number of</a:t>
            </a:r>
          </a:p>
          <a:p>
            <a:r>
              <a:rPr lang="en-US" sz="1200" dirty="0" smtClean="0">
                <a:solidFill>
                  <a:schemeClr val="accent6">
                    <a:lumMod val="75000"/>
                  </a:schemeClr>
                </a:solidFill>
              </a:rPr>
              <a:t>elements.</a:t>
            </a:r>
            <a:endParaRPr lang="en-US" sz="1200" dirty="0">
              <a:solidFill>
                <a:schemeClr val="accent6">
                  <a:lumMod val="75000"/>
                </a:schemeClr>
              </a:solidFill>
            </a:endParaRPr>
          </a:p>
        </p:txBody>
      </p:sp>
    </p:spTree>
    <p:extLst>
      <p:ext uri="{BB962C8B-B14F-4D97-AF65-F5344CB8AC3E}">
        <p14:creationId xmlns:p14="http://schemas.microsoft.com/office/powerpoint/2010/main" val="2882148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First In, First Out (FIFO)</a:t>
            </a:r>
          </a:p>
          <a:p>
            <a:pPr marL="914400" lvl="1" indent="-457200">
              <a:buFont typeface="+mj-lt"/>
              <a:buAutoNum type="arabicPeriod"/>
            </a:pPr>
            <a:r>
              <a:rPr lang="en-US" sz="2400" b="1" dirty="0" smtClean="0">
                <a:solidFill>
                  <a:schemeClr val="accent6">
                    <a:lumMod val="75000"/>
                  </a:schemeClr>
                </a:solidFill>
              </a:rPr>
              <a:t>Python Dynamic (</a:t>
            </a:r>
            <a:r>
              <a:rPr lang="en-US" sz="2400" b="1" dirty="0" err="1" smtClean="0">
                <a:solidFill>
                  <a:schemeClr val="accent6">
                    <a:lumMod val="75000"/>
                  </a:schemeClr>
                </a:solidFill>
              </a:rPr>
              <a:t>builtin</a:t>
            </a:r>
            <a:r>
              <a:rPr lang="en-US" sz="2400" b="1" dirty="0" smtClean="0">
                <a:solidFill>
                  <a:schemeClr val="accent6">
                    <a:lumMod val="75000"/>
                  </a:schemeClr>
                </a:solidFill>
              </a:rPr>
              <a:t>) Arrays</a:t>
            </a:r>
          </a:p>
          <a:p>
            <a:pPr marL="914400" lvl="1" indent="-457200">
              <a:buFont typeface="+mj-lt"/>
              <a:buAutoNum type="arabicPeriod"/>
            </a:pPr>
            <a:r>
              <a:rPr lang="en-US" sz="2400" b="1" dirty="0" smtClean="0">
                <a:solidFill>
                  <a:schemeClr val="accent6">
                    <a:lumMod val="75000"/>
                  </a:schemeClr>
                </a:solidFill>
              </a:rPr>
              <a:t>append() array method</a:t>
            </a:r>
          </a:p>
          <a:p>
            <a:pPr marL="914400" lvl="1" indent="-457200">
              <a:buFont typeface="+mj-lt"/>
              <a:buAutoNum type="arabicPeriod"/>
            </a:pPr>
            <a:r>
              <a:rPr lang="en-US" sz="2400" b="1" dirty="0" err="1" smtClean="0">
                <a:solidFill>
                  <a:schemeClr val="accent6">
                    <a:lumMod val="75000"/>
                  </a:schemeClr>
                </a:solidFill>
              </a:rPr>
              <a:t>len</a:t>
            </a:r>
            <a:r>
              <a:rPr lang="en-US" sz="2400" b="1" dirty="0" smtClean="0">
                <a:solidFill>
                  <a:schemeClr val="accent6">
                    <a:lumMod val="75000"/>
                  </a:schemeClr>
                </a:solidFill>
              </a:rPr>
              <a:t>() object method</a:t>
            </a:r>
          </a:p>
          <a:p>
            <a:pPr marL="914400" lvl="1" indent="-457200">
              <a:buFont typeface="+mj-lt"/>
              <a:buAutoNum type="arabicPeriod"/>
            </a:pPr>
            <a:r>
              <a:rPr lang="en-US" sz="2400" b="1" dirty="0" smtClean="0">
                <a:solidFill>
                  <a:schemeClr val="accent6">
                    <a:lumMod val="75000"/>
                  </a:schemeClr>
                </a:solidFill>
              </a:rPr>
              <a:t>Copying elements</a:t>
            </a:r>
          </a:p>
          <a:p>
            <a:pPr marL="914400" lvl="1" indent="-457200">
              <a:buFont typeface="+mj-lt"/>
              <a:buAutoNum type="arabicPeriod"/>
            </a:pPr>
            <a:r>
              <a:rPr lang="en-US" sz="2400" b="1" dirty="0" smtClean="0">
                <a:solidFill>
                  <a:schemeClr val="accent6">
                    <a:lumMod val="75000"/>
                  </a:schemeClr>
                </a:solidFill>
              </a:rPr>
              <a:t>del operator</a:t>
            </a:r>
          </a:p>
          <a:p>
            <a:pPr marL="914400" lvl="1" indent="-457200">
              <a:buFont typeface="+mj-lt"/>
              <a:buAutoNum type="arabicPeriod"/>
            </a:pPr>
            <a:r>
              <a:rPr lang="en-US" sz="2400" b="1" dirty="0" smtClean="0">
                <a:solidFill>
                  <a:schemeClr val="accent6">
                    <a:lumMod val="75000"/>
                  </a:schemeClr>
                </a:solidFill>
              </a:rPr>
              <a:t>List data type implementation</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Queue</a:t>
            </a:r>
            <a:endParaRPr lang="en-US" dirty="0">
              <a:solidFill>
                <a:schemeClr val="accent5">
                  <a:lumMod val="75000"/>
                </a:schemeClr>
              </a:solidFill>
            </a:endParaRPr>
          </a:p>
        </p:txBody>
      </p:sp>
    </p:spTree>
    <p:extLst>
      <p:ext uri="{BB962C8B-B14F-4D97-AF65-F5344CB8AC3E}">
        <p14:creationId xmlns:p14="http://schemas.microsoft.com/office/powerpoint/2010/main" val="2502202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FIFO (First In, First Out) – Data Structure</a:t>
            </a:r>
          </a:p>
          <a:p>
            <a:pPr marL="800100" lvl="1" indent="-342900">
              <a:buFont typeface="+mj-lt"/>
              <a:buAutoNum type="arabicPeriod"/>
            </a:pPr>
            <a:r>
              <a:rPr lang="en-US" dirty="0" err="1" smtClean="0"/>
              <a:t>Enqueue</a:t>
            </a:r>
            <a:r>
              <a:rPr lang="en-US" dirty="0" smtClean="0"/>
              <a:t> – add an element to the back of the list</a:t>
            </a:r>
          </a:p>
          <a:p>
            <a:pPr marL="800100" lvl="1" indent="-342900">
              <a:buFont typeface="+mj-lt"/>
              <a:buAutoNum type="arabicPeriod"/>
            </a:pPr>
            <a:r>
              <a:rPr lang="en-US" dirty="0" err="1" smtClean="0"/>
              <a:t>Dequeue</a:t>
            </a:r>
            <a:r>
              <a:rPr lang="en-US" dirty="0" smtClean="0"/>
              <a:t> – remove an element from the front of the list</a:t>
            </a:r>
            <a:endParaRPr lang="en-US" dirty="0"/>
          </a:p>
        </p:txBody>
      </p:sp>
      <p:sp>
        <p:nvSpPr>
          <p:cNvPr id="32" name="Rectangle 3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33" name="Rectangle 3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5" name="TextBox 34"/>
          <p:cNvSpPr txBox="1"/>
          <p:nvPr/>
        </p:nvSpPr>
        <p:spPr>
          <a:xfrm>
            <a:off x="2227558" y="3248025"/>
            <a:ext cx="837089" cy="307777"/>
          </a:xfrm>
          <a:prstGeom prst="rect">
            <a:avLst/>
          </a:prstGeom>
          <a:noFill/>
        </p:spPr>
        <p:txBody>
          <a:bodyPr wrap="none" rtlCol="0">
            <a:spAutoFit/>
          </a:bodyPr>
          <a:lstStyle/>
          <a:p>
            <a:r>
              <a:rPr lang="en-US" sz="1400" b="1" dirty="0" err="1" smtClean="0"/>
              <a:t>Enqueue</a:t>
            </a:r>
            <a:endParaRPr lang="en-US" sz="1400" b="1" dirty="0"/>
          </a:p>
        </p:txBody>
      </p:sp>
      <p:sp>
        <p:nvSpPr>
          <p:cNvPr id="38" name="TextBox 37"/>
          <p:cNvSpPr txBox="1"/>
          <p:nvPr/>
        </p:nvSpPr>
        <p:spPr>
          <a:xfrm>
            <a:off x="3408103" y="3935314"/>
            <a:ext cx="1454244" cy="738664"/>
          </a:xfrm>
          <a:prstGeom prst="rect">
            <a:avLst/>
          </a:prstGeom>
          <a:noFill/>
        </p:spPr>
        <p:txBody>
          <a:bodyPr wrap="none" rtlCol="0">
            <a:spAutoFit/>
          </a:bodyPr>
          <a:lstStyle/>
          <a:p>
            <a:r>
              <a:rPr lang="en-US" sz="1400" b="1" dirty="0" smtClean="0"/>
              <a:t>Each element</a:t>
            </a:r>
          </a:p>
          <a:p>
            <a:r>
              <a:rPr lang="en-US" sz="1400" b="1" dirty="0" smtClean="0"/>
              <a:t>is added to the</a:t>
            </a:r>
          </a:p>
          <a:p>
            <a:r>
              <a:rPr lang="en-US" sz="1400" b="1" dirty="0" smtClean="0"/>
              <a:t>end of the queue</a:t>
            </a:r>
            <a:endParaRPr lang="en-US" sz="1400" b="1" dirty="0"/>
          </a:p>
        </p:txBody>
      </p:sp>
      <p:sp>
        <p:nvSpPr>
          <p:cNvPr id="39" name="Rectangle 38"/>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41" name="TextBox 40"/>
          <p:cNvSpPr txBox="1"/>
          <p:nvPr/>
        </p:nvSpPr>
        <p:spPr>
          <a:xfrm>
            <a:off x="4919497" y="3248025"/>
            <a:ext cx="856325" cy="307777"/>
          </a:xfrm>
          <a:prstGeom prst="rect">
            <a:avLst/>
          </a:prstGeom>
          <a:noFill/>
        </p:spPr>
        <p:txBody>
          <a:bodyPr wrap="none" rtlCol="0">
            <a:spAutoFit/>
          </a:bodyPr>
          <a:lstStyle/>
          <a:p>
            <a:r>
              <a:rPr lang="en-US" sz="1400" b="1" dirty="0" err="1" smtClean="0"/>
              <a:t>Dequeue</a:t>
            </a:r>
            <a:endParaRPr lang="en-US" sz="1400" b="1" dirty="0"/>
          </a:p>
        </p:txBody>
      </p:sp>
      <p:cxnSp>
        <p:nvCxnSpPr>
          <p:cNvPr id="42" name="Straight Arrow Connector 41"/>
          <p:cNvCxnSpPr/>
          <p:nvPr/>
        </p:nvCxnSpPr>
        <p:spPr>
          <a:xfrm flipV="1">
            <a:off x="5998903" y="3832027"/>
            <a:ext cx="0" cy="150346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5" name="Rectangle 44"/>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6" name="TextBox 45"/>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47" name="Rectangle 46"/>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50" name="Straight Arrow Connector 49"/>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54" name="Straight Arrow Connector 5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3276600" y="3631258"/>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703558" y="3323780"/>
            <a:ext cx="0" cy="86722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7732249" y="3097858"/>
            <a:ext cx="567257" cy="53265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28600" y="4168259"/>
            <a:ext cx="1031180" cy="276999"/>
          </a:xfrm>
          <a:prstGeom prst="rect">
            <a:avLst/>
          </a:prstGeom>
          <a:noFill/>
        </p:spPr>
        <p:txBody>
          <a:bodyPr wrap="none" rtlCol="0">
            <a:spAutoFit/>
          </a:bodyPr>
          <a:lstStyle/>
          <a:p>
            <a:r>
              <a:rPr lang="en-US" sz="1200" dirty="0" smtClean="0">
                <a:solidFill>
                  <a:schemeClr val="accent6">
                    <a:lumMod val="75000"/>
                  </a:schemeClr>
                </a:solidFill>
              </a:rPr>
              <a:t>Add to queue</a:t>
            </a:r>
            <a:endParaRPr lang="en-US" sz="1200" dirty="0">
              <a:solidFill>
                <a:schemeClr val="accent6">
                  <a:lumMod val="75000"/>
                </a:schemeClr>
              </a:solidFill>
            </a:endParaRPr>
          </a:p>
        </p:txBody>
      </p:sp>
      <p:sp>
        <p:nvSpPr>
          <p:cNvPr id="25" name="TextBox 24"/>
          <p:cNvSpPr txBox="1"/>
          <p:nvPr/>
        </p:nvSpPr>
        <p:spPr>
          <a:xfrm>
            <a:off x="7543800" y="3658315"/>
            <a:ext cx="1458091" cy="276999"/>
          </a:xfrm>
          <a:prstGeom prst="rect">
            <a:avLst/>
          </a:prstGeom>
          <a:noFill/>
        </p:spPr>
        <p:txBody>
          <a:bodyPr wrap="none" rtlCol="0">
            <a:spAutoFit/>
          </a:bodyPr>
          <a:lstStyle/>
          <a:p>
            <a:r>
              <a:rPr lang="en-US" sz="1200" dirty="0" smtClean="0">
                <a:solidFill>
                  <a:schemeClr val="accent6">
                    <a:lumMod val="75000"/>
                  </a:schemeClr>
                </a:solidFill>
              </a:rPr>
              <a:t>Remove from queue</a:t>
            </a:r>
            <a:endParaRPr lang="en-US" sz="1200" dirty="0">
              <a:solidFill>
                <a:schemeClr val="accent6">
                  <a:lumMod val="75000"/>
                </a:schemeClr>
              </a:solidFill>
            </a:endParaRPr>
          </a:p>
        </p:txBody>
      </p:sp>
    </p:spTree>
    <p:extLst>
      <p:ext uri="{BB962C8B-B14F-4D97-AF65-F5344CB8AC3E}">
        <p14:creationId xmlns:p14="http://schemas.microsoft.com/office/powerpoint/2010/main" val="2890129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4" y="1868908"/>
            <a:ext cx="7630125" cy="4832092"/>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Queue(object):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self.queue</a:t>
            </a:r>
            <a:r>
              <a:rPr lang="en-US" sz="1400" dirty="0" smtClean="0"/>
              <a:t> = []	</a:t>
            </a:r>
            <a:r>
              <a:rPr lang="en-US" sz="1400" dirty="0" smtClean="0">
                <a:solidFill>
                  <a:srgbClr val="00B050"/>
                </a:solidFill>
              </a:rPr>
              <a:t># initialize queue to empty dynamic array (i.e. list)</a:t>
            </a:r>
          </a:p>
          <a:p>
            <a:endParaRPr lang="en-US" sz="1400" dirty="0" smtClean="0"/>
          </a:p>
          <a:p>
            <a:r>
              <a:rPr lang="en-US" sz="1400" dirty="0"/>
              <a:t>	</a:t>
            </a:r>
            <a:r>
              <a:rPr lang="en-US" sz="1400" dirty="0" smtClean="0">
                <a:solidFill>
                  <a:srgbClr val="00B050"/>
                </a:solidFill>
              </a:rPr>
              <a:t># Add element to queue</a:t>
            </a:r>
          </a:p>
          <a:p>
            <a:r>
              <a:rPr lang="en-US" sz="1400" dirty="0" smtClean="0"/>
              <a:t>	</a:t>
            </a:r>
            <a:r>
              <a:rPr lang="en-US" sz="1400" b="1" dirty="0" err="1" smtClean="0">
                <a:solidFill>
                  <a:srgbClr val="0070C0"/>
                </a:solidFill>
              </a:rPr>
              <a:t>def</a:t>
            </a:r>
            <a:r>
              <a:rPr lang="en-US" sz="1400" dirty="0" smtClean="0"/>
              <a:t> </a:t>
            </a:r>
            <a:r>
              <a:rPr lang="en-US" sz="1400" dirty="0" err="1" smtClean="0"/>
              <a:t>enqueue</a:t>
            </a:r>
            <a:r>
              <a:rPr lang="en-US" sz="1400" dirty="0" smtClean="0"/>
              <a:t>( self, element ):</a:t>
            </a:r>
          </a:p>
          <a:p>
            <a:r>
              <a:rPr lang="en-US" sz="1400" dirty="0"/>
              <a:t>	</a:t>
            </a:r>
            <a:r>
              <a:rPr lang="en-US" sz="1400" dirty="0" smtClean="0"/>
              <a:t>	</a:t>
            </a:r>
            <a:r>
              <a:rPr lang="en-US" sz="1400" dirty="0" err="1" smtClean="0"/>
              <a:t>self.queue.append</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queue</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a:t>
            </a:r>
            <a:r>
              <a:rPr lang="en-US" sz="1400" dirty="0" err="1" smtClean="0"/>
              <a:t>dequeue</a:t>
            </a:r>
            <a:r>
              <a:rPr lang="en-US" sz="1400" dirty="0" smtClean="0"/>
              <a:t>(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Queue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self.queue</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queue</a:t>
            </a:r>
            <a:endParaRPr lang="en-US" sz="1400" b="1" dirty="0" smtClean="0">
              <a:solidFill>
                <a:srgbClr val="0070C0"/>
              </a:solidFill>
            </a:endParaRPr>
          </a:p>
          <a:p>
            <a:r>
              <a:rPr lang="en-US" sz="1400" dirty="0"/>
              <a:t>	</a:t>
            </a:r>
            <a:r>
              <a:rPr lang="en-US" sz="1400" dirty="0" smtClean="0"/>
              <a:t>	element = </a:t>
            </a:r>
            <a:r>
              <a:rPr lang="en-US" sz="1400" dirty="0" err="1" smtClean="0"/>
              <a:t>self.queue</a:t>
            </a:r>
            <a:r>
              <a:rPr lang="en-US" sz="1400" dirty="0" smtClean="0"/>
              <a:t>[ 0 ]</a:t>
            </a:r>
            <a:endParaRPr lang="en-US" sz="1400" dirty="0"/>
          </a:p>
          <a:p>
            <a:r>
              <a:rPr lang="en-US" sz="1400" dirty="0" smtClean="0"/>
              <a:t>		</a:t>
            </a:r>
          </a:p>
          <a:p>
            <a:r>
              <a:rPr lang="en-US" sz="1400" dirty="0">
                <a:solidFill>
                  <a:srgbClr val="00B050"/>
                </a:solidFill>
              </a:rPr>
              <a:t>	</a:t>
            </a:r>
            <a:r>
              <a:rPr lang="en-US" sz="1400" dirty="0" smtClean="0">
                <a:solidFill>
                  <a:srgbClr val="00B050"/>
                </a:solidFill>
              </a:rPr>
              <a:t>	 </a:t>
            </a:r>
            <a:r>
              <a:rPr lang="en-US" sz="1400" dirty="0">
                <a:solidFill>
                  <a:srgbClr val="00B050"/>
                </a:solidFill>
              </a:rPr>
              <a:t># </a:t>
            </a:r>
            <a:r>
              <a:rPr lang="en-US" sz="1400" dirty="0" smtClean="0">
                <a:solidFill>
                  <a:srgbClr val="00B050"/>
                </a:solidFill>
              </a:rPr>
              <a:t>Remove (drop) the first element in the queue</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self.queue</a:t>
            </a:r>
            <a:r>
              <a:rPr lang="en-US" sz="1400" dirty="0" smtClean="0"/>
              <a:t>[ 0 ]</a:t>
            </a:r>
          </a:p>
          <a:p>
            <a:r>
              <a:rPr lang="en-US" sz="1400" dirty="0"/>
              <a:t>	</a:t>
            </a:r>
            <a:r>
              <a:rPr lang="en-US" sz="1400" dirty="0" smtClean="0"/>
              <a:t>	</a:t>
            </a:r>
          </a:p>
          <a:p>
            <a:r>
              <a:rPr lang="en-US" sz="1400" dirty="0">
                <a:solidFill>
                  <a:srgbClr val="00B050"/>
                </a:solidFill>
              </a:rPr>
              <a:t>	</a:t>
            </a:r>
            <a:r>
              <a:rPr lang="en-US" sz="1400" dirty="0" smtClean="0">
                <a:solidFill>
                  <a:srgbClr val="00B050"/>
                </a:solidFill>
              </a:rPr>
              <a:t>	#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908585" y="2599671"/>
            <a:ext cx="3645293" cy="276999"/>
          </a:xfrm>
          <a:prstGeom prst="rect">
            <a:avLst/>
          </a:prstGeom>
          <a:noFill/>
        </p:spPr>
        <p:txBody>
          <a:bodyPr wrap="none" rtlCol="0">
            <a:spAutoFit/>
          </a:bodyPr>
          <a:lstStyle/>
          <a:p>
            <a:r>
              <a:rPr lang="en-US" sz="1200" dirty="0" smtClean="0">
                <a:solidFill>
                  <a:schemeClr val="accent6">
                    <a:lumMod val="75000"/>
                  </a:schemeClr>
                </a:solidFill>
              </a:rPr>
              <a:t>append() method adds an element to end of array/list.</a:t>
            </a:r>
            <a:endParaRPr lang="en-US" sz="1200" dirty="0">
              <a:solidFill>
                <a:schemeClr val="accent6">
                  <a:lumMod val="75000"/>
                </a:schemeClr>
              </a:solidFill>
            </a:endParaRPr>
          </a:p>
        </p:txBody>
      </p:sp>
      <p:cxnSp>
        <p:nvCxnSpPr>
          <p:cNvPr id="7" name="Straight Arrow Connector 6"/>
          <p:cNvCxnSpPr/>
          <p:nvPr/>
        </p:nvCxnSpPr>
        <p:spPr>
          <a:xfrm flipH="1">
            <a:off x="3399825" y="2738171"/>
            <a:ext cx="15240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733075" y="3377090"/>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37803" y="3229155"/>
            <a:ext cx="2478884" cy="461665"/>
          </a:xfrm>
          <a:prstGeom prst="rect">
            <a:avLst/>
          </a:prstGeom>
          <a:noFill/>
        </p:spPr>
        <p:txBody>
          <a:bodyPr wrap="none" rtlCol="0">
            <a:spAutoFit/>
          </a:bodyPr>
          <a:lstStyle/>
          <a:p>
            <a:r>
              <a:rPr lang="en-US" sz="1200" dirty="0" err="1" smtClean="0">
                <a:solidFill>
                  <a:schemeClr val="accent6">
                    <a:lumMod val="75000"/>
                  </a:schemeClr>
                </a:solidFill>
              </a:rPr>
              <a:t>len</a:t>
            </a:r>
            <a:r>
              <a:rPr lang="en-US" sz="1200" dirty="0" smtClean="0">
                <a:solidFill>
                  <a:schemeClr val="accent6">
                    <a:lumMod val="75000"/>
                  </a:schemeClr>
                </a:solidFill>
              </a:rPr>
              <a:t>() function returns the number of</a:t>
            </a:r>
          </a:p>
          <a:p>
            <a:r>
              <a:rPr lang="en-US" sz="1200" dirty="0" smtClean="0">
                <a:solidFill>
                  <a:schemeClr val="accent6">
                    <a:lumMod val="75000"/>
                  </a:schemeClr>
                </a:solidFill>
              </a:rPr>
              <a:t>elements in an array/list.</a:t>
            </a:r>
            <a:endParaRPr lang="en-US" sz="1200" dirty="0">
              <a:solidFill>
                <a:schemeClr val="accent6">
                  <a:lumMod val="75000"/>
                </a:schemeClr>
              </a:solidFill>
            </a:endParaRPr>
          </a:p>
        </p:txBody>
      </p:sp>
      <p:cxnSp>
        <p:nvCxnSpPr>
          <p:cNvPr id="16" name="Straight Arrow Connector 15"/>
          <p:cNvCxnSpPr/>
          <p:nvPr/>
        </p:nvCxnSpPr>
        <p:spPr>
          <a:xfrm flipH="1">
            <a:off x="2926092" y="4282292"/>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08900" y="4143792"/>
            <a:ext cx="2636043" cy="276999"/>
          </a:xfrm>
          <a:prstGeom prst="rect">
            <a:avLst/>
          </a:prstGeom>
          <a:noFill/>
        </p:spPr>
        <p:txBody>
          <a:bodyPr wrap="none" rtlCol="0">
            <a:spAutoFit/>
          </a:bodyPr>
          <a:lstStyle/>
          <a:p>
            <a:r>
              <a:rPr lang="en-US" sz="1200" dirty="0" smtClean="0">
                <a:solidFill>
                  <a:schemeClr val="accent6">
                    <a:lumMod val="75000"/>
                  </a:schemeClr>
                </a:solidFill>
              </a:rPr>
              <a:t>Makes a local copy of the first element.</a:t>
            </a:r>
            <a:endParaRPr lang="en-US" sz="1200" dirty="0">
              <a:solidFill>
                <a:schemeClr val="accent6">
                  <a:lumMod val="75000"/>
                </a:schemeClr>
              </a:solidFill>
            </a:endParaRPr>
          </a:p>
        </p:txBody>
      </p:sp>
      <p:cxnSp>
        <p:nvCxnSpPr>
          <p:cNvPr id="18" name="Straight Arrow Connector 17"/>
          <p:cNvCxnSpPr>
            <a:stCxn id="20" idx="1"/>
          </p:cNvCxnSpPr>
          <p:nvPr/>
        </p:nvCxnSpPr>
        <p:spPr>
          <a:xfrm flipH="1">
            <a:off x="2733075" y="5185320"/>
            <a:ext cx="3764280" cy="6058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497355" y="4954487"/>
            <a:ext cx="2732992" cy="461665"/>
          </a:xfrm>
          <a:prstGeom prst="rect">
            <a:avLst/>
          </a:prstGeom>
          <a:noFill/>
        </p:spPr>
        <p:txBody>
          <a:bodyPr wrap="none" rtlCol="0">
            <a:spAutoFit/>
          </a:bodyPr>
          <a:lstStyle/>
          <a:p>
            <a:r>
              <a:rPr lang="en-US" sz="1200" dirty="0" smtClean="0">
                <a:solidFill>
                  <a:schemeClr val="accent6">
                    <a:lumMod val="75000"/>
                  </a:schemeClr>
                </a:solidFill>
              </a:rPr>
              <a:t>The del operator will remove an element</a:t>
            </a:r>
          </a:p>
          <a:p>
            <a:r>
              <a:rPr lang="en-US" sz="1200" dirty="0" smtClean="0">
                <a:solidFill>
                  <a:schemeClr val="accent6">
                    <a:lumMod val="75000"/>
                  </a:schemeClr>
                </a:solidFill>
              </a:rPr>
              <a:t>in an array/list at the specified location.</a:t>
            </a:r>
            <a:endParaRPr lang="en-US" sz="1200" dirty="0">
              <a:solidFill>
                <a:schemeClr val="accent6">
                  <a:lumMod val="75000"/>
                </a:schemeClr>
              </a:solidFill>
            </a:endParaRPr>
          </a:p>
        </p:txBody>
      </p:sp>
      <p:sp>
        <p:nvSpPr>
          <p:cNvPr id="22" name="TextBox 21"/>
          <p:cNvSpPr txBox="1"/>
          <p:nvPr/>
        </p:nvSpPr>
        <p:spPr>
          <a:xfrm>
            <a:off x="6347177" y="1600200"/>
            <a:ext cx="2001895" cy="276999"/>
          </a:xfrm>
          <a:prstGeom prst="rect">
            <a:avLst/>
          </a:prstGeom>
          <a:noFill/>
        </p:spPr>
        <p:txBody>
          <a:bodyPr wrap="none" rtlCol="0">
            <a:spAutoFit/>
          </a:bodyPr>
          <a:lstStyle/>
          <a:p>
            <a:r>
              <a:rPr lang="en-US" sz="1200" dirty="0" smtClean="0">
                <a:solidFill>
                  <a:schemeClr val="accent6">
                    <a:lumMod val="75000"/>
                  </a:schemeClr>
                </a:solidFill>
              </a:rPr>
              <a:t>Notation for empty list/array.</a:t>
            </a:r>
            <a:endParaRPr lang="en-US" sz="1200" dirty="0">
              <a:solidFill>
                <a:schemeClr val="accent6">
                  <a:lumMod val="75000"/>
                </a:schemeClr>
              </a:solidFill>
            </a:endParaRPr>
          </a:p>
        </p:txBody>
      </p:sp>
      <p:cxnSp>
        <p:nvCxnSpPr>
          <p:cNvPr id="23" name="Straight Arrow Connector 22"/>
          <p:cNvCxnSpPr/>
          <p:nvPr/>
        </p:nvCxnSpPr>
        <p:spPr>
          <a:xfrm flipH="1">
            <a:off x="3495075" y="1738699"/>
            <a:ext cx="2827020" cy="5957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2710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List Implementation in Python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600804140"/>
              </p:ext>
            </p:extLst>
          </p:nvPr>
        </p:nvGraphicFramePr>
        <p:xfrm>
          <a:off x="2038350" y="1292860"/>
          <a:ext cx="2286000" cy="259588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[3] unused</a:t>
                      </a:r>
                      <a:endParaRPr lang="en-US" dirty="0"/>
                    </a:p>
                  </a:txBody>
                  <a:tcPr/>
                </a:tc>
              </a:tr>
            </a:tbl>
          </a:graphicData>
        </a:graphic>
      </p:graphicFrame>
      <p:sp>
        <p:nvSpPr>
          <p:cNvPr id="10" name="Left Brace 9"/>
          <p:cNvSpPr/>
          <p:nvPr/>
        </p:nvSpPr>
        <p:spPr>
          <a:xfrm>
            <a:off x="1695450" y="2512060"/>
            <a:ext cx="228600" cy="1219200"/>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Connector 11"/>
          <p:cNvCxnSpPr>
            <a:stCxn id="10" idx="1"/>
          </p:cNvCxnSpPr>
          <p:nvPr/>
        </p:nvCxnSpPr>
        <p:spPr>
          <a:xfrm flipV="1">
            <a:off x="1695450" y="2283460"/>
            <a:ext cx="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695450" y="2283460"/>
            <a:ext cx="228600"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Left Brace 23"/>
          <p:cNvSpPr/>
          <p:nvPr/>
        </p:nvSpPr>
        <p:spPr>
          <a:xfrm flipH="1">
            <a:off x="4400550" y="2588260"/>
            <a:ext cx="152400" cy="838200"/>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p:cNvCxnSpPr/>
          <p:nvPr/>
        </p:nvCxnSpPr>
        <p:spPr>
          <a:xfrm flipV="1">
            <a:off x="4562475" y="1902460"/>
            <a:ext cx="0" cy="1104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324350" y="1902460"/>
            <a:ext cx="238125"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06189" y="2659995"/>
            <a:ext cx="770211" cy="461665"/>
          </a:xfrm>
          <a:prstGeom prst="rect">
            <a:avLst/>
          </a:prstGeom>
          <a:noFill/>
        </p:spPr>
        <p:txBody>
          <a:bodyPr wrap="none" rtlCol="0">
            <a:spAutoFit/>
          </a:bodyPr>
          <a:lstStyle/>
          <a:p>
            <a:r>
              <a:rPr lang="en-US" sz="1200" dirty="0" smtClean="0">
                <a:solidFill>
                  <a:schemeClr val="accent6">
                    <a:lumMod val="75000"/>
                  </a:schemeClr>
                </a:solidFill>
              </a:rPr>
              <a:t>Allocated</a:t>
            </a:r>
            <a:br>
              <a:rPr lang="en-US" sz="1200" dirty="0" smtClean="0">
                <a:solidFill>
                  <a:schemeClr val="accent6">
                    <a:lumMod val="75000"/>
                  </a:schemeClr>
                </a:solidFill>
              </a:rPr>
            </a:br>
            <a:r>
              <a:rPr lang="en-US" sz="1200" dirty="0" smtClean="0">
                <a:solidFill>
                  <a:schemeClr val="accent6">
                    <a:lumMod val="75000"/>
                  </a:schemeClr>
                </a:solidFill>
              </a:rPr>
              <a:t>Slots</a:t>
            </a:r>
            <a:endParaRPr lang="en-US" sz="1200" dirty="0">
              <a:solidFill>
                <a:schemeClr val="accent6">
                  <a:lumMod val="75000"/>
                </a:schemeClr>
              </a:solidFill>
            </a:endParaRPr>
          </a:p>
        </p:txBody>
      </p:sp>
      <p:sp>
        <p:nvSpPr>
          <p:cNvPr id="29" name="TextBox 28"/>
          <p:cNvSpPr txBox="1"/>
          <p:nvPr/>
        </p:nvSpPr>
        <p:spPr>
          <a:xfrm>
            <a:off x="4648200" y="2545695"/>
            <a:ext cx="837089" cy="276999"/>
          </a:xfrm>
          <a:prstGeom prst="rect">
            <a:avLst/>
          </a:prstGeom>
          <a:noFill/>
        </p:spPr>
        <p:txBody>
          <a:bodyPr wrap="none" rtlCol="0">
            <a:spAutoFit/>
          </a:bodyPr>
          <a:lstStyle/>
          <a:p>
            <a:r>
              <a:rPr lang="en-US" sz="1200" dirty="0" smtClean="0">
                <a:solidFill>
                  <a:schemeClr val="accent6">
                    <a:lumMod val="75000"/>
                  </a:schemeClr>
                </a:solidFill>
              </a:rPr>
              <a:t>Used Slots</a:t>
            </a:r>
            <a:endParaRPr lang="en-US" sz="1200" dirty="0">
              <a:solidFill>
                <a:schemeClr val="accent6">
                  <a:lumMod val="75000"/>
                </a:schemeClr>
              </a:solidFill>
            </a:endParaRPr>
          </a:p>
        </p:txBody>
      </p:sp>
      <p:sp>
        <p:nvSpPr>
          <p:cNvPr id="30" name="TextBox 29"/>
          <p:cNvSpPr txBox="1"/>
          <p:nvPr/>
        </p:nvSpPr>
        <p:spPr>
          <a:xfrm>
            <a:off x="4382055" y="3592760"/>
            <a:ext cx="1152110" cy="276999"/>
          </a:xfrm>
          <a:prstGeom prst="rect">
            <a:avLst/>
          </a:prstGeom>
          <a:noFill/>
        </p:spPr>
        <p:txBody>
          <a:bodyPr wrap="none" rtlCol="0">
            <a:spAutoFit/>
          </a:bodyPr>
          <a:lstStyle/>
          <a:p>
            <a:r>
              <a:rPr lang="en-US" sz="1200" dirty="0" smtClean="0">
                <a:solidFill>
                  <a:schemeClr val="accent6">
                    <a:lumMod val="75000"/>
                  </a:schemeClr>
                </a:solidFill>
              </a:rPr>
              <a:t>Free (Available)</a:t>
            </a:r>
            <a:endParaRPr lang="en-US" sz="1200" dirty="0">
              <a:solidFill>
                <a:schemeClr val="accent6">
                  <a:lumMod val="75000"/>
                </a:schemeClr>
              </a:solidFill>
            </a:endParaRPr>
          </a:p>
        </p:txBody>
      </p:sp>
      <p:cxnSp>
        <p:nvCxnSpPr>
          <p:cNvPr id="33" name="Straight Arrow Connector 32"/>
          <p:cNvCxnSpPr/>
          <p:nvPr/>
        </p:nvCxnSpPr>
        <p:spPr>
          <a:xfrm>
            <a:off x="4653310" y="3276600"/>
            <a:ext cx="14426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extLst>
              <p:ext uri="{D42A27DB-BD31-4B8C-83A1-F6EECF244321}">
                <p14:modId xmlns:p14="http://schemas.microsoft.com/office/powerpoint/2010/main" val="1039805360"/>
              </p:ext>
            </p:extLst>
          </p:nvPr>
        </p:nvGraphicFramePr>
        <p:xfrm>
          <a:off x="6210300" y="3175000"/>
          <a:ext cx="2286000" cy="111252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OBJECT</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Value</a:t>
                      </a:r>
                      <a:endParaRPr lang="en-US" dirty="0"/>
                    </a:p>
                  </a:txBody>
                  <a:tcPr/>
                </a:tc>
              </a:tr>
            </a:tbl>
          </a:graphicData>
        </a:graphic>
      </p:graphicFrame>
    </p:spTree>
    <p:extLst>
      <p:ext uri="{BB962C8B-B14F-4D97-AF65-F5344CB8AC3E}">
        <p14:creationId xmlns:p14="http://schemas.microsoft.com/office/powerpoint/2010/main" val="1026479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Append to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3489904019"/>
              </p:ext>
            </p:extLst>
          </p:nvPr>
        </p:nvGraphicFramePr>
        <p:xfrm>
          <a:off x="2038350" y="1292860"/>
          <a:ext cx="2286000" cy="333756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4</a:t>
                      </a:r>
                      <a:endParaRPr lang="en-US" dirty="0">
                        <a:solidFill>
                          <a:srgbClr val="00B050"/>
                        </a:solidFill>
                      </a:endParaRPr>
                    </a:p>
                  </a:txBody>
                  <a:tcPr/>
                </a:tc>
              </a:tr>
              <a:tr h="370840">
                <a:tc>
                  <a:txBody>
                    <a:bodyPr/>
                    <a:lstStyle/>
                    <a:p>
                      <a:r>
                        <a:rPr lang="en-US" dirty="0" smtClean="0"/>
                        <a:t>Size      = 4  </a:t>
                      </a:r>
                      <a:r>
                        <a:rPr lang="en-US" dirty="0" smtClean="0">
                          <a:solidFill>
                            <a:srgbClr val="00B050"/>
                          </a:solidFill>
                        </a:rPr>
                        <a:t>6</a:t>
                      </a:r>
                      <a:endParaRPr lang="en-US" dirty="0">
                        <a:solidFill>
                          <a:srgbClr val="00B050"/>
                        </a:solidFill>
                      </a:endParaRPr>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[3] </a:t>
                      </a:r>
                      <a:r>
                        <a:rPr lang="en-US" dirty="0" smtClean="0">
                          <a:solidFill>
                            <a:srgbClr val="00B050"/>
                          </a:solidFill>
                        </a:rPr>
                        <a:t>New Address</a:t>
                      </a:r>
                      <a:endParaRPr lang="en-US" dirty="0">
                        <a:solidFill>
                          <a:srgbClr val="00B050"/>
                        </a:solidFill>
                      </a:endParaRPr>
                    </a:p>
                  </a:txBody>
                  <a:tcPr/>
                </a:tc>
              </a:tr>
              <a:tr h="370840">
                <a:tc>
                  <a:txBody>
                    <a:bodyPr/>
                    <a:lstStyle/>
                    <a:p>
                      <a:r>
                        <a:rPr lang="en-US" dirty="0" smtClean="0"/>
                        <a:t>[4] unused</a:t>
                      </a:r>
                      <a:endParaRPr lang="en-US" dirty="0"/>
                    </a:p>
                  </a:txBody>
                  <a:tcPr/>
                </a:tc>
              </a:tr>
              <a:tr h="370840">
                <a:tc>
                  <a:txBody>
                    <a:bodyPr/>
                    <a:lstStyle/>
                    <a:p>
                      <a:r>
                        <a:rPr lang="en-US" dirty="0" smtClean="0"/>
                        <a:t>[5] unused</a:t>
                      </a:r>
                      <a:endParaRPr lang="en-US" dirty="0"/>
                    </a:p>
                  </a:txBody>
                  <a:tcPr/>
                </a:tc>
              </a:tr>
            </a:tbl>
          </a:graphicData>
        </a:graphic>
      </p:graphicFrame>
      <p:sp>
        <p:nvSpPr>
          <p:cNvPr id="24" name="Left Brace 23"/>
          <p:cNvSpPr/>
          <p:nvPr/>
        </p:nvSpPr>
        <p:spPr>
          <a:xfrm flipH="1">
            <a:off x="4400550" y="2588259"/>
            <a:ext cx="171450" cy="1142999"/>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p:cNvCxnSpPr>
            <a:stCxn id="24" idx="1"/>
          </p:cNvCxnSpPr>
          <p:nvPr/>
        </p:nvCxnSpPr>
        <p:spPr>
          <a:xfrm flipH="1" flipV="1">
            <a:off x="4562475" y="1902460"/>
            <a:ext cx="9525" cy="12572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324350" y="1902460"/>
            <a:ext cx="238125"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648200" y="2545695"/>
            <a:ext cx="837089" cy="276999"/>
          </a:xfrm>
          <a:prstGeom prst="rect">
            <a:avLst/>
          </a:prstGeom>
          <a:noFill/>
        </p:spPr>
        <p:txBody>
          <a:bodyPr wrap="none" rtlCol="0">
            <a:spAutoFit/>
          </a:bodyPr>
          <a:lstStyle/>
          <a:p>
            <a:r>
              <a:rPr lang="en-US" sz="1200" dirty="0" smtClean="0">
                <a:solidFill>
                  <a:schemeClr val="accent6">
                    <a:lumMod val="75000"/>
                  </a:schemeClr>
                </a:solidFill>
              </a:rPr>
              <a:t>Used Slots</a:t>
            </a:r>
            <a:endParaRPr lang="en-US" sz="1200" dirty="0">
              <a:solidFill>
                <a:schemeClr val="accent6">
                  <a:lumMod val="75000"/>
                </a:schemeClr>
              </a:solidFill>
            </a:endParaRPr>
          </a:p>
        </p:txBody>
      </p:sp>
      <p:cxnSp>
        <p:nvCxnSpPr>
          <p:cNvPr id="33" name="Straight Arrow Connector 32"/>
          <p:cNvCxnSpPr/>
          <p:nvPr/>
        </p:nvCxnSpPr>
        <p:spPr>
          <a:xfrm>
            <a:off x="4767610" y="3703885"/>
            <a:ext cx="14426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extLst>
              <p:ext uri="{D42A27DB-BD31-4B8C-83A1-F6EECF244321}">
                <p14:modId xmlns:p14="http://schemas.microsoft.com/office/powerpoint/2010/main" val="4283327282"/>
              </p:ext>
            </p:extLst>
          </p:nvPr>
        </p:nvGraphicFramePr>
        <p:xfrm>
          <a:off x="6324600" y="3602285"/>
          <a:ext cx="2286000" cy="111252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OBJECT</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Value</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000375" y="2133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3426460"/>
            <a:ext cx="1476375" cy="461665"/>
          </a:xfrm>
          <a:prstGeom prst="rect">
            <a:avLst/>
          </a:prstGeom>
          <a:noFill/>
        </p:spPr>
        <p:txBody>
          <a:bodyPr wrap="square" rtlCol="0">
            <a:spAutoFit/>
          </a:bodyPr>
          <a:lstStyle/>
          <a:p>
            <a:r>
              <a:rPr lang="en-US" sz="1200" dirty="0" smtClean="0">
                <a:solidFill>
                  <a:schemeClr val="accent6">
                    <a:lumMod val="75000"/>
                  </a:schemeClr>
                </a:solidFill>
              </a:rPr>
              <a:t>1) Add address of appended item</a:t>
            </a:r>
          </a:p>
        </p:txBody>
      </p:sp>
      <p:cxnSp>
        <p:nvCxnSpPr>
          <p:cNvPr id="7" name="Straight Arrow Connector 6"/>
          <p:cNvCxnSpPr>
            <a:stCxn id="19" idx="3"/>
            <a:endCxn id="19" idx="3"/>
          </p:cNvCxnSpPr>
          <p:nvPr/>
        </p:nvCxnSpPr>
        <p:spPr>
          <a:xfrm>
            <a:off x="1704975" y="3657293"/>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371600" y="3731259"/>
            <a:ext cx="609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00025" y="1521767"/>
            <a:ext cx="1476375" cy="276999"/>
          </a:xfrm>
          <a:prstGeom prst="rect">
            <a:avLst/>
          </a:prstGeom>
          <a:noFill/>
        </p:spPr>
        <p:txBody>
          <a:bodyPr wrap="square" rtlCol="0">
            <a:spAutoFit/>
          </a:bodyPr>
          <a:lstStyle/>
          <a:p>
            <a:r>
              <a:rPr lang="en-US" sz="1200" dirty="0" smtClean="0">
                <a:solidFill>
                  <a:schemeClr val="accent6">
                    <a:lumMod val="75000"/>
                  </a:schemeClr>
                </a:solidFill>
              </a:rPr>
              <a:t>2) Add one to length</a:t>
            </a:r>
          </a:p>
        </p:txBody>
      </p:sp>
      <p:cxnSp>
        <p:nvCxnSpPr>
          <p:cNvPr id="32" name="Straight Arrow Connector 31"/>
          <p:cNvCxnSpPr/>
          <p:nvPr/>
        </p:nvCxnSpPr>
        <p:spPr>
          <a:xfrm>
            <a:off x="1343025" y="1826566"/>
            <a:ext cx="609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a:off x="2743200" y="4724400"/>
            <a:ext cx="936005" cy="3810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2009775" y="5257800"/>
            <a:ext cx="2314575" cy="461665"/>
          </a:xfrm>
          <a:prstGeom prst="rect">
            <a:avLst/>
          </a:prstGeom>
          <a:noFill/>
        </p:spPr>
        <p:txBody>
          <a:bodyPr wrap="square" rtlCol="0">
            <a:spAutoFit/>
          </a:bodyPr>
          <a:lstStyle/>
          <a:p>
            <a:r>
              <a:rPr lang="en-US" sz="1200" dirty="0" smtClean="0">
                <a:solidFill>
                  <a:schemeClr val="accent6">
                    <a:lumMod val="75000"/>
                  </a:schemeClr>
                </a:solidFill>
              </a:rPr>
              <a:t>2) If no unused slots left, grow the end of the list and update size.</a:t>
            </a:r>
          </a:p>
        </p:txBody>
      </p:sp>
    </p:spTree>
    <p:extLst>
      <p:ext uri="{BB962C8B-B14F-4D97-AF65-F5344CB8AC3E}">
        <p14:creationId xmlns:p14="http://schemas.microsoft.com/office/powerpoint/2010/main" val="2210538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Objective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64134"/>
            <a:ext cx="7218002" cy="1815882"/>
          </a:xfrm>
          <a:prstGeom prst="rect">
            <a:avLst/>
          </a:prstGeom>
          <a:noFill/>
        </p:spPr>
        <p:txBody>
          <a:bodyPr wrap="none" rtlCol="0">
            <a:spAutoFit/>
          </a:bodyPr>
          <a:lstStyle/>
          <a:p>
            <a:endParaRPr lang="en-US" sz="2800" b="1" dirty="0">
              <a:solidFill>
                <a:schemeClr val="accent5">
                  <a:lumMod val="75000"/>
                </a:schemeClr>
              </a:solidFill>
            </a:endParaRPr>
          </a:p>
          <a:p>
            <a:pPr marL="742950" lvl="1" indent="-285750">
              <a:buFont typeface="Arial" panose="020B0604020202020204" pitchFamily="34" charset="0"/>
              <a:buChar char="•"/>
            </a:pPr>
            <a:r>
              <a:rPr lang="en-US" sz="2800" b="1" dirty="0" smtClean="0">
                <a:solidFill>
                  <a:schemeClr val="accent5">
                    <a:lumMod val="75000"/>
                  </a:schemeClr>
                </a:solidFill>
              </a:rPr>
              <a:t>Learn Python Syntax / Semantics</a:t>
            </a:r>
          </a:p>
          <a:p>
            <a:pPr marL="742950" lvl="1" indent="-285750">
              <a:buFont typeface="Arial" panose="020B0604020202020204" pitchFamily="34" charset="0"/>
              <a:buChar char="•"/>
            </a:pPr>
            <a:r>
              <a:rPr lang="en-US" sz="2800" b="1" dirty="0" smtClean="0">
                <a:solidFill>
                  <a:schemeClr val="accent5">
                    <a:lumMod val="75000"/>
                  </a:schemeClr>
                </a:solidFill>
              </a:rPr>
              <a:t>Learn </a:t>
            </a:r>
            <a:r>
              <a:rPr lang="en-US" sz="2800" b="1" dirty="0" err="1" smtClean="0">
                <a:solidFill>
                  <a:schemeClr val="accent5">
                    <a:lumMod val="75000"/>
                  </a:schemeClr>
                </a:solidFill>
              </a:rPr>
              <a:t>Pythonic</a:t>
            </a:r>
            <a:r>
              <a:rPr lang="en-US" sz="2800" b="1" dirty="0" smtClean="0">
                <a:solidFill>
                  <a:schemeClr val="accent5">
                    <a:lumMod val="75000"/>
                  </a:schemeClr>
                </a:solidFill>
              </a:rPr>
              <a:t> Style</a:t>
            </a:r>
          </a:p>
          <a:p>
            <a:pPr marL="742950" lvl="1" indent="-285750">
              <a:buFont typeface="Arial" panose="020B0604020202020204" pitchFamily="34" charset="0"/>
              <a:buChar char="•"/>
            </a:pPr>
            <a:r>
              <a:rPr lang="en-US" sz="2800" b="1" dirty="0" smtClean="0">
                <a:solidFill>
                  <a:schemeClr val="accent5">
                    <a:lumMod val="75000"/>
                  </a:schemeClr>
                </a:solidFill>
              </a:rPr>
              <a:t>Learn Solutions to Common CS Algorithms</a:t>
            </a:r>
            <a:endParaRPr lang="en-US" sz="2800" b="1" dirty="0" smtClean="0"/>
          </a:p>
        </p:txBody>
      </p:sp>
    </p:spTree>
    <p:extLst>
      <p:ext uri="{BB962C8B-B14F-4D97-AF65-F5344CB8AC3E}">
        <p14:creationId xmlns:p14="http://schemas.microsoft.com/office/powerpoint/2010/main" val="3605481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Delete from front of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06999717"/>
              </p:ext>
            </p:extLst>
          </p:nvPr>
        </p:nvGraphicFramePr>
        <p:xfrm>
          <a:off x="2038350" y="1292860"/>
          <a:ext cx="2286000" cy="259588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2</a:t>
                      </a:r>
                      <a:endParaRPr lang="en-US" dirty="0">
                        <a:solidFill>
                          <a:srgbClr val="00B050"/>
                        </a:solidFill>
                      </a:endParaRPr>
                    </a:p>
                  </a:txBody>
                  <a:tcPr/>
                </a:tc>
              </a:tr>
              <a:tr h="370840">
                <a:tc>
                  <a:txBody>
                    <a:bodyPr/>
                    <a:lstStyle/>
                    <a:p>
                      <a:r>
                        <a:rPr lang="en-US" dirty="0" smtClean="0"/>
                        <a:t>Size      = 4 </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a:t>
                      </a:r>
                      <a:r>
                        <a:rPr lang="en-US" baseline="0" dirty="0" smtClean="0"/>
                        <a:t>3] unused</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334375" y="247433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rot="10800000">
            <a:off x="1376318" y="2637641"/>
            <a:ext cx="359743" cy="1044236"/>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flipV="1">
            <a:off x="2133600" y="2590800"/>
            <a:ext cx="1128712" cy="254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95218" y="1950947"/>
            <a:ext cx="1181100" cy="1754326"/>
          </a:xfrm>
          <a:prstGeom prst="rect">
            <a:avLst/>
          </a:prstGeom>
          <a:noFill/>
        </p:spPr>
        <p:txBody>
          <a:bodyPr wrap="square" rtlCol="0">
            <a:spAutoFit/>
          </a:bodyPr>
          <a:lstStyle/>
          <a:p>
            <a:r>
              <a:rPr lang="en-US" sz="1200" dirty="0" smtClean="0">
                <a:solidFill>
                  <a:schemeClr val="accent6">
                    <a:lumMod val="75000"/>
                  </a:schemeClr>
                </a:solidFill>
              </a:rPr>
              <a:t>Shift up all the addresses one slot.</a:t>
            </a:r>
          </a:p>
          <a:p>
            <a:endParaRPr lang="en-US" sz="1200" dirty="0">
              <a:solidFill>
                <a:schemeClr val="accent6">
                  <a:lumMod val="75000"/>
                </a:schemeClr>
              </a:solidFill>
            </a:endParaRPr>
          </a:p>
          <a:p>
            <a:r>
              <a:rPr lang="en-US" sz="1200" b="1" dirty="0" smtClean="0">
                <a:solidFill>
                  <a:srgbClr val="FF0000"/>
                </a:solidFill>
              </a:rPr>
              <a:t>If we have a million entries,</a:t>
            </a:r>
          </a:p>
          <a:p>
            <a:r>
              <a:rPr lang="en-US" sz="1200" b="1" dirty="0" smtClean="0">
                <a:solidFill>
                  <a:srgbClr val="FF0000"/>
                </a:solidFill>
              </a:rPr>
              <a:t>The list object would shift a million entries!</a:t>
            </a:r>
          </a:p>
        </p:txBody>
      </p:sp>
      <p:sp>
        <p:nvSpPr>
          <p:cNvPr id="10" name="TextBox 9"/>
          <p:cNvSpPr txBox="1"/>
          <p:nvPr/>
        </p:nvSpPr>
        <p:spPr>
          <a:xfrm>
            <a:off x="5029200" y="2260194"/>
            <a:ext cx="2436308" cy="892552"/>
          </a:xfrm>
          <a:prstGeom prst="rect">
            <a:avLst/>
          </a:prstGeom>
          <a:noFill/>
        </p:spPr>
        <p:txBody>
          <a:bodyPr wrap="none" rtlCol="0">
            <a:spAutoFit/>
          </a:bodyPr>
          <a:lstStyle/>
          <a:p>
            <a:r>
              <a:rPr lang="en-US" sz="1400" b="1" dirty="0" smtClean="0">
                <a:solidFill>
                  <a:srgbClr val="00B050"/>
                </a:solidFill>
              </a:rPr>
              <a:t>Implement as Linked List with </a:t>
            </a:r>
            <a:br>
              <a:rPr lang="en-US" sz="1400" b="1" dirty="0" smtClean="0">
                <a:solidFill>
                  <a:srgbClr val="00B050"/>
                </a:solidFill>
              </a:rPr>
            </a:br>
            <a:r>
              <a:rPr lang="en-US" sz="1400" b="1" dirty="0" smtClean="0">
                <a:solidFill>
                  <a:srgbClr val="00B050"/>
                </a:solidFill>
              </a:rPr>
              <a:t>pointer to head and tail.</a:t>
            </a:r>
          </a:p>
          <a:p>
            <a:endParaRPr lang="en-US" sz="1200" dirty="0"/>
          </a:p>
          <a:p>
            <a:endParaRPr lang="en-US" sz="1200" dirty="0"/>
          </a:p>
        </p:txBody>
      </p:sp>
    </p:spTree>
    <p:extLst>
      <p:ext uri="{BB962C8B-B14F-4D97-AF65-F5344CB8AC3E}">
        <p14:creationId xmlns:p14="http://schemas.microsoft.com/office/powerpoint/2010/main" val="2719477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Last In, First Out (LIFO)</a:t>
            </a:r>
          </a:p>
          <a:p>
            <a:pPr marL="914400" lvl="1" indent="-457200">
              <a:buFont typeface="+mj-lt"/>
              <a:buAutoNum type="arabicPeriod"/>
            </a:pPr>
            <a:r>
              <a:rPr lang="en-US" sz="2400" b="1" dirty="0" smtClean="0">
                <a:solidFill>
                  <a:schemeClr val="accent6">
                    <a:lumMod val="75000"/>
                  </a:schemeClr>
                </a:solidFill>
              </a:rPr>
              <a:t>insert() array method</a:t>
            </a:r>
          </a:p>
          <a:p>
            <a:pPr marL="914400" lvl="1" indent="-457200">
              <a:buFont typeface="+mj-lt"/>
              <a:buAutoNum type="arabicPeriod"/>
            </a:pPr>
            <a:r>
              <a:rPr lang="en-US" sz="2400" b="1" dirty="0" smtClean="0">
                <a:solidFill>
                  <a:schemeClr val="accent6">
                    <a:lumMod val="75000"/>
                  </a:schemeClr>
                </a:solidFill>
              </a:rPr>
              <a:t>List data type implementation</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Stack</a:t>
            </a:r>
            <a:endParaRPr lang="en-US" dirty="0">
              <a:solidFill>
                <a:schemeClr val="accent5">
                  <a:lumMod val="75000"/>
                </a:schemeClr>
              </a:solidFill>
            </a:endParaRPr>
          </a:p>
        </p:txBody>
      </p:sp>
    </p:spTree>
    <p:extLst>
      <p:ext uri="{BB962C8B-B14F-4D97-AF65-F5344CB8AC3E}">
        <p14:creationId xmlns:p14="http://schemas.microsoft.com/office/powerpoint/2010/main" val="26852755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L</a:t>
            </a:r>
            <a:r>
              <a:rPr lang="en-US" sz="2400" b="1" dirty="0" smtClean="0">
                <a:solidFill>
                  <a:schemeClr val="accent5">
                    <a:lumMod val="75000"/>
                  </a:schemeClr>
                </a:solidFill>
              </a:rPr>
              <a:t>IFO (Last In, First Out) – Data Structure</a:t>
            </a:r>
          </a:p>
          <a:p>
            <a:pPr marL="800100" lvl="1" indent="-342900">
              <a:buFont typeface="+mj-lt"/>
              <a:buAutoNum type="arabicPeriod"/>
            </a:pPr>
            <a:r>
              <a:rPr lang="en-US" dirty="0" smtClean="0"/>
              <a:t>Push – add an element to the front of the list</a:t>
            </a:r>
          </a:p>
          <a:p>
            <a:pPr marL="800100" lvl="1" indent="-342900">
              <a:buFont typeface="+mj-lt"/>
              <a:buAutoNum type="arabicPeriod"/>
            </a:pPr>
            <a:r>
              <a:rPr lang="en-US" dirty="0" smtClean="0"/>
              <a:t>Pop – remove an element from the front of the list</a:t>
            </a:r>
            <a:endParaRPr lang="en-US" dirty="0"/>
          </a:p>
        </p:txBody>
      </p:sp>
      <p:sp>
        <p:nvSpPr>
          <p:cNvPr id="19" name="Rectangle 18"/>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Rectangle 20"/>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2" name="TextBox 21"/>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24" name="TextBox 23"/>
          <p:cNvSpPr txBox="1"/>
          <p:nvPr/>
        </p:nvSpPr>
        <p:spPr>
          <a:xfrm>
            <a:off x="3389053" y="4954489"/>
            <a:ext cx="1548052" cy="738664"/>
          </a:xfrm>
          <a:prstGeom prst="rect">
            <a:avLst/>
          </a:prstGeom>
          <a:noFill/>
        </p:spPr>
        <p:txBody>
          <a:bodyPr wrap="none" rtlCol="0">
            <a:spAutoFit/>
          </a:bodyPr>
          <a:lstStyle/>
          <a:p>
            <a:r>
              <a:rPr lang="en-US" sz="1400" b="1" dirty="0" smtClean="0"/>
              <a:t>Each element is</a:t>
            </a:r>
          </a:p>
          <a:p>
            <a:r>
              <a:rPr lang="en-US" sz="1400" b="1" dirty="0" smtClean="0"/>
              <a:t>added to the front</a:t>
            </a:r>
          </a:p>
          <a:p>
            <a:r>
              <a:rPr lang="en-US" sz="1400" b="1" dirty="0" smtClean="0"/>
              <a:t>of the stack</a:t>
            </a:r>
            <a:endParaRPr lang="en-US" sz="1400" b="1" dirty="0"/>
          </a:p>
        </p:txBody>
      </p:sp>
      <p:sp>
        <p:nvSpPr>
          <p:cNvPr id="25" name="Rectangle 24"/>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6" name="TextBox 25"/>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27" name="Straight Arrow Connector 26"/>
          <p:cNvCxnSpPr/>
          <p:nvPr/>
        </p:nvCxnSpPr>
        <p:spPr>
          <a:xfrm>
            <a:off x="3314700" y="4593284"/>
            <a:ext cx="0" cy="179799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9" name="Rectangle 28"/>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30" name="TextBox 29"/>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stack</a:t>
            </a:r>
            <a:endParaRPr lang="en-US" sz="1400" b="1" dirty="0"/>
          </a:p>
        </p:txBody>
      </p:sp>
      <p:sp>
        <p:nvSpPr>
          <p:cNvPr id="31" name="Rectangle 30"/>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2" name="Straight Arrow Connector 31"/>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4" name="Straight Arrow Connector 3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703558" y="3323780"/>
            <a:ext cx="0" cy="86722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7732249" y="3097858"/>
            <a:ext cx="567257" cy="53265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28600" y="4168259"/>
            <a:ext cx="955454" cy="276999"/>
          </a:xfrm>
          <a:prstGeom prst="rect">
            <a:avLst/>
          </a:prstGeom>
          <a:noFill/>
        </p:spPr>
        <p:txBody>
          <a:bodyPr wrap="none" rtlCol="0">
            <a:spAutoFit/>
          </a:bodyPr>
          <a:lstStyle/>
          <a:p>
            <a:r>
              <a:rPr lang="en-US" sz="1200" dirty="0" smtClean="0">
                <a:solidFill>
                  <a:schemeClr val="accent6">
                    <a:lumMod val="75000"/>
                  </a:schemeClr>
                </a:solidFill>
              </a:rPr>
              <a:t>Add to stack</a:t>
            </a:r>
            <a:endParaRPr lang="en-US" sz="1200" dirty="0">
              <a:solidFill>
                <a:schemeClr val="accent6">
                  <a:lumMod val="75000"/>
                </a:schemeClr>
              </a:solidFill>
            </a:endParaRPr>
          </a:p>
        </p:txBody>
      </p:sp>
      <p:sp>
        <p:nvSpPr>
          <p:cNvPr id="38" name="TextBox 37"/>
          <p:cNvSpPr txBox="1"/>
          <p:nvPr/>
        </p:nvSpPr>
        <p:spPr>
          <a:xfrm>
            <a:off x="7543800" y="3658315"/>
            <a:ext cx="1382366" cy="276999"/>
          </a:xfrm>
          <a:prstGeom prst="rect">
            <a:avLst/>
          </a:prstGeom>
          <a:noFill/>
        </p:spPr>
        <p:txBody>
          <a:bodyPr wrap="none" rtlCol="0">
            <a:spAutoFit/>
          </a:bodyPr>
          <a:lstStyle/>
          <a:p>
            <a:r>
              <a:rPr lang="en-US" sz="1200" dirty="0" smtClean="0">
                <a:solidFill>
                  <a:schemeClr val="accent6">
                    <a:lumMod val="75000"/>
                  </a:schemeClr>
                </a:solidFill>
              </a:rPr>
              <a:t>Remove from stack</a:t>
            </a:r>
            <a:endParaRPr lang="en-US" sz="1200" dirty="0">
              <a:solidFill>
                <a:schemeClr val="accent6">
                  <a:lumMod val="75000"/>
                </a:schemeClr>
              </a:solidFill>
            </a:endParaRPr>
          </a:p>
        </p:txBody>
      </p:sp>
    </p:spTree>
    <p:extLst>
      <p:ext uri="{BB962C8B-B14F-4D97-AF65-F5344CB8AC3E}">
        <p14:creationId xmlns:p14="http://schemas.microsoft.com/office/powerpoint/2010/main" val="29697204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2892" y="1568007"/>
            <a:ext cx="7511865" cy="4832092"/>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Stack(object):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a:t>
            </a:r>
          </a:p>
          <a:p>
            <a:r>
              <a:rPr lang="en-US" sz="1400" dirty="0"/>
              <a:t>	</a:t>
            </a:r>
            <a:r>
              <a:rPr lang="en-US" sz="1400" dirty="0" smtClean="0"/>
              <a:t>	</a:t>
            </a:r>
            <a:r>
              <a:rPr lang="en-US" sz="1400" dirty="0" err="1" smtClean="0"/>
              <a:t>self.stack</a:t>
            </a:r>
            <a:r>
              <a:rPr lang="en-US" sz="1400" dirty="0" smtClean="0"/>
              <a:t> = []	</a:t>
            </a:r>
            <a:r>
              <a:rPr lang="en-US" sz="1400" dirty="0" smtClean="0">
                <a:solidFill>
                  <a:srgbClr val="00B050"/>
                </a:solidFill>
              </a:rPr>
              <a:t># initialize stack to empty dynamic array (e.g., list)</a:t>
            </a:r>
          </a:p>
          <a:p>
            <a:endParaRPr lang="en-US" sz="1400" dirty="0" smtClean="0"/>
          </a:p>
          <a:p>
            <a:r>
              <a:rPr lang="en-US" sz="1400" dirty="0"/>
              <a:t>	</a:t>
            </a:r>
            <a:r>
              <a:rPr lang="en-US" sz="1400" dirty="0" smtClean="0">
                <a:solidFill>
                  <a:srgbClr val="00B050"/>
                </a:solidFill>
              </a:rPr>
              <a:t># Add element to the stack</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self.stack.insert</a:t>
            </a:r>
            <a:r>
              <a:rPr lang="en-US" sz="1400" dirty="0" smtClean="0"/>
              <a:t>( 0, element )</a:t>
            </a:r>
          </a:p>
          <a:p>
            <a:endParaRPr lang="en-US" sz="1400" dirty="0" smtClean="0"/>
          </a:p>
          <a:p>
            <a:r>
              <a:rPr lang="en-US" sz="1400" dirty="0"/>
              <a:t>	</a:t>
            </a:r>
            <a:r>
              <a:rPr lang="en-US" sz="1400" dirty="0" smtClean="0">
                <a:solidFill>
                  <a:srgbClr val="00B050"/>
                </a:solidFill>
              </a:rPr>
              <a:t># Remove element from front of the stack</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Stack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stack</a:t>
            </a:r>
            <a:endParaRPr lang="en-US" sz="1400" b="1" dirty="0" smtClean="0">
              <a:solidFill>
                <a:srgbClr val="0070C0"/>
              </a:solidFill>
            </a:endParaRPr>
          </a:p>
          <a:p>
            <a:r>
              <a:rPr lang="en-US" sz="1400" dirty="0"/>
              <a:t>	</a:t>
            </a:r>
            <a:r>
              <a:rPr lang="en-US" sz="1400" dirty="0" smtClean="0"/>
              <a:t>	element = </a:t>
            </a:r>
            <a:r>
              <a:rPr lang="en-US" sz="1400" dirty="0" err="1" smtClean="0"/>
              <a:t>self.stack</a:t>
            </a:r>
            <a:r>
              <a:rPr lang="en-US" sz="1400" dirty="0" smtClean="0"/>
              <a:t>[ 0 ]</a:t>
            </a:r>
          </a:p>
          <a:p>
            <a:endParaRPr lang="en-US" sz="1400" dirty="0"/>
          </a:p>
          <a:p>
            <a:r>
              <a:rPr lang="en-US" sz="1400" dirty="0" smtClean="0"/>
              <a:t>		</a:t>
            </a:r>
            <a:r>
              <a:rPr lang="en-US" sz="1400" dirty="0">
                <a:solidFill>
                  <a:srgbClr val="00B050"/>
                </a:solidFill>
              </a:rPr>
              <a:t> # </a:t>
            </a:r>
            <a:r>
              <a:rPr lang="en-US" sz="1400" dirty="0" smtClean="0">
                <a:solidFill>
                  <a:srgbClr val="00B050"/>
                </a:solidFill>
              </a:rPr>
              <a:t>Remove (drop) the first element in the stack</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595812" y="2360352"/>
            <a:ext cx="3308663" cy="461665"/>
          </a:xfrm>
          <a:prstGeom prst="rect">
            <a:avLst/>
          </a:prstGeom>
          <a:noFill/>
        </p:spPr>
        <p:txBody>
          <a:bodyPr wrap="none" rtlCol="0">
            <a:spAutoFit/>
          </a:bodyPr>
          <a:lstStyle/>
          <a:p>
            <a:r>
              <a:rPr lang="en-US" sz="1200" dirty="0" smtClean="0">
                <a:solidFill>
                  <a:schemeClr val="accent6">
                    <a:lumMod val="75000"/>
                  </a:schemeClr>
                </a:solidFill>
              </a:rPr>
              <a:t>insert() method inserts an element to an array/list</a:t>
            </a:r>
          </a:p>
          <a:p>
            <a:r>
              <a:rPr lang="en-US" sz="1200" dirty="0" smtClean="0">
                <a:solidFill>
                  <a:schemeClr val="accent6">
                    <a:lumMod val="75000"/>
                  </a:schemeClr>
                </a:solidFill>
              </a:rPr>
              <a:t>at the specified index.</a:t>
            </a:r>
            <a:endParaRPr lang="en-US" sz="1200" dirty="0">
              <a:solidFill>
                <a:schemeClr val="accent6">
                  <a:lumMod val="75000"/>
                </a:schemeClr>
              </a:solidFill>
            </a:endParaRPr>
          </a:p>
        </p:txBody>
      </p:sp>
      <p:cxnSp>
        <p:nvCxnSpPr>
          <p:cNvPr id="7" name="Straight Arrow Connector 6"/>
          <p:cNvCxnSpPr>
            <a:stCxn id="6" idx="1"/>
          </p:cNvCxnSpPr>
          <p:nvPr/>
        </p:nvCxnSpPr>
        <p:spPr>
          <a:xfrm flipH="1">
            <a:off x="3097530" y="2591185"/>
            <a:ext cx="1498282" cy="3504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383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Add to front of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2462674377"/>
              </p:ext>
            </p:extLst>
          </p:nvPr>
        </p:nvGraphicFramePr>
        <p:xfrm>
          <a:off x="2038350" y="1292860"/>
          <a:ext cx="2286000" cy="333756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4</a:t>
                      </a:r>
                      <a:endParaRPr lang="en-US" dirty="0">
                        <a:solidFill>
                          <a:srgbClr val="00B050"/>
                        </a:solidFill>
                      </a:endParaRPr>
                    </a:p>
                  </a:txBody>
                  <a:tcPr/>
                </a:tc>
              </a:tr>
              <a:tr h="370840">
                <a:tc>
                  <a:txBody>
                    <a:bodyPr/>
                    <a:lstStyle/>
                    <a:p>
                      <a:r>
                        <a:rPr lang="en-US" dirty="0" smtClean="0"/>
                        <a:t>Size      = 4 </a:t>
                      </a:r>
                      <a:r>
                        <a:rPr lang="en-US" dirty="0" smtClean="0">
                          <a:solidFill>
                            <a:srgbClr val="00B050"/>
                          </a:solidFill>
                        </a:rPr>
                        <a:t>6</a:t>
                      </a:r>
                      <a:r>
                        <a:rPr lang="en-US" dirty="0" smtClean="0"/>
                        <a:t> </a:t>
                      </a:r>
                      <a:endParaRPr lang="en-US" dirty="0"/>
                    </a:p>
                  </a:txBody>
                  <a:tcPr/>
                </a:tc>
              </a:tr>
              <a:tr h="370840">
                <a:tc>
                  <a:txBody>
                    <a:bodyPr/>
                    <a:lstStyle/>
                    <a:p>
                      <a:r>
                        <a:rPr lang="en-US" dirty="0" smtClean="0">
                          <a:solidFill>
                            <a:srgbClr val="00B050"/>
                          </a:solidFill>
                        </a:rPr>
                        <a:t>[0] New Address</a:t>
                      </a:r>
                      <a:endParaRPr lang="en-US" dirty="0">
                        <a:solidFill>
                          <a:srgbClr val="00B050"/>
                        </a:solidFill>
                      </a:endParaRPr>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a:t>
                      </a:r>
                      <a:r>
                        <a:rPr lang="en-US" baseline="0" dirty="0" smtClean="0"/>
                        <a:t>3] Address</a:t>
                      </a:r>
                      <a:endParaRPr lang="en-US" dirty="0"/>
                    </a:p>
                  </a:txBody>
                  <a:tcPr/>
                </a:tc>
              </a:tr>
              <a:tr h="370840">
                <a:tc>
                  <a:txBody>
                    <a:bodyPr/>
                    <a:lstStyle/>
                    <a:p>
                      <a:r>
                        <a:rPr lang="en-US" dirty="0" smtClean="0"/>
                        <a:t>[4]</a:t>
                      </a:r>
                      <a:r>
                        <a:rPr lang="en-US" baseline="0" dirty="0" smtClean="0"/>
                        <a:t> unused</a:t>
                      </a:r>
                      <a:endParaRPr lang="en-US" dirty="0"/>
                    </a:p>
                  </a:txBody>
                  <a:tcPr/>
                </a:tc>
              </a:tr>
              <a:tr h="370840">
                <a:tc>
                  <a:txBody>
                    <a:bodyPr/>
                    <a:lstStyle/>
                    <a:p>
                      <a:r>
                        <a:rPr lang="en-US" dirty="0" smtClean="0"/>
                        <a:t>[5] unused</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334375" y="247433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a:off x="1474036" y="2825768"/>
            <a:ext cx="359743" cy="1044236"/>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95218" y="1950947"/>
            <a:ext cx="1181100" cy="1754326"/>
          </a:xfrm>
          <a:prstGeom prst="rect">
            <a:avLst/>
          </a:prstGeom>
          <a:noFill/>
        </p:spPr>
        <p:txBody>
          <a:bodyPr wrap="square" rtlCol="0">
            <a:spAutoFit/>
          </a:bodyPr>
          <a:lstStyle/>
          <a:p>
            <a:r>
              <a:rPr lang="en-US" sz="1200" dirty="0" smtClean="0">
                <a:solidFill>
                  <a:schemeClr val="accent6">
                    <a:lumMod val="75000"/>
                  </a:schemeClr>
                </a:solidFill>
              </a:rPr>
              <a:t>Shift down the addresses one slot.</a:t>
            </a:r>
          </a:p>
          <a:p>
            <a:endParaRPr lang="en-US" sz="1200" dirty="0">
              <a:solidFill>
                <a:schemeClr val="accent6">
                  <a:lumMod val="75000"/>
                </a:schemeClr>
              </a:solidFill>
            </a:endParaRPr>
          </a:p>
          <a:p>
            <a:r>
              <a:rPr lang="en-US" sz="1200" b="1" dirty="0" smtClean="0">
                <a:solidFill>
                  <a:srgbClr val="FF0000"/>
                </a:solidFill>
              </a:rPr>
              <a:t>If we have a million entries,</a:t>
            </a:r>
          </a:p>
          <a:p>
            <a:r>
              <a:rPr lang="en-US" sz="1200" b="1" dirty="0" smtClean="0">
                <a:solidFill>
                  <a:srgbClr val="FF0000"/>
                </a:solidFill>
              </a:rPr>
              <a:t>The list object would shift a million entries!</a:t>
            </a:r>
          </a:p>
        </p:txBody>
      </p:sp>
      <p:sp>
        <p:nvSpPr>
          <p:cNvPr id="10" name="TextBox 9"/>
          <p:cNvSpPr txBox="1"/>
          <p:nvPr/>
        </p:nvSpPr>
        <p:spPr>
          <a:xfrm>
            <a:off x="4800600" y="1866900"/>
            <a:ext cx="3980833" cy="1600438"/>
          </a:xfrm>
          <a:prstGeom prst="rect">
            <a:avLst/>
          </a:prstGeom>
          <a:noFill/>
        </p:spPr>
        <p:txBody>
          <a:bodyPr wrap="none" rtlCol="0">
            <a:spAutoFit/>
          </a:bodyPr>
          <a:lstStyle/>
          <a:p>
            <a:r>
              <a:rPr lang="en-US" sz="1400" b="1" dirty="0" smtClean="0">
                <a:solidFill>
                  <a:srgbClr val="00B050"/>
                </a:solidFill>
              </a:rPr>
              <a:t>Implement list in reverse so push and pop from the</a:t>
            </a:r>
          </a:p>
          <a:p>
            <a:r>
              <a:rPr lang="en-US" sz="1400" b="1" dirty="0" smtClean="0">
                <a:solidFill>
                  <a:srgbClr val="00B050"/>
                </a:solidFill>
              </a:rPr>
              <a:t>end of the list (instead of beginning)</a:t>
            </a:r>
          </a:p>
          <a:p>
            <a:endParaRPr lang="en-US" sz="1400" b="1" dirty="0">
              <a:solidFill>
                <a:srgbClr val="00B050"/>
              </a:solidFill>
            </a:endParaRPr>
          </a:p>
          <a:p>
            <a:r>
              <a:rPr lang="en-US" sz="1400" b="1" dirty="0" smtClean="0">
                <a:solidFill>
                  <a:srgbClr val="00B050"/>
                </a:solidFill>
              </a:rPr>
              <a:t>push() =&gt;  	</a:t>
            </a:r>
            <a:r>
              <a:rPr lang="en-US" sz="1400" b="1" dirty="0" err="1" smtClean="0">
                <a:solidFill>
                  <a:srgbClr val="00B050"/>
                </a:solidFill>
              </a:rPr>
              <a:t>stack.append</a:t>
            </a:r>
            <a:r>
              <a:rPr lang="en-US" sz="1400" b="1" dirty="0" smtClean="0">
                <a:solidFill>
                  <a:srgbClr val="00B050"/>
                </a:solidFill>
              </a:rPr>
              <a:t>(</a:t>
            </a:r>
            <a:r>
              <a:rPr lang="en-US" sz="1400" b="1" dirty="0" err="1" smtClean="0">
                <a:solidFill>
                  <a:srgbClr val="00B050"/>
                </a:solidFill>
              </a:rPr>
              <a:t>obj</a:t>
            </a:r>
            <a:r>
              <a:rPr lang="en-US" sz="1400" b="1" dirty="0" smtClean="0">
                <a:solidFill>
                  <a:srgbClr val="00B050"/>
                </a:solidFill>
              </a:rPr>
              <a:t>)</a:t>
            </a:r>
          </a:p>
          <a:p>
            <a:endParaRPr lang="en-US" sz="1400" b="1" dirty="0">
              <a:solidFill>
                <a:srgbClr val="00B050"/>
              </a:solidFill>
            </a:endParaRPr>
          </a:p>
          <a:p>
            <a:r>
              <a:rPr lang="en-US" sz="1400" b="1" dirty="0" smtClean="0">
                <a:solidFill>
                  <a:srgbClr val="00B050"/>
                </a:solidFill>
              </a:rPr>
              <a:t>pop() =&gt; 	item = stack[ </a:t>
            </a:r>
            <a:r>
              <a:rPr lang="en-US" sz="1400" b="1" dirty="0" err="1" smtClean="0">
                <a:solidFill>
                  <a:srgbClr val="00B050"/>
                </a:solidFill>
              </a:rPr>
              <a:t>len</a:t>
            </a:r>
            <a:r>
              <a:rPr lang="en-US" sz="1400" b="1" dirty="0" smtClean="0">
                <a:solidFill>
                  <a:srgbClr val="00B050"/>
                </a:solidFill>
              </a:rPr>
              <a:t>(stack)-1]</a:t>
            </a:r>
          </a:p>
          <a:p>
            <a:r>
              <a:rPr lang="en-US" sz="1400" b="1" dirty="0" smtClean="0">
                <a:solidFill>
                  <a:srgbClr val="00B050"/>
                </a:solidFill>
              </a:rPr>
              <a:t>	del stack[</a:t>
            </a:r>
            <a:r>
              <a:rPr lang="en-US" sz="1400" b="1" dirty="0" err="1" smtClean="0">
                <a:solidFill>
                  <a:srgbClr val="00B050"/>
                </a:solidFill>
              </a:rPr>
              <a:t>len</a:t>
            </a:r>
            <a:r>
              <a:rPr lang="en-US" sz="1400" b="1" dirty="0" smtClean="0">
                <a:solidFill>
                  <a:srgbClr val="00B050"/>
                </a:solidFill>
              </a:rPr>
              <a:t>(stack)-1]</a:t>
            </a:r>
            <a:endParaRPr lang="en-US" sz="1200" dirty="0"/>
          </a:p>
        </p:txBody>
      </p:sp>
    </p:spTree>
    <p:extLst>
      <p:ext uri="{BB962C8B-B14F-4D97-AF65-F5344CB8AC3E}">
        <p14:creationId xmlns:p14="http://schemas.microsoft.com/office/powerpoint/2010/main" val="21712559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 (Mimic using a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2892" y="1568007"/>
            <a:ext cx="7421775" cy="5262979"/>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Stack(object):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a:t>
            </a:r>
          </a:p>
          <a:p>
            <a:r>
              <a:rPr lang="en-US" sz="1400" dirty="0"/>
              <a:t>	</a:t>
            </a:r>
            <a:r>
              <a:rPr lang="en-US" sz="1400" dirty="0" smtClean="0"/>
              <a:t>	</a:t>
            </a:r>
            <a:r>
              <a:rPr lang="en-US" sz="1400" dirty="0" err="1" smtClean="0"/>
              <a:t>self.stack</a:t>
            </a:r>
            <a:r>
              <a:rPr lang="en-US" sz="1400" dirty="0" smtClean="0"/>
              <a:t> = []	</a:t>
            </a:r>
            <a:r>
              <a:rPr lang="en-US" sz="1400" dirty="0" smtClean="0">
                <a:solidFill>
                  <a:srgbClr val="00B050"/>
                </a:solidFill>
              </a:rPr>
              <a:t># initialize stack to empty dynamic array (i.e., list)</a:t>
            </a:r>
          </a:p>
          <a:p>
            <a:endParaRPr lang="en-US" sz="1400" dirty="0" smtClean="0"/>
          </a:p>
          <a:p>
            <a:r>
              <a:rPr lang="en-US" sz="1400" dirty="0"/>
              <a:t>	</a:t>
            </a:r>
            <a:r>
              <a:rPr lang="en-US" sz="1400" dirty="0" smtClean="0">
                <a:solidFill>
                  <a:srgbClr val="00B050"/>
                </a:solidFill>
              </a:rPr>
              <a:t># Add element to the stack</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self.stack.append</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stack</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length = </a:t>
            </a:r>
            <a:r>
              <a:rPr lang="en-US" sz="1400" dirty="0" err="1" smtClean="0"/>
              <a:t>len</a:t>
            </a:r>
            <a:r>
              <a:rPr lang="en-US" sz="1400" dirty="0" smtClean="0"/>
              <a:t>(</a:t>
            </a:r>
            <a:r>
              <a:rPr lang="en-US" sz="1400" dirty="0" err="1" smtClean="0"/>
              <a:t>self.stack</a:t>
            </a:r>
            <a:r>
              <a:rPr lang="en-US" sz="1400" dirty="0" smtClean="0"/>
              <a:t>)</a:t>
            </a:r>
            <a:r>
              <a:rPr lang="en-US" sz="1400" dirty="0"/>
              <a:t>	</a:t>
            </a:r>
            <a:r>
              <a:rPr lang="en-US" sz="1400" dirty="0">
                <a:solidFill>
                  <a:srgbClr val="00B050"/>
                </a:solidFill>
              </a:rPr>
              <a:t># Get the length of the </a:t>
            </a:r>
            <a:r>
              <a:rPr lang="en-US" sz="1400" dirty="0" smtClean="0">
                <a:solidFill>
                  <a:srgbClr val="00B050"/>
                </a:solidFill>
              </a:rPr>
              <a:t>stack</a:t>
            </a:r>
            <a:br>
              <a:rPr lang="en-US" sz="1400" dirty="0" smtClean="0">
                <a:solidFill>
                  <a:srgbClr val="00B050"/>
                </a:solidFill>
              </a:rPr>
            </a:br>
            <a:endParaRPr lang="en-US" sz="1400" dirty="0"/>
          </a:p>
          <a:p>
            <a:r>
              <a:rPr lang="en-US" sz="1400" dirty="0"/>
              <a:t>	</a:t>
            </a:r>
            <a:r>
              <a:rPr lang="en-US" sz="1400" dirty="0" smtClean="0"/>
              <a:t>	</a:t>
            </a:r>
            <a:r>
              <a:rPr lang="en-US" sz="1400" dirty="0">
                <a:solidFill>
                  <a:srgbClr val="00B050"/>
                </a:solidFill>
              </a:rPr>
              <a:t> # </a:t>
            </a:r>
            <a:r>
              <a:rPr lang="en-US" sz="1400" dirty="0" smtClean="0">
                <a:solidFill>
                  <a:srgbClr val="00B050"/>
                </a:solidFill>
              </a:rPr>
              <a:t>Empty Stack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length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stack</a:t>
            </a:r>
            <a:endParaRPr lang="en-US" sz="1400" b="1" dirty="0" smtClean="0">
              <a:solidFill>
                <a:srgbClr val="0070C0"/>
              </a:solidFill>
            </a:endParaRPr>
          </a:p>
          <a:p>
            <a:r>
              <a:rPr lang="en-US" sz="1400" dirty="0" smtClean="0"/>
              <a:t>		element = </a:t>
            </a:r>
            <a:r>
              <a:rPr lang="en-US" sz="1400" dirty="0" err="1" smtClean="0"/>
              <a:t>self.stack</a:t>
            </a:r>
            <a:r>
              <a:rPr lang="en-US" sz="1400" dirty="0" smtClean="0"/>
              <a:t>[ length – 1 ]</a:t>
            </a:r>
          </a:p>
          <a:p>
            <a:endParaRPr lang="en-US" sz="1400" dirty="0"/>
          </a:p>
          <a:p>
            <a:r>
              <a:rPr lang="en-US" sz="1400" dirty="0" smtClean="0"/>
              <a:t>		</a:t>
            </a:r>
            <a:r>
              <a:rPr lang="en-US" sz="1400" dirty="0">
                <a:solidFill>
                  <a:srgbClr val="00B050"/>
                </a:solidFill>
              </a:rPr>
              <a:t> # </a:t>
            </a:r>
            <a:r>
              <a:rPr lang="en-US" sz="1400" dirty="0" smtClean="0">
                <a:solidFill>
                  <a:srgbClr val="00B050"/>
                </a:solidFill>
              </a:rPr>
              <a:t>Remove (drop) the first element in the stack</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self.stack</a:t>
            </a:r>
            <a:r>
              <a:rPr lang="en-US" sz="1400" dirty="0" smtClean="0"/>
              <a:t>[ length - 1 ]</a:t>
            </a:r>
          </a:p>
          <a:p>
            <a:endParaRPr lang="en-US" sz="1400" dirty="0" smtClean="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595812" y="2360352"/>
            <a:ext cx="3336554" cy="276999"/>
          </a:xfrm>
          <a:prstGeom prst="rect">
            <a:avLst/>
          </a:prstGeom>
          <a:noFill/>
        </p:spPr>
        <p:txBody>
          <a:bodyPr wrap="none" rtlCol="0">
            <a:spAutoFit/>
          </a:bodyPr>
          <a:lstStyle/>
          <a:p>
            <a:r>
              <a:rPr lang="en-US" sz="1200" dirty="0" smtClean="0">
                <a:solidFill>
                  <a:schemeClr val="accent6">
                    <a:lumMod val="75000"/>
                  </a:schemeClr>
                </a:solidFill>
              </a:rPr>
              <a:t>Mimic a push to the front by appending to the end</a:t>
            </a:r>
            <a:endParaRPr lang="en-US" sz="1200" dirty="0">
              <a:solidFill>
                <a:schemeClr val="accent6">
                  <a:lumMod val="75000"/>
                </a:schemeClr>
              </a:solidFill>
            </a:endParaRPr>
          </a:p>
        </p:txBody>
      </p:sp>
      <p:cxnSp>
        <p:nvCxnSpPr>
          <p:cNvPr id="7" name="Straight Arrow Connector 6"/>
          <p:cNvCxnSpPr>
            <a:stCxn id="6" idx="1"/>
          </p:cNvCxnSpPr>
          <p:nvPr/>
        </p:nvCxnSpPr>
        <p:spPr>
          <a:xfrm flipH="1">
            <a:off x="3097530" y="2498852"/>
            <a:ext cx="1498282" cy="44274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76293" y="4281101"/>
            <a:ext cx="3548151" cy="276999"/>
          </a:xfrm>
          <a:prstGeom prst="rect">
            <a:avLst/>
          </a:prstGeom>
          <a:noFill/>
        </p:spPr>
        <p:txBody>
          <a:bodyPr wrap="none" rtlCol="0">
            <a:spAutoFit/>
          </a:bodyPr>
          <a:lstStyle/>
          <a:p>
            <a:r>
              <a:rPr lang="en-US" sz="1200" dirty="0" smtClean="0">
                <a:solidFill>
                  <a:schemeClr val="accent6">
                    <a:lumMod val="75000"/>
                  </a:schemeClr>
                </a:solidFill>
              </a:rPr>
              <a:t>Mimic a pop from the front by removing from the end</a:t>
            </a:r>
            <a:endParaRPr lang="en-US" sz="1200" dirty="0">
              <a:solidFill>
                <a:schemeClr val="accent6">
                  <a:lumMod val="75000"/>
                </a:schemeClr>
              </a:solidFill>
            </a:endParaRPr>
          </a:p>
        </p:txBody>
      </p:sp>
      <p:cxnSp>
        <p:nvCxnSpPr>
          <p:cNvPr id="9" name="Straight Arrow Connector 8"/>
          <p:cNvCxnSpPr>
            <a:stCxn id="8" idx="1"/>
          </p:cNvCxnSpPr>
          <p:nvPr/>
        </p:nvCxnSpPr>
        <p:spPr>
          <a:xfrm flipH="1">
            <a:off x="4419600" y="4419601"/>
            <a:ext cx="1156693" cy="8381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60317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Importing a library</a:t>
            </a:r>
          </a:p>
          <a:p>
            <a:pPr marL="914400" lvl="1" indent="-457200">
              <a:buFont typeface="+mj-lt"/>
              <a:buAutoNum type="arabicPeriod"/>
            </a:pPr>
            <a:r>
              <a:rPr lang="en-US" sz="2400" b="1" dirty="0" smtClean="0">
                <a:solidFill>
                  <a:schemeClr val="accent6">
                    <a:lumMod val="75000"/>
                  </a:schemeClr>
                </a:solidFill>
              </a:rPr>
              <a:t>Prioritized Queue : </a:t>
            </a:r>
            <a:r>
              <a:rPr lang="en-US" sz="2400" b="1" dirty="0" err="1" smtClean="0">
                <a:solidFill>
                  <a:schemeClr val="accent6">
                    <a:lumMod val="75000"/>
                  </a:schemeClr>
                </a:solidFill>
              </a:rPr>
              <a:t>heappush</a:t>
            </a:r>
            <a:r>
              <a:rPr lang="en-US" sz="2400" b="1" dirty="0" smtClean="0">
                <a:solidFill>
                  <a:schemeClr val="accent6">
                    <a:lumMod val="75000"/>
                  </a:schemeClr>
                </a:solidFill>
              </a:rPr>
              <a:t>(), </a:t>
            </a:r>
            <a:r>
              <a:rPr lang="en-US" sz="2400" b="1" dirty="0" err="1" smtClean="0">
                <a:solidFill>
                  <a:schemeClr val="accent6">
                    <a:lumMod val="75000"/>
                  </a:schemeClr>
                </a:solidFill>
              </a:rPr>
              <a:t>heappop</a:t>
            </a:r>
            <a:r>
              <a:rPr lang="en-US" sz="2400" b="1" dirty="0" smtClean="0">
                <a:solidFill>
                  <a:schemeClr val="accent6">
                    <a:lumMod val="75000"/>
                  </a:schemeClr>
                </a:solidFill>
              </a:rPr>
              <a:t>()</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Heap</a:t>
            </a:r>
            <a:endParaRPr lang="en-US" dirty="0">
              <a:solidFill>
                <a:schemeClr val="accent5">
                  <a:lumMod val="75000"/>
                </a:schemeClr>
              </a:solidFill>
            </a:endParaRPr>
          </a:p>
        </p:txBody>
      </p:sp>
    </p:spTree>
    <p:extLst>
      <p:ext uri="{BB962C8B-B14F-4D97-AF65-F5344CB8AC3E}">
        <p14:creationId xmlns:p14="http://schemas.microsoft.com/office/powerpoint/2010/main" val="28311399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Prioritized Queue (Sorted by value) – Data Structure</a:t>
            </a:r>
          </a:p>
          <a:p>
            <a:pPr marL="800100" lvl="1" indent="-342900">
              <a:buFont typeface="+mj-lt"/>
              <a:buAutoNum type="arabicPeriod"/>
            </a:pPr>
            <a:r>
              <a:rPr lang="en-US" dirty="0" smtClean="0"/>
              <a:t>Push – add an element to the sorted position in the list</a:t>
            </a:r>
          </a:p>
          <a:p>
            <a:pPr marL="800100" lvl="1" indent="-342900">
              <a:buFont typeface="+mj-lt"/>
              <a:buAutoNum type="arabicPeriod"/>
            </a:pPr>
            <a:r>
              <a:rPr lang="en-US" dirty="0" smtClean="0"/>
              <a:t>Pop – remove an element from the front of the list</a:t>
            </a:r>
            <a:endParaRPr lang="en-US" dirty="0"/>
          </a:p>
        </p:txBody>
      </p:sp>
      <p:sp>
        <p:nvSpPr>
          <p:cNvPr id="12" name="Rectangle 1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br>
              <a:rPr lang="en-US" dirty="0" smtClean="0"/>
            </a:br>
            <a:r>
              <a:rPr lang="en-US" sz="1400" dirty="0" smtClean="0"/>
              <a:t>(1)</a:t>
            </a:r>
            <a:endParaRPr lang="en-US" sz="1400" dirty="0"/>
          </a:p>
        </p:txBody>
      </p:sp>
      <p:sp>
        <p:nvSpPr>
          <p:cNvPr id="13" name="Rectangle 1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br>
              <a:rPr lang="en-US" dirty="0" smtClean="0"/>
            </a:br>
            <a:r>
              <a:rPr lang="en-US" sz="1400" dirty="0" smtClean="0"/>
              <a:t>(2)</a:t>
            </a:r>
            <a:endParaRPr lang="en-US" sz="1400" dirty="0"/>
          </a:p>
        </p:txBody>
      </p:sp>
      <p:sp>
        <p:nvSpPr>
          <p:cNvPr id="14" name="TextBox 13"/>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TextBox 14"/>
          <p:cNvSpPr txBox="1"/>
          <p:nvPr/>
        </p:nvSpPr>
        <p:spPr>
          <a:xfrm>
            <a:off x="204548" y="4011514"/>
            <a:ext cx="1344407" cy="954107"/>
          </a:xfrm>
          <a:prstGeom prst="rect">
            <a:avLst/>
          </a:prstGeom>
          <a:noFill/>
        </p:spPr>
        <p:txBody>
          <a:bodyPr wrap="none" rtlCol="0">
            <a:spAutoFit/>
          </a:bodyPr>
          <a:lstStyle/>
          <a:p>
            <a:r>
              <a:rPr lang="en-US" sz="1400" b="1" dirty="0" smtClean="0"/>
              <a:t>Each element is</a:t>
            </a:r>
          </a:p>
          <a:p>
            <a:r>
              <a:rPr lang="en-US" sz="1400" b="1" dirty="0" smtClean="0"/>
              <a:t>added at it’s</a:t>
            </a:r>
          </a:p>
          <a:p>
            <a:r>
              <a:rPr lang="en-US" sz="1400" b="1" dirty="0" smtClean="0"/>
              <a:t>sorted location</a:t>
            </a:r>
          </a:p>
          <a:p>
            <a:r>
              <a:rPr lang="en-US" sz="1400" b="1" dirty="0" smtClean="0"/>
              <a:t>In the queue</a:t>
            </a:r>
            <a:endParaRPr lang="en-US" sz="1400" b="1" dirty="0"/>
          </a:p>
        </p:txBody>
      </p:sp>
      <p:sp>
        <p:nvSpPr>
          <p:cNvPr id="16" name="Rectangle 15"/>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br>
              <a:rPr lang="en-US" dirty="0" smtClean="0"/>
            </a:br>
            <a:r>
              <a:rPr lang="en-US" sz="1400" dirty="0" smtClean="0"/>
              <a:t>(2)</a:t>
            </a:r>
            <a:endParaRPr lang="en-US" sz="1400" dirty="0"/>
          </a:p>
        </p:txBody>
      </p:sp>
      <p:sp>
        <p:nvSpPr>
          <p:cNvPr id="17" name="TextBox 16"/>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18" name="Straight Arrow Connector 17"/>
          <p:cNvCxnSpPr/>
          <p:nvPr/>
        </p:nvCxnSpPr>
        <p:spPr>
          <a:xfrm>
            <a:off x="1047750" y="4984556"/>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x1</a:t>
            </a:r>
            <a:br>
              <a:rPr lang="en-US" dirty="0"/>
            </a:br>
            <a:r>
              <a:rPr lang="en-US" sz="1400" dirty="0" smtClean="0"/>
              <a:t>(3)</a:t>
            </a:r>
            <a:endParaRPr lang="en-US" sz="1400" dirty="0"/>
          </a:p>
        </p:txBody>
      </p:sp>
      <p:sp>
        <p:nvSpPr>
          <p:cNvPr id="20" name="Rectangle 19"/>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br>
              <a:rPr lang="en-US" dirty="0" smtClean="0"/>
            </a:br>
            <a:r>
              <a:rPr lang="en-US" sz="1400" dirty="0" smtClean="0"/>
              <a:t>(3)</a:t>
            </a:r>
            <a:endParaRPr lang="en-US" sz="1400" dirty="0"/>
          </a:p>
        </p:txBody>
      </p:sp>
      <p:sp>
        <p:nvSpPr>
          <p:cNvPr id="21" name="TextBox 20"/>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22" name="Rectangle 21"/>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br>
              <a:rPr lang="en-US" dirty="0" smtClean="0"/>
            </a:br>
            <a:r>
              <a:rPr lang="en-US" sz="1400" dirty="0" smtClean="0"/>
              <a:t>(2)</a:t>
            </a:r>
            <a:endParaRPr lang="en-US" sz="1400" dirty="0"/>
          </a:p>
        </p:txBody>
      </p:sp>
      <p:cxnSp>
        <p:nvCxnSpPr>
          <p:cNvPr id="23" name="Straight Arrow Connector 22"/>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br>
              <a:rPr lang="en-US" dirty="0" smtClean="0"/>
            </a:br>
            <a:r>
              <a:rPr lang="en-US" sz="1400" dirty="0" smtClean="0"/>
              <a:t>(1)</a:t>
            </a:r>
            <a:endParaRPr lang="en-US" sz="1400" dirty="0"/>
          </a:p>
        </p:txBody>
      </p:sp>
      <p:cxnSp>
        <p:nvCxnSpPr>
          <p:cNvPr id="25" name="Straight Arrow Connector 24"/>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046659" y="3811459"/>
            <a:ext cx="1287532" cy="400110"/>
          </a:xfrm>
          <a:prstGeom prst="rect">
            <a:avLst/>
          </a:prstGeom>
          <a:noFill/>
        </p:spPr>
        <p:txBody>
          <a:bodyPr wrap="none" rtlCol="0">
            <a:spAutoFit/>
          </a:bodyPr>
          <a:lstStyle/>
          <a:p>
            <a:r>
              <a:rPr lang="en-US" sz="1000" dirty="0">
                <a:solidFill>
                  <a:schemeClr val="accent6">
                    <a:lumMod val="75000"/>
                  </a:schemeClr>
                </a:solidFill>
              </a:rPr>
              <a:t>x</a:t>
            </a:r>
            <a:r>
              <a:rPr lang="en-US" sz="1000" dirty="0" smtClean="0">
                <a:solidFill>
                  <a:schemeClr val="accent6">
                    <a:lumMod val="75000"/>
                  </a:schemeClr>
                </a:solidFill>
              </a:rPr>
              <a:t>2 has higher priority</a:t>
            </a:r>
          </a:p>
          <a:p>
            <a:r>
              <a:rPr lang="en-US" sz="1000" dirty="0">
                <a:solidFill>
                  <a:schemeClr val="accent6">
                    <a:lumMod val="75000"/>
                  </a:schemeClr>
                </a:solidFill>
              </a:rPr>
              <a:t>t</a:t>
            </a:r>
            <a:r>
              <a:rPr lang="en-US" sz="1000" dirty="0" smtClean="0">
                <a:solidFill>
                  <a:schemeClr val="accent6">
                    <a:lumMod val="75000"/>
                  </a:schemeClr>
                </a:solidFill>
              </a:rPr>
              <a:t>han x3.</a:t>
            </a:r>
            <a:endParaRPr lang="en-US" sz="1000" dirty="0">
              <a:solidFill>
                <a:schemeClr val="accent6">
                  <a:lumMod val="75000"/>
                </a:schemeClr>
              </a:solidFill>
            </a:endParaRPr>
          </a:p>
        </p:txBody>
      </p:sp>
      <p:sp>
        <p:nvSpPr>
          <p:cNvPr id="27" name="TextBox 26"/>
          <p:cNvSpPr txBox="1"/>
          <p:nvPr/>
        </p:nvSpPr>
        <p:spPr>
          <a:xfrm>
            <a:off x="3051379" y="5716459"/>
            <a:ext cx="1250663" cy="400110"/>
          </a:xfrm>
          <a:prstGeom prst="rect">
            <a:avLst/>
          </a:prstGeom>
          <a:noFill/>
        </p:spPr>
        <p:txBody>
          <a:bodyPr wrap="none" rtlCol="0">
            <a:spAutoFit/>
          </a:bodyPr>
          <a:lstStyle/>
          <a:p>
            <a:r>
              <a:rPr lang="en-US" sz="1000" dirty="0" smtClean="0">
                <a:solidFill>
                  <a:schemeClr val="accent6">
                    <a:lumMod val="75000"/>
                  </a:schemeClr>
                </a:solidFill>
              </a:rPr>
              <a:t>x1 has lower priority</a:t>
            </a:r>
          </a:p>
          <a:p>
            <a:r>
              <a:rPr lang="en-US" sz="1000" dirty="0">
                <a:solidFill>
                  <a:schemeClr val="accent6">
                    <a:lumMod val="75000"/>
                  </a:schemeClr>
                </a:solidFill>
              </a:rPr>
              <a:t>t</a:t>
            </a:r>
            <a:r>
              <a:rPr lang="en-US" sz="1000" dirty="0" smtClean="0">
                <a:solidFill>
                  <a:schemeClr val="accent6">
                    <a:lumMod val="75000"/>
                  </a:schemeClr>
                </a:solidFill>
              </a:rPr>
              <a:t>han x3.</a:t>
            </a:r>
            <a:endParaRPr lang="en-US" sz="1000" dirty="0">
              <a:solidFill>
                <a:schemeClr val="accent6">
                  <a:lumMod val="75000"/>
                </a:schemeClr>
              </a:solidFill>
            </a:endParaRPr>
          </a:p>
        </p:txBody>
      </p:sp>
      <p:cxnSp>
        <p:nvCxnSpPr>
          <p:cNvPr id="28" name="Straight Arrow Connector 27"/>
          <p:cNvCxnSpPr/>
          <p:nvPr/>
        </p:nvCxnSpPr>
        <p:spPr>
          <a:xfrm flipH="1" flipV="1">
            <a:off x="703558" y="3323780"/>
            <a:ext cx="2769" cy="43361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7732249" y="3097858"/>
            <a:ext cx="567257" cy="53265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63746" y="3733054"/>
            <a:ext cx="1031180" cy="276999"/>
          </a:xfrm>
          <a:prstGeom prst="rect">
            <a:avLst/>
          </a:prstGeom>
          <a:noFill/>
        </p:spPr>
        <p:txBody>
          <a:bodyPr wrap="none" rtlCol="0">
            <a:spAutoFit/>
          </a:bodyPr>
          <a:lstStyle/>
          <a:p>
            <a:r>
              <a:rPr lang="en-US" sz="1200" dirty="0" smtClean="0">
                <a:solidFill>
                  <a:schemeClr val="accent6">
                    <a:lumMod val="75000"/>
                  </a:schemeClr>
                </a:solidFill>
              </a:rPr>
              <a:t>Add to queue</a:t>
            </a:r>
            <a:endParaRPr lang="en-US" sz="1200" dirty="0">
              <a:solidFill>
                <a:schemeClr val="accent6">
                  <a:lumMod val="75000"/>
                </a:schemeClr>
              </a:solidFill>
            </a:endParaRPr>
          </a:p>
        </p:txBody>
      </p:sp>
      <p:sp>
        <p:nvSpPr>
          <p:cNvPr id="31" name="TextBox 30"/>
          <p:cNvSpPr txBox="1"/>
          <p:nvPr/>
        </p:nvSpPr>
        <p:spPr>
          <a:xfrm>
            <a:off x="7543800" y="3658315"/>
            <a:ext cx="1458091" cy="276999"/>
          </a:xfrm>
          <a:prstGeom prst="rect">
            <a:avLst/>
          </a:prstGeom>
          <a:noFill/>
        </p:spPr>
        <p:txBody>
          <a:bodyPr wrap="none" rtlCol="0">
            <a:spAutoFit/>
          </a:bodyPr>
          <a:lstStyle/>
          <a:p>
            <a:r>
              <a:rPr lang="en-US" sz="1200" dirty="0" smtClean="0">
                <a:solidFill>
                  <a:schemeClr val="accent6">
                    <a:lumMod val="75000"/>
                  </a:schemeClr>
                </a:solidFill>
              </a:rPr>
              <a:t>Remove from queue</a:t>
            </a:r>
            <a:endParaRPr lang="en-US" sz="1200" dirty="0">
              <a:solidFill>
                <a:schemeClr val="accent6">
                  <a:lumMod val="75000"/>
                </a:schemeClr>
              </a:solidFill>
            </a:endParaRPr>
          </a:p>
        </p:txBody>
      </p:sp>
    </p:spTree>
    <p:extLst>
      <p:ext uri="{BB962C8B-B14F-4D97-AF65-F5344CB8AC3E}">
        <p14:creationId xmlns:p14="http://schemas.microsoft.com/office/powerpoint/2010/main" val="26309718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76250" y="1582862"/>
            <a:ext cx="7421134" cy="4616648"/>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from</a:t>
            </a:r>
            <a:r>
              <a:rPr lang="en-US" sz="1400" dirty="0"/>
              <a:t> </a:t>
            </a:r>
            <a:r>
              <a:rPr lang="en-US" sz="1400" dirty="0" err="1"/>
              <a:t>heapq</a:t>
            </a:r>
            <a:r>
              <a:rPr lang="en-US" sz="1400" dirty="0"/>
              <a:t> </a:t>
            </a:r>
            <a:r>
              <a:rPr lang="en-US" sz="1400" b="1" dirty="0">
                <a:solidFill>
                  <a:schemeClr val="accent5">
                    <a:lumMod val="75000"/>
                  </a:schemeClr>
                </a:solidFill>
              </a:rPr>
              <a:t>import</a:t>
            </a:r>
            <a:r>
              <a:rPr lang="en-US" sz="1400" dirty="0"/>
              <a:t> </a:t>
            </a:r>
            <a:r>
              <a:rPr lang="en-US" sz="1400" dirty="0" err="1"/>
              <a:t>heappush</a:t>
            </a:r>
            <a:r>
              <a:rPr lang="en-US" sz="1400" dirty="0"/>
              <a:t>, </a:t>
            </a:r>
            <a:r>
              <a:rPr lang="en-US" sz="1400" dirty="0" err="1" smtClean="0"/>
              <a:t>heappop</a:t>
            </a:r>
            <a:endParaRPr lang="en-US" sz="1400" dirty="0" smtClean="0"/>
          </a:p>
          <a:p>
            <a:endParaRPr lang="en-US" sz="1400" b="1" dirty="0" smtClean="0">
              <a:solidFill>
                <a:srgbClr val="0070C0"/>
              </a:solidFill>
            </a:endParaRPr>
          </a:p>
          <a:p>
            <a:r>
              <a:rPr lang="en-US" sz="1400" b="1" dirty="0" smtClean="0">
                <a:solidFill>
                  <a:srgbClr val="0070C0"/>
                </a:solidFill>
              </a:rPr>
              <a:t>class</a:t>
            </a:r>
            <a:r>
              <a:rPr lang="en-US" sz="1400" dirty="0" smtClean="0"/>
              <a:t> Heap(object):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 self ):</a:t>
            </a:r>
          </a:p>
          <a:p>
            <a:r>
              <a:rPr lang="en-US" sz="1400" dirty="0"/>
              <a:t>	</a:t>
            </a:r>
            <a:r>
              <a:rPr lang="en-US" sz="1400" dirty="0" smtClean="0"/>
              <a:t>	</a:t>
            </a:r>
            <a:r>
              <a:rPr lang="en-US" sz="1400" dirty="0" err="1" smtClean="0"/>
              <a:t>self.heap</a:t>
            </a:r>
            <a:r>
              <a:rPr lang="en-US" sz="1400" dirty="0" smtClean="0"/>
              <a:t> = []	</a:t>
            </a:r>
            <a:r>
              <a:rPr lang="en-US" sz="1400" dirty="0" smtClean="0">
                <a:solidFill>
                  <a:srgbClr val="00B050"/>
                </a:solidFill>
              </a:rPr>
              <a:t># initialize heap to empty dynamic array (i.e., list)</a:t>
            </a:r>
          </a:p>
          <a:p>
            <a:endParaRPr lang="en-US" sz="1400" dirty="0" smtClean="0"/>
          </a:p>
          <a:p>
            <a:r>
              <a:rPr lang="en-US" sz="1400" dirty="0"/>
              <a:t>	</a:t>
            </a:r>
            <a:r>
              <a:rPr lang="en-US" sz="1400" dirty="0" smtClean="0">
                <a:solidFill>
                  <a:srgbClr val="00B050"/>
                </a:solidFill>
              </a:rPr>
              <a:t># Add element to the (sorted)</a:t>
            </a:r>
            <a:r>
              <a:rPr lang="en-US" sz="1400" dirty="0">
                <a:solidFill>
                  <a:srgbClr val="00B050"/>
                </a:solidFill>
              </a:rPr>
              <a:t> </a:t>
            </a:r>
            <a:r>
              <a:rPr lang="en-US" sz="1400" dirty="0" smtClean="0">
                <a:solidFill>
                  <a:srgbClr val="00B050"/>
                </a:solidFill>
              </a:rPr>
              <a:t>heap</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heappush</a:t>
            </a:r>
            <a:r>
              <a:rPr lang="en-US" sz="1400" dirty="0" smtClean="0"/>
              <a:t>( </a:t>
            </a:r>
            <a:r>
              <a:rPr lang="en-US" sz="1400" dirty="0" err="1" smtClean="0"/>
              <a:t>self.heap</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(sorted) heap</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Heap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self.heap</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the first element from the heap</a:t>
            </a:r>
            <a:endParaRPr lang="en-US" sz="1400" b="1" dirty="0" smtClean="0">
              <a:solidFill>
                <a:srgbClr val="0070C0"/>
              </a:solidFill>
            </a:endParaRPr>
          </a:p>
          <a:p>
            <a:r>
              <a:rPr lang="en-US" sz="1400" dirty="0"/>
              <a:t>	</a:t>
            </a:r>
            <a:r>
              <a:rPr lang="en-US" sz="1400" dirty="0" smtClean="0"/>
              <a:t>	element = </a:t>
            </a:r>
            <a:r>
              <a:rPr lang="en-US" sz="1400" dirty="0" err="1" smtClean="0"/>
              <a:t>heappop</a:t>
            </a:r>
            <a:r>
              <a:rPr lang="en-US" sz="1400" dirty="0" smtClean="0"/>
              <a:t>( </a:t>
            </a:r>
            <a:r>
              <a:rPr lang="en-US" sz="1400" dirty="0" err="1" smtClean="0"/>
              <a:t>self.heap</a:t>
            </a:r>
            <a:r>
              <a:rPr lang="en-US" sz="1400" dirty="0" smtClean="0"/>
              <a:t> )</a:t>
            </a:r>
          </a:p>
          <a:p>
            <a:endParaRPr lang="en-US" sz="1400" dirty="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789170" y="2757100"/>
            <a:ext cx="3987502" cy="276999"/>
          </a:xfrm>
          <a:prstGeom prst="rect">
            <a:avLst/>
          </a:prstGeom>
          <a:noFill/>
        </p:spPr>
        <p:txBody>
          <a:bodyPr wrap="none" rtlCol="0">
            <a:spAutoFit/>
          </a:bodyPr>
          <a:lstStyle/>
          <a:p>
            <a:r>
              <a:rPr lang="en-US" sz="1200" dirty="0" err="1" smtClean="0">
                <a:solidFill>
                  <a:schemeClr val="accent6">
                    <a:lumMod val="75000"/>
                  </a:schemeClr>
                </a:solidFill>
              </a:rPr>
              <a:t>heappush</a:t>
            </a:r>
            <a:r>
              <a:rPr lang="en-US" sz="1200" dirty="0" smtClean="0">
                <a:solidFill>
                  <a:schemeClr val="accent6">
                    <a:lumMod val="75000"/>
                  </a:schemeClr>
                </a:solidFill>
              </a:rPr>
              <a:t>() function inserts an element to a sorted array/list.</a:t>
            </a:r>
            <a:endParaRPr lang="en-US" sz="1200" dirty="0">
              <a:solidFill>
                <a:schemeClr val="accent6">
                  <a:lumMod val="75000"/>
                </a:schemeClr>
              </a:solidFill>
            </a:endParaRPr>
          </a:p>
        </p:txBody>
      </p:sp>
      <p:cxnSp>
        <p:nvCxnSpPr>
          <p:cNvPr id="7" name="Straight Arrow Connector 6"/>
          <p:cNvCxnSpPr/>
          <p:nvPr/>
        </p:nvCxnSpPr>
        <p:spPr>
          <a:xfrm flipH="1">
            <a:off x="3028906" y="28956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20195" y="4568532"/>
            <a:ext cx="3498394" cy="461665"/>
          </a:xfrm>
          <a:prstGeom prst="rect">
            <a:avLst/>
          </a:prstGeom>
          <a:noFill/>
        </p:spPr>
        <p:txBody>
          <a:bodyPr wrap="none" rtlCol="0">
            <a:spAutoFit/>
          </a:bodyPr>
          <a:lstStyle/>
          <a:p>
            <a:r>
              <a:rPr lang="en-US" sz="1200" dirty="0" err="1" smtClean="0">
                <a:solidFill>
                  <a:schemeClr val="accent6">
                    <a:lumMod val="75000"/>
                  </a:schemeClr>
                </a:solidFill>
              </a:rPr>
              <a:t>Heappop</a:t>
            </a:r>
            <a:r>
              <a:rPr lang="en-US" sz="1200" dirty="0" smtClean="0">
                <a:solidFill>
                  <a:schemeClr val="accent6">
                    <a:lumMod val="75000"/>
                  </a:schemeClr>
                </a:solidFill>
              </a:rPr>
              <a:t>() function removes the first element from a</a:t>
            </a:r>
          </a:p>
          <a:p>
            <a:r>
              <a:rPr lang="en-US" sz="1200" dirty="0" smtClean="0">
                <a:solidFill>
                  <a:schemeClr val="accent6">
                    <a:lumMod val="75000"/>
                  </a:schemeClr>
                </a:solidFill>
              </a:rPr>
              <a:t>sorted array/list.</a:t>
            </a:r>
            <a:endParaRPr lang="en-US" sz="1200" dirty="0">
              <a:solidFill>
                <a:schemeClr val="accent6">
                  <a:lumMod val="75000"/>
                </a:schemeClr>
              </a:solidFill>
            </a:endParaRPr>
          </a:p>
        </p:txBody>
      </p:sp>
      <p:cxnSp>
        <p:nvCxnSpPr>
          <p:cNvPr id="10" name="Straight Arrow Connector 9"/>
          <p:cNvCxnSpPr/>
          <p:nvPr/>
        </p:nvCxnSpPr>
        <p:spPr>
          <a:xfrm flipH="1">
            <a:off x="3452933" y="4800600"/>
            <a:ext cx="2067262"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610264" y="12954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62864" y="1156900"/>
            <a:ext cx="2892138" cy="461665"/>
          </a:xfrm>
          <a:prstGeom prst="rect">
            <a:avLst/>
          </a:prstGeom>
          <a:noFill/>
        </p:spPr>
        <p:txBody>
          <a:bodyPr wrap="none" rtlCol="0">
            <a:spAutoFit/>
          </a:bodyPr>
          <a:lstStyle/>
          <a:p>
            <a:r>
              <a:rPr lang="en-US" sz="1200" dirty="0" smtClean="0">
                <a:solidFill>
                  <a:schemeClr val="accent6">
                    <a:lumMod val="75000"/>
                  </a:schemeClr>
                </a:solidFill>
              </a:rPr>
              <a:t>Import the classes </a:t>
            </a:r>
            <a:r>
              <a:rPr lang="en-US" sz="1200" dirty="0" err="1" smtClean="0">
                <a:solidFill>
                  <a:schemeClr val="accent6">
                    <a:lumMod val="75000"/>
                  </a:schemeClr>
                </a:solidFill>
              </a:rPr>
              <a:t>heappush</a:t>
            </a:r>
            <a:r>
              <a:rPr lang="en-US" sz="1200" dirty="0" smtClean="0">
                <a:solidFill>
                  <a:schemeClr val="accent6">
                    <a:lumMod val="75000"/>
                  </a:schemeClr>
                </a:solidFill>
              </a:rPr>
              <a:t> and </a:t>
            </a:r>
            <a:r>
              <a:rPr lang="en-US" sz="1200" dirty="0" err="1" smtClean="0">
                <a:solidFill>
                  <a:schemeClr val="accent6">
                    <a:lumMod val="75000"/>
                  </a:schemeClr>
                </a:solidFill>
              </a:rPr>
              <a:t>heappop</a:t>
            </a:r>
            <a:endParaRPr lang="en-US" sz="1200" dirty="0">
              <a:solidFill>
                <a:schemeClr val="accent6">
                  <a:lumMod val="75000"/>
                </a:schemeClr>
              </a:solidFill>
            </a:endParaRPr>
          </a:p>
          <a:p>
            <a:r>
              <a:rPr lang="en-US" sz="1200" dirty="0" smtClean="0">
                <a:solidFill>
                  <a:schemeClr val="accent6">
                    <a:lumMod val="75000"/>
                  </a:schemeClr>
                </a:solidFill>
              </a:rPr>
              <a:t>from the library </a:t>
            </a:r>
            <a:r>
              <a:rPr lang="en-US" sz="1200" dirty="0" err="1" smtClean="0">
                <a:solidFill>
                  <a:schemeClr val="accent6">
                    <a:lumMod val="75000"/>
                  </a:schemeClr>
                </a:solidFill>
              </a:rPr>
              <a:t>heapq</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32238705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792162"/>
          </a:xfrm>
        </p:spPr>
        <p:txBody>
          <a:bodyPr>
            <a:normAutofit fontScale="90000"/>
          </a:bodyPr>
          <a:lstStyle/>
          <a:p>
            <a:pPr algn="l"/>
            <a:r>
              <a:rPr lang="en-US" dirty="0" smtClean="0">
                <a:solidFill>
                  <a:schemeClr val="accent1">
                    <a:lumMod val="75000"/>
                  </a:schemeClr>
                </a:solidFill>
              </a:rPr>
              <a:t>Queue, Stack, Heap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Queue</a:t>
            </a:r>
            <a:endParaRPr lang="en-US" dirty="0"/>
          </a:p>
          <a:p>
            <a:r>
              <a:rPr lang="en-US" dirty="0" smtClean="0"/>
              <a:t>	</a:t>
            </a:r>
            <a:r>
              <a:rPr lang="en-US" dirty="0" err="1" smtClean="0"/>
              <a:t>Enqueue</a:t>
            </a:r>
            <a:r>
              <a:rPr lang="en-US" dirty="0" smtClean="0"/>
              <a:t>			</a:t>
            </a:r>
            <a:r>
              <a:rPr lang="en-US" b="1" dirty="0" smtClean="0">
                <a:solidFill>
                  <a:srgbClr val="00B050"/>
                </a:solidFill>
              </a:rPr>
              <a:t>O(1)</a:t>
            </a:r>
            <a:endParaRPr lang="en-US" dirty="0"/>
          </a:p>
          <a:p>
            <a:pPr lvl="1"/>
            <a:r>
              <a:rPr lang="en-US" dirty="0" smtClean="0"/>
              <a:t>	</a:t>
            </a:r>
            <a:r>
              <a:rPr lang="en-US" dirty="0" err="1" smtClean="0"/>
              <a:t>Dequeue</a:t>
            </a:r>
            <a:r>
              <a:rPr lang="en-US" dirty="0"/>
              <a:t>			</a:t>
            </a:r>
            <a:r>
              <a:rPr lang="en-US" b="1" dirty="0">
                <a:solidFill>
                  <a:srgbClr val="00B050"/>
                </a:solidFill>
              </a:rPr>
              <a:t>O(1)</a:t>
            </a:r>
          </a:p>
          <a:p>
            <a:pPr lvl="1"/>
            <a:endParaRPr lang="en-US" b="1" dirty="0" smtClean="0">
              <a:solidFill>
                <a:srgbClr val="00B050"/>
              </a:solidFill>
            </a:endParaRPr>
          </a:p>
          <a:p>
            <a:pPr lvl="1"/>
            <a:endParaRPr lang="en-US" b="1" dirty="0" smtClean="0">
              <a:solidFill>
                <a:srgbClr val="00B050"/>
              </a:solidFill>
            </a:endParaRPr>
          </a:p>
          <a:p>
            <a:pPr marL="285750" indent="-285750">
              <a:buFont typeface="Arial" panose="020B0604020202020204" pitchFamily="34" charset="0"/>
              <a:buChar char="•"/>
            </a:pPr>
            <a:r>
              <a:rPr lang="en-US" sz="2400" b="1" dirty="0" smtClean="0">
                <a:solidFill>
                  <a:schemeClr val="accent5">
                    <a:lumMod val="75000"/>
                  </a:schemeClr>
                </a:solidFill>
              </a:rPr>
              <a:t>Stack</a:t>
            </a:r>
            <a:endParaRPr lang="en-US" dirty="0"/>
          </a:p>
          <a:p>
            <a:r>
              <a:rPr lang="en-US" dirty="0"/>
              <a:t>	</a:t>
            </a:r>
            <a:r>
              <a:rPr lang="en-US" dirty="0" smtClean="0"/>
              <a:t>Push</a:t>
            </a:r>
            <a:r>
              <a:rPr lang="en-US" dirty="0"/>
              <a:t>			</a:t>
            </a:r>
            <a:r>
              <a:rPr lang="en-US" b="1" dirty="0" smtClean="0">
                <a:solidFill>
                  <a:srgbClr val="00B050"/>
                </a:solidFill>
              </a:rPr>
              <a:t>O(1)</a:t>
            </a:r>
            <a:endParaRPr lang="en-US" dirty="0"/>
          </a:p>
          <a:p>
            <a:pPr lvl="1"/>
            <a:r>
              <a:rPr lang="en-US" dirty="0"/>
              <a:t>	</a:t>
            </a:r>
            <a:r>
              <a:rPr lang="en-US" dirty="0" smtClean="0"/>
              <a:t>Pop</a:t>
            </a:r>
            <a:r>
              <a:rPr lang="en-US" dirty="0"/>
              <a:t>			</a:t>
            </a:r>
            <a:r>
              <a:rPr lang="en-US" b="1" dirty="0">
                <a:solidFill>
                  <a:srgbClr val="00B050"/>
                </a:solidFill>
              </a:rPr>
              <a:t>O(1)</a:t>
            </a: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Heap</a:t>
            </a:r>
            <a:endParaRPr lang="en-US" dirty="0"/>
          </a:p>
          <a:p>
            <a:r>
              <a:rPr lang="en-US" dirty="0"/>
              <a:t>	</a:t>
            </a:r>
            <a:r>
              <a:rPr lang="en-US" dirty="0" smtClean="0"/>
              <a:t>Push</a:t>
            </a:r>
            <a:r>
              <a:rPr lang="en-US" dirty="0"/>
              <a:t>			</a:t>
            </a:r>
            <a:r>
              <a:rPr lang="en-US" b="1" dirty="0" smtClean="0">
                <a:solidFill>
                  <a:srgbClr val="00B050"/>
                </a:solidFill>
              </a:rPr>
              <a:t>O(n)</a:t>
            </a:r>
            <a:endParaRPr lang="en-US" dirty="0"/>
          </a:p>
          <a:p>
            <a:pPr lvl="1"/>
            <a:r>
              <a:rPr lang="en-US" dirty="0"/>
              <a:t>	Pop			</a:t>
            </a:r>
            <a:r>
              <a:rPr lang="en-US" b="1" dirty="0">
                <a:solidFill>
                  <a:srgbClr val="00B050"/>
                </a:solidFill>
              </a:rPr>
              <a:t>O(1)</a:t>
            </a:r>
          </a:p>
          <a:p>
            <a:pPr lvl="1"/>
            <a:endParaRPr lang="en-US" b="1" dirty="0">
              <a:solidFill>
                <a:srgbClr val="00B050"/>
              </a:solidFill>
            </a:endParaRPr>
          </a:p>
        </p:txBody>
      </p:sp>
      <p:cxnSp>
        <p:nvCxnSpPr>
          <p:cNvPr id="10" name="Straight Arrow Connector 9"/>
          <p:cNvCxnSpPr/>
          <p:nvPr/>
        </p:nvCxnSpPr>
        <p:spPr>
          <a:xfrm flipH="1">
            <a:off x="4267200" y="4114800"/>
            <a:ext cx="1295400" cy="3067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38800" y="3837801"/>
            <a:ext cx="2379882" cy="461665"/>
          </a:xfrm>
          <a:prstGeom prst="rect">
            <a:avLst/>
          </a:prstGeom>
          <a:noFill/>
        </p:spPr>
        <p:txBody>
          <a:bodyPr wrap="none" rtlCol="0">
            <a:spAutoFit/>
          </a:bodyPr>
          <a:lstStyle/>
          <a:p>
            <a:r>
              <a:rPr lang="en-US" sz="1200" dirty="0" smtClean="0">
                <a:solidFill>
                  <a:schemeClr val="accent6">
                    <a:lumMod val="75000"/>
                  </a:schemeClr>
                </a:solidFill>
              </a:rPr>
              <a:t>Must traverse array to find location</a:t>
            </a:r>
          </a:p>
          <a:p>
            <a:r>
              <a:rPr lang="en-US" sz="1200" dirty="0" smtClean="0">
                <a:solidFill>
                  <a:schemeClr val="accent6">
                    <a:lumMod val="75000"/>
                  </a:schemeClr>
                </a:solidFill>
              </a:rPr>
              <a:t>to insert. </a:t>
            </a:r>
            <a:endParaRPr lang="en-US" sz="1200" dirty="0">
              <a:solidFill>
                <a:schemeClr val="accent6">
                  <a:lumMod val="75000"/>
                </a:schemeClr>
              </a:solidFill>
            </a:endParaRPr>
          </a:p>
        </p:txBody>
      </p:sp>
    </p:spTree>
    <p:extLst>
      <p:ext uri="{BB962C8B-B14F-4D97-AF65-F5344CB8AC3E}">
        <p14:creationId xmlns:p14="http://schemas.microsoft.com/office/powerpoint/2010/main" val="940737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046988"/>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Main body</a:t>
            </a:r>
          </a:p>
          <a:p>
            <a:pPr marL="914400" lvl="1" indent="-457200">
              <a:buFont typeface="+mj-lt"/>
              <a:buAutoNum type="arabicPeriod"/>
            </a:pPr>
            <a:r>
              <a:rPr lang="en-US" sz="2400" b="1" dirty="0" smtClean="0">
                <a:solidFill>
                  <a:schemeClr val="accent6">
                    <a:lumMod val="75000"/>
                  </a:schemeClr>
                </a:solidFill>
              </a:rPr>
              <a:t>Indentation</a:t>
            </a:r>
          </a:p>
          <a:p>
            <a:pPr marL="914400" lvl="1" indent="-457200">
              <a:buFont typeface="+mj-lt"/>
              <a:buAutoNum type="arabicPeriod"/>
            </a:pPr>
            <a:r>
              <a:rPr lang="en-US" sz="2400" b="1" dirty="0" smtClean="0">
                <a:solidFill>
                  <a:schemeClr val="accent6">
                    <a:lumMod val="75000"/>
                  </a:schemeClr>
                </a:solidFill>
              </a:rPr>
              <a:t>Print</a:t>
            </a:r>
          </a:p>
          <a:p>
            <a:pPr marL="914400" lvl="1" indent="-457200">
              <a:buFont typeface="+mj-lt"/>
              <a:buAutoNum type="arabicPeriod"/>
            </a:pPr>
            <a:r>
              <a:rPr lang="en-US" sz="2400" b="1" dirty="0" smtClean="0">
                <a:solidFill>
                  <a:schemeClr val="accent6">
                    <a:lumMod val="75000"/>
                  </a:schemeClr>
                </a:solidFill>
              </a:rPr>
              <a:t>Line Comments</a:t>
            </a:r>
          </a:p>
          <a:p>
            <a:pPr marL="914400" lvl="1" indent="-457200">
              <a:buFont typeface="+mj-lt"/>
              <a:buAutoNum type="arabicPeriod"/>
            </a:pPr>
            <a:r>
              <a:rPr lang="en-US" sz="2400" b="1" dirty="0" smtClean="0">
                <a:solidFill>
                  <a:schemeClr val="accent6">
                    <a:lumMod val="75000"/>
                  </a:schemeClr>
                </a:solidFill>
              </a:rPr>
              <a:t>For loop – Range and Steps</a:t>
            </a:r>
          </a:p>
          <a:p>
            <a:pPr marL="914400" lvl="1" indent="-457200">
              <a:buFont typeface="+mj-lt"/>
              <a:buAutoNum type="arabicPeriod"/>
            </a:pPr>
            <a:r>
              <a:rPr lang="en-US" sz="2400" b="1" dirty="0" smtClean="0">
                <a:solidFill>
                  <a:schemeClr val="accent6">
                    <a:lumMod val="75000"/>
                  </a:schemeClr>
                </a:solidFill>
              </a:rPr>
              <a:t>If / else</a:t>
            </a:r>
          </a:p>
          <a:p>
            <a:pPr marL="914400" lvl="1" indent="-457200">
              <a:buFont typeface="+mj-lt"/>
              <a:buAutoNum type="arabicPeriod"/>
            </a:pPr>
            <a:r>
              <a:rPr lang="en-US" sz="2400" b="1" dirty="0" smtClean="0">
                <a:solidFill>
                  <a:schemeClr val="accent6">
                    <a:lumMod val="75000"/>
                  </a:schemeClr>
                </a:solidFill>
              </a:rPr>
              <a:t>Integer / String conversion</a:t>
            </a:r>
            <a:endParaRPr lang="en-US" sz="2400" b="1" dirty="0" smtClean="0">
              <a:solidFill>
                <a:schemeClr val="accent5">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Prime Numbers</a:t>
            </a:r>
            <a:endParaRPr lang="en-US" dirty="0">
              <a:solidFill>
                <a:schemeClr val="accent5">
                  <a:lumMod val="75000"/>
                </a:schemeClr>
              </a:solidFill>
            </a:endParaRPr>
          </a:p>
        </p:txBody>
      </p:sp>
    </p:spTree>
    <p:extLst>
      <p:ext uri="{BB962C8B-B14F-4D97-AF65-F5344CB8AC3E}">
        <p14:creationId xmlns:p14="http://schemas.microsoft.com/office/powerpoint/2010/main" val="8016556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Arithmetic Assignment</a:t>
            </a:r>
          </a:p>
          <a:p>
            <a:pPr marL="914400" lvl="1" indent="-457200">
              <a:buFont typeface="+mj-lt"/>
              <a:buAutoNum type="arabicPeriod"/>
            </a:pPr>
            <a:r>
              <a:rPr lang="en-US" sz="2400" b="1" dirty="0" smtClean="0">
                <a:solidFill>
                  <a:schemeClr val="accent6">
                    <a:lumMod val="75000"/>
                  </a:schemeClr>
                </a:solidFill>
              </a:rPr>
              <a:t>Recurring back in Recursion</a:t>
            </a:r>
          </a:p>
          <a:p>
            <a:pPr marL="914400" lvl="1" indent="-457200">
              <a:buFont typeface="+mj-lt"/>
              <a:buAutoNum type="arabicPeriod"/>
            </a:pPr>
            <a:r>
              <a:rPr lang="en-US" sz="2400" b="1" dirty="0" smtClean="0">
                <a:solidFill>
                  <a:schemeClr val="accent6">
                    <a:lumMod val="75000"/>
                  </a:schemeClr>
                </a:solidFill>
              </a:rPr>
              <a:t>Operator ‘is’ and ‘is not’</a:t>
            </a:r>
          </a:p>
          <a:p>
            <a:pPr marL="914400" lvl="1" indent="-457200">
              <a:buFont typeface="+mj-lt"/>
              <a:buAutoNum type="arabicPeriod"/>
            </a:pPr>
            <a:r>
              <a:rPr lang="en-US" sz="2400" b="1" dirty="0" smtClean="0">
                <a:solidFill>
                  <a:schemeClr val="accent6">
                    <a:lumMod val="75000"/>
                  </a:schemeClr>
                </a:solidFill>
              </a:rPr>
              <a:t>Object Addressing</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solidFill>
                  <a:schemeClr val="accent5">
                    <a:lumMod val="75000"/>
                  </a:schemeClr>
                </a:solidFill>
              </a:rPr>
              <a:t>StackChain</a:t>
            </a:r>
            <a:endParaRPr lang="en-US" dirty="0">
              <a:solidFill>
                <a:schemeClr val="accent5">
                  <a:lumMod val="75000"/>
                </a:schemeClr>
              </a:solidFill>
            </a:endParaRPr>
          </a:p>
        </p:txBody>
      </p:sp>
    </p:spTree>
    <p:extLst>
      <p:ext uri="{BB962C8B-B14F-4D97-AF65-F5344CB8AC3E}">
        <p14:creationId xmlns:p14="http://schemas.microsoft.com/office/powerpoint/2010/main" val="22336608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Chain of Stacks of Fixed Size</a:t>
            </a:r>
          </a:p>
          <a:p>
            <a:pPr marL="800100" lvl="1" indent="-342900">
              <a:buFont typeface="+mj-lt"/>
              <a:buAutoNum type="arabicPeriod"/>
            </a:pPr>
            <a:r>
              <a:rPr lang="en-US" dirty="0"/>
              <a:t>When an element is pushed to a stack that has reached its maximum (fixed) size, the bottom of the stack is removed and pushed to the top of the next stack on the </a:t>
            </a:r>
            <a:r>
              <a:rPr lang="en-US" dirty="0" smtClean="0"/>
              <a:t>chain.</a:t>
            </a:r>
          </a:p>
          <a:p>
            <a:pPr marL="800100" lvl="1" indent="-342900">
              <a:buFont typeface="+mj-lt"/>
              <a:buAutoNum type="arabicPeriod"/>
            </a:pPr>
            <a:r>
              <a:rPr lang="en-US" dirty="0"/>
              <a:t>Likewise, when an element is popped from the stack, the top of the next stack that is chained to it is popped and added to the bottom of the stack, and so forth. </a:t>
            </a:r>
          </a:p>
        </p:txBody>
      </p:sp>
      <p:sp>
        <p:nvSpPr>
          <p:cNvPr id="10" name="Rectangle 9"/>
          <p:cNvSpPr/>
          <p:nvPr/>
        </p:nvSpPr>
        <p:spPr>
          <a:xfrm>
            <a:off x="1846003"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sp>
        <p:nvSpPr>
          <p:cNvPr id="11" name="Rectangle 10"/>
          <p:cNvSpPr/>
          <p:nvPr/>
        </p:nvSpPr>
        <p:spPr>
          <a:xfrm>
            <a:off x="1846003" y="47428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2" name="TextBox 11"/>
          <p:cNvSpPr txBox="1"/>
          <p:nvPr/>
        </p:nvSpPr>
        <p:spPr>
          <a:xfrm>
            <a:off x="1935282" y="3439418"/>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Rectangle 14"/>
          <p:cNvSpPr/>
          <p:nvPr/>
        </p:nvSpPr>
        <p:spPr>
          <a:xfrm>
            <a:off x="182695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6" name="Rectangle 15"/>
          <p:cNvSpPr/>
          <p:nvPr/>
        </p:nvSpPr>
        <p:spPr>
          <a:xfrm>
            <a:off x="438150" y="293608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cxnSp>
        <p:nvCxnSpPr>
          <p:cNvPr id="17" name="Straight Arrow Connector 16"/>
          <p:cNvCxnSpPr/>
          <p:nvPr/>
        </p:nvCxnSpPr>
        <p:spPr>
          <a:xfrm>
            <a:off x="1352550" y="3181498"/>
            <a:ext cx="381000" cy="257920"/>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33750"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Left Brace 19"/>
          <p:cNvSpPr/>
          <p:nvPr/>
        </p:nvSpPr>
        <p:spPr>
          <a:xfrm>
            <a:off x="1200150" y="4008537"/>
            <a:ext cx="476250" cy="22098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287429" y="4862245"/>
            <a:ext cx="903196" cy="523220"/>
          </a:xfrm>
          <a:prstGeom prst="rect">
            <a:avLst/>
          </a:prstGeom>
          <a:noFill/>
        </p:spPr>
        <p:txBody>
          <a:bodyPr wrap="none" rtlCol="0">
            <a:spAutoFit/>
          </a:bodyPr>
          <a:lstStyle/>
          <a:p>
            <a:r>
              <a:rPr lang="en-US" sz="1400" b="1" dirty="0" smtClean="0"/>
              <a:t>Fixed Size</a:t>
            </a:r>
          </a:p>
          <a:p>
            <a:r>
              <a:rPr lang="en-US" sz="1400" b="1" dirty="0" smtClean="0"/>
              <a:t>(e.g., 3)</a:t>
            </a:r>
            <a:endParaRPr lang="en-US" sz="1400" b="1" dirty="0"/>
          </a:p>
        </p:txBody>
      </p:sp>
      <p:cxnSp>
        <p:nvCxnSpPr>
          <p:cNvPr id="23" name="Straight Connector 22"/>
          <p:cNvCxnSpPr/>
          <p:nvPr/>
        </p:nvCxnSpPr>
        <p:spPr>
          <a:xfrm>
            <a:off x="2207953" y="6705600"/>
            <a:ext cx="76384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971800" y="4171355"/>
            <a:ext cx="0" cy="253424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9" idx="1"/>
          </p:cNvCxnSpPr>
          <p:nvPr/>
        </p:nvCxnSpPr>
        <p:spPr>
          <a:xfrm>
            <a:off x="2971800" y="4171355"/>
            <a:ext cx="36195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263152" y="5132785"/>
            <a:ext cx="1065676"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bottom and</a:t>
            </a:r>
          </a:p>
          <a:p>
            <a:r>
              <a:rPr lang="en-US" sz="1400" b="1" dirty="0" smtClean="0"/>
              <a:t>pushed to</a:t>
            </a:r>
          </a:p>
          <a:p>
            <a:r>
              <a:rPr lang="en-US" sz="1400" b="1" dirty="0" smtClean="0"/>
              <a:t>top of the</a:t>
            </a:r>
          </a:p>
          <a:p>
            <a:r>
              <a:rPr lang="en-US" sz="1400" b="1" dirty="0" smtClean="0"/>
              <a:t>next stack.</a:t>
            </a:r>
            <a:endParaRPr lang="en-US" sz="1400" b="1" dirty="0"/>
          </a:p>
        </p:txBody>
      </p:sp>
      <p:sp>
        <p:nvSpPr>
          <p:cNvPr id="32" name="Rectangle 31"/>
          <p:cNvSpPr/>
          <p:nvPr/>
        </p:nvSpPr>
        <p:spPr>
          <a:xfrm>
            <a:off x="5164643" y="377160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3" name="TextBox 32"/>
          <p:cNvSpPr txBox="1"/>
          <p:nvPr/>
        </p:nvSpPr>
        <p:spPr>
          <a:xfrm>
            <a:off x="5310482" y="3401617"/>
            <a:ext cx="470322" cy="307777"/>
          </a:xfrm>
          <a:prstGeom prst="rect">
            <a:avLst/>
          </a:prstGeom>
          <a:noFill/>
        </p:spPr>
        <p:txBody>
          <a:bodyPr wrap="none" rtlCol="0">
            <a:spAutoFit/>
          </a:bodyPr>
          <a:lstStyle/>
          <a:p>
            <a:r>
              <a:rPr lang="en-US" sz="1400" b="1" dirty="0" smtClean="0"/>
              <a:t>Pop</a:t>
            </a:r>
            <a:endParaRPr lang="en-US" sz="1400" b="1" dirty="0"/>
          </a:p>
        </p:txBody>
      </p:sp>
      <p:sp>
        <p:nvSpPr>
          <p:cNvPr id="34" name="Rectangle 33"/>
          <p:cNvSpPr/>
          <p:nvPr/>
        </p:nvSpPr>
        <p:spPr>
          <a:xfrm>
            <a:off x="5174168" y="471457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7" name="Rectangle 36"/>
          <p:cNvSpPr/>
          <p:nvPr/>
        </p:nvSpPr>
        <p:spPr>
          <a:xfrm>
            <a:off x="6633078" y="2949476"/>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cxnSp>
        <p:nvCxnSpPr>
          <p:cNvPr id="38" name="Straight Arrow Connector 37"/>
          <p:cNvCxnSpPr/>
          <p:nvPr/>
        </p:nvCxnSpPr>
        <p:spPr>
          <a:xfrm flipV="1">
            <a:off x="5945538" y="3272135"/>
            <a:ext cx="570208" cy="258963"/>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16464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42" name="Straight Connector 41"/>
          <p:cNvCxnSpPr/>
          <p:nvPr/>
        </p:nvCxnSpPr>
        <p:spPr>
          <a:xfrm flipV="1">
            <a:off x="6781800" y="4152604"/>
            <a:ext cx="0" cy="191363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40" idx="3"/>
          </p:cNvCxnSpPr>
          <p:nvPr/>
        </p:nvCxnSpPr>
        <p:spPr>
          <a:xfrm flipH="1">
            <a:off x="5926643" y="6066235"/>
            <a:ext cx="855157" cy="1012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781800" y="4171355"/>
            <a:ext cx="533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862240" y="4403081"/>
            <a:ext cx="1295355"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top and</a:t>
            </a:r>
          </a:p>
          <a:p>
            <a:r>
              <a:rPr lang="en-US" sz="1400" b="1" dirty="0" smtClean="0"/>
              <a:t>pushed to</a:t>
            </a:r>
          </a:p>
          <a:p>
            <a:r>
              <a:rPr lang="en-US" sz="1400" b="1" dirty="0" smtClean="0"/>
              <a:t>top of the</a:t>
            </a:r>
          </a:p>
          <a:p>
            <a:r>
              <a:rPr lang="en-US" sz="1400" b="1" dirty="0" smtClean="0"/>
              <a:t>previous stack.</a:t>
            </a:r>
            <a:endParaRPr lang="en-US" sz="1400" b="1" dirty="0"/>
          </a:p>
        </p:txBody>
      </p:sp>
    </p:spTree>
    <p:extLst>
      <p:ext uri="{BB962C8B-B14F-4D97-AF65-F5344CB8AC3E}">
        <p14:creationId xmlns:p14="http://schemas.microsoft.com/office/powerpoint/2010/main" val="22554003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5047536"/>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max ):</a:t>
            </a:r>
          </a:p>
          <a:p>
            <a:r>
              <a:rPr lang="en-US" sz="1400" dirty="0"/>
              <a:t>	</a:t>
            </a:r>
            <a:r>
              <a:rPr lang="en-US" sz="1400" dirty="0" smtClean="0"/>
              <a:t>	</a:t>
            </a:r>
            <a:r>
              <a:rPr lang="en-US" sz="1400" dirty="0" err="1" smtClean="0"/>
              <a:t>self.max</a:t>
            </a:r>
            <a:r>
              <a:rPr lang="en-US" sz="1400" dirty="0" smtClean="0"/>
              <a:t> = max	</a:t>
            </a:r>
            <a:r>
              <a:rPr lang="en-US" sz="1400" dirty="0" smtClean="0">
                <a:solidFill>
                  <a:srgbClr val="00B050"/>
                </a:solidFill>
              </a:rPr>
              <a:t># maximum size of a stack</a:t>
            </a:r>
          </a:p>
          <a:p>
            <a:r>
              <a:rPr lang="en-US" sz="1400" dirty="0">
                <a:solidFill>
                  <a:srgbClr val="00B050"/>
                </a:solidFill>
              </a:rPr>
              <a:t>	</a:t>
            </a:r>
            <a:r>
              <a:rPr lang="en-US" sz="1400" dirty="0" smtClean="0">
                <a:solidFill>
                  <a:srgbClr val="00B050"/>
                </a:solidFill>
              </a:rPr>
              <a:t>	</a:t>
            </a:r>
            <a:r>
              <a:rPr lang="en-US" sz="1400" dirty="0" err="1" smtClean="0"/>
              <a:t>self.stack</a:t>
            </a:r>
            <a:r>
              <a:rPr lang="en-US" sz="1400" dirty="0" smtClean="0"/>
              <a:t> = []</a:t>
            </a:r>
            <a:r>
              <a:rPr lang="en-US" sz="1400" dirty="0" smtClean="0">
                <a:solidFill>
                  <a:srgbClr val="00B050"/>
                </a:solidFill>
              </a:rPr>
              <a:t>	# initialize this stack to empty list/array.</a:t>
            </a:r>
          </a:p>
          <a:p>
            <a:r>
              <a:rPr lang="en-US" sz="1400" dirty="0"/>
              <a:t>	</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next stack in chain</a:t>
            </a:r>
          </a:p>
          <a:p>
            <a:endParaRPr lang="en-US" sz="1400" dirty="0" smtClean="0">
              <a:solidFill>
                <a:srgbClr val="00B050"/>
              </a:solidFill>
            </a:endParaRP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smtClean="0">
                <a:solidFill>
                  <a:srgbClr val="FF0000"/>
                </a:solidFill>
              </a:rPr>
              <a:t>“”” Add </a:t>
            </a:r>
            <a:r>
              <a:rPr lang="en-US" sz="1400" dirty="0">
                <a:solidFill>
                  <a:srgbClr val="FF0000"/>
                </a:solidFill>
              </a:rPr>
              <a:t>element to the stack </a:t>
            </a:r>
            <a:r>
              <a:rPr lang="en-US" sz="1400" dirty="0" smtClean="0">
                <a:solidFill>
                  <a:srgbClr val="FF0000"/>
                </a:solidFill>
              </a:rPr>
              <a:t>chain “””</a:t>
            </a:r>
          </a:p>
          <a:p>
            <a:r>
              <a:rPr lang="en-US" sz="1400" dirty="0"/>
              <a:t>	</a:t>
            </a:r>
            <a:r>
              <a:rPr lang="en-US" sz="1400" dirty="0" smtClean="0"/>
              <a:t>	</a:t>
            </a:r>
            <a:r>
              <a:rPr lang="en-US" sz="1400" dirty="0"/>
              <a:t> </a:t>
            </a:r>
            <a:r>
              <a:rPr lang="en-US" sz="1400" dirty="0" err="1"/>
              <a:t>self.stack.insert</a:t>
            </a:r>
            <a:r>
              <a:rPr lang="en-US" sz="1400" dirty="0"/>
              <a:t>( 0, element </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stack is full</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&gt; </a:t>
            </a:r>
            <a:r>
              <a:rPr lang="en-US" sz="1400" dirty="0" err="1" smtClean="0"/>
              <a:t>self.max</a:t>
            </a:r>
            <a:r>
              <a:rPr lang="en-US" sz="1400" dirty="0" smtClean="0"/>
              <a:t>:</a:t>
            </a:r>
          </a:p>
          <a:p>
            <a:r>
              <a:rPr lang="en-US" sz="1400" dirty="0"/>
              <a:t>	</a:t>
            </a:r>
            <a:r>
              <a:rPr lang="en-US" sz="1400" dirty="0" smtClean="0"/>
              <a:t>		</a:t>
            </a:r>
            <a:r>
              <a:rPr lang="en-US" sz="1400" dirty="0" smtClean="0">
                <a:solidFill>
                  <a:srgbClr val="00B050"/>
                </a:solidFill>
              </a:rPr>
              <a:t># Allocate the next stack in chain, if there is not one already.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a:t>
            </a:r>
            <a:r>
              <a:rPr lang="en-US" sz="1400" b="1" dirty="0" smtClean="0">
                <a:solidFill>
                  <a:schemeClr val="accent5">
                    <a:lumMod val="75000"/>
                  </a:schemeClr>
                </a:solidFill>
              </a:rPr>
              <a:t>is</a:t>
            </a:r>
            <a:r>
              <a:rPr lang="en-US" sz="1400" dirty="0" smtClean="0"/>
              <a:t> </a:t>
            </a:r>
            <a:r>
              <a:rPr lang="en-US" sz="1400" b="1" dirty="0" smtClean="0">
                <a:solidFill>
                  <a:schemeClr val="accent5">
                    <a:lumMod val="75000"/>
                  </a:schemeClr>
                </a:solidFill>
              </a:rPr>
              <a:t>None</a:t>
            </a:r>
            <a:r>
              <a:rPr lang="en-US" sz="1400" dirty="0" smtClean="0"/>
              <a:t>:</a:t>
            </a:r>
          </a:p>
          <a:p>
            <a:r>
              <a:rPr lang="en-US" sz="1400" dirty="0"/>
              <a:t>	</a:t>
            </a:r>
            <a:r>
              <a:rPr lang="en-US" sz="1400" dirty="0" smtClean="0"/>
              <a:t>			</a:t>
            </a:r>
            <a:r>
              <a:rPr lang="en-US" sz="1400" dirty="0" err="1" smtClean="0"/>
              <a:t>self.chain</a:t>
            </a:r>
            <a:r>
              <a:rPr lang="en-US" sz="1400" dirty="0" smtClean="0"/>
              <a:t> = </a:t>
            </a:r>
            <a:r>
              <a:rPr lang="en-US" sz="1400" dirty="0" err="1" smtClean="0"/>
              <a:t>stackChain</a:t>
            </a:r>
            <a:r>
              <a:rPr lang="en-US" sz="1400" dirty="0" smtClean="0"/>
              <a:t>( </a:t>
            </a:r>
            <a:r>
              <a:rPr lang="en-US" sz="1400" dirty="0" err="1" smtClean="0"/>
              <a:t>self.max</a:t>
            </a:r>
            <a:r>
              <a:rPr lang="en-US" sz="1400" dirty="0" smtClean="0"/>
              <a:t> )</a:t>
            </a:r>
          </a:p>
          <a:p>
            <a:endParaRPr lang="en-US" sz="1400" dirty="0"/>
          </a:p>
          <a:p>
            <a:r>
              <a:rPr lang="en-US" sz="1400" dirty="0" smtClean="0"/>
              <a:t>			</a:t>
            </a:r>
            <a:r>
              <a:rPr lang="en-US" sz="1400" dirty="0" smtClean="0">
                <a:solidFill>
                  <a:srgbClr val="00B050"/>
                </a:solidFill>
              </a:rPr>
              <a:t># Get (remember) the element from the bottom of the stack</a:t>
            </a:r>
          </a:p>
          <a:p>
            <a:r>
              <a:rPr lang="en-US" sz="1400" dirty="0"/>
              <a:t>	</a:t>
            </a:r>
            <a:r>
              <a:rPr lang="en-US" sz="1400" dirty="0" smtClean="0"/>
              <a:t>		element = </a:t>
            </a:r>
            <a:r>
              <a:rPr lang="en-US" sz="1400" dirty="0" err="1" smtClean="0"/>
              <a:t>self.stack</a:t>
            </a:r>
            <a:r>
              <a:rPr lang="en-US" sz="1400" dirty="0" smtClean="0"/>
              <a:t>[ </a:t>
            </a:r>
            <a:r>
              <a:rPr lang="en-US" sz="1400" dirty="0" err="1" smtClean="0"/>
              <a:t>self.max</a:t>
            </a:r>
            <a:r>
              <a:rPr lang="en-US" sz="1400" dirty="0" smtClean="0"/>
              <a:t>  ]</a:t>
            </a:r>
          </a:p>
          <a:p>
            <a:endParaRPr lang="en-US" sz="1400" dirty="0"/>
          </a:p>
          <a:p>
            <a:r>
              <a:rPr lang="en-US" sz="1400" dirty="0" smtClean="0"/>
              <a:t>			</a:t>
            </a:r>
            <a:r>
              <a:rPr lang="en-US" sz="1400" dirty="0" smtClean="0">
                <a:solidFill>
                  <a:srgbClr val="00B050"/>
                </a:solidFill>
              </a:rPr>
              <a:t># Remove the element</a:t>
            </a:r>
          </a:p>
          <a:p>
            <a:r>
              <a:rPr lang="en-US" sz="1400" dirty="0"/>
              <a:t>	</a:t>
            </a:r>
            <a:r>
              <a:rPr lang="en-US" sz="1400" dirty="0" smtClean="0"/>
              <a:t>		del </a:t>
            </a:r>
            <a:r>
              <a:rPr lang="en-US" sz="1400" dirty="0" err="1" smtClean="0"/>
              <a:t>self.stack</a:t>
            </a:r>
            <a:r>
              <a:rPr lang="en-US" sz="1400" dirty="0" smtClean="0"/>
              <a:t>[ </a:t>
            </a:r>
            <a:r>
              <a:rPr lang="en-US" sz="1400" dirty="0" err="1" smtClean="0"/>
              <a:t>self.max</a:t>
            </a:r>
            <a:r>
              <a:rPr lang="en-US" sz="1400" smtClean="0"/>
              <a:t>  </a:t>
            </a:r>
            <a:r>
              <a:rPr lang="en-US" sz="1400" dirty="0" smtClean="0"/>
              <a:t>]</a:t>
            </a:r>
          </a:p>
          <a:p>
            <a:r>
              <a:rPr lang="en-US" sz="1400" dirty="0"/>
              <a:t>	</a:t>
            </a:r>
            <a:r>
              <a:rPr lang="en-US" sz="1400" dirty="0" smtClean="0"/>
              <a:t>		</a:t>
            </a:r>
            <a:r>
              <a:rPr lang="en-US" sz="1400" dirty="0" smtClean="0">
                <a:solidFill>
                  <a:srgbClr val="00B050"/>
                </a:solidFill>
              </a:rPr>
              <a:t># push the element to the next stack in the chain</a:t>
            </a:r>
          </a:p>
          <a:p>
            <a:r>
              <a:rPr lang="en-US" sz="1400" dirty="0"/>
              <a:t>	</a:t>
            </a:r>
            <a:r>
              <a:rPr lang="en-US" sz="1400" dirty="0" smtClean="0"/>
              <a:t>		</a:t>
            </a:r>
            <a:r>
              <a:rPr lang="en-US" sz="1400" dirty="0" err="1" smtClean="0"/>
              <a:t>self.chain.stack.push</a:t>
            </a:r>
            <a:r>
              <a:rPr lang="en-US" sz="1400" dirty="0" smtClean="0"/>
              <a:t>( element )</a:t>
            </a:r>
          </a:p>
        </p:txBody>
      </p:sp>
      <p:cxnSp>
        <p:nvCxnSpPr>
          <p:cNvPr id="10" name="Straight Arrow Connector 9"/>
          <p:cNvCxnSpPr/>
          <p:nvPr/>
        </p:nvCxnSpPr>
        <p:spPr>
          <a:xfrm flipH="1">
            <a:off x="4572000" y="5224507"/>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00800" y="4901341"/>
            <a:ext cx="2274662" cy="646331"/>
          </a:xfrm>
          <a:prstGeom prst="rect">
            <a:avLst/>
          </a:prstGeom>
          <a:noFill/>
        </p:spPr>
        <p:txBody>
          <a:bodyPr wrap="none" rtlCol="0">
            <a:spAutoFit/>
          </a:bodyPr>
          <a:lstStyle/>
          <a:p>
            <a:r>
              <a:rPr lang="en-US" sz="1200" dirty="0" smtClean="0">
                <a:solidFill>
                  <a:schemeClr val="accent6">
                    <a:lumMod val="75000"/>
                  </a:schemeClr>
                </a:solidFill>
              </a:rPr>
              <a:t>Recursive call, will cascade</a:t>
            </a:r>
          </a:p>
          <a:p>
            <a:r>
              <a:rPr lang="en-US" sz="1200" dirty="0" smtClean="0">
                <a:solidFill>
                  <a:schemeClr val="accent6">
                    <a:lumMod val="75000"/>
                  </a:schemeClr>
                </a:solidFill>
              </a:rPr>
              <a:t>until the last stack in chain is less </a:t>
            </a:r>
          </a:p>
          <a:p>
            <a:r>
              <a:rPr lang="en-US" sz="1200" dirty="0" smtClean="0">
                <a:solidFill>
                  <a:schemeClr val="accent6">
                    <a:lumMod val="75000"/>
                  </a:schemeClr>
                </a:solidFill>
              </a:rPr>
              <a:t>than full.</a:t>
            </a:r>
            <a:endParaRPr lang="en-US" sz="1200" dirty="0">
              <a:solidFill>
                <a:schemeClr val="accent6">
                  <a:lumMod val="75000"/>
                </a:schemeClr>
              </a:solidFill>
            </a:endParaRPr>
          </a:p>
        </p:txBody>
      </p:sp>
      <p:cxnSp>
        <p:nvCxnSpPr>
          <p:cNvPr id="12" name="Straight Arrow Connector 11"/>
          <p:cNvCxnSpPr/>
          <p:nvPr/>
        </p:nvCxnSpPr>
        <p:spPr>
          <a:xfrm flipH="1">
            <a:off x="4032662" y="3276332"/>
            <a:ext cx="1743074" cy="804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75736" y="3124200"/>
            <a:ext cx="3006464" cy="461665"/>
          </a:xfrm>
          <a:prstGeom prst="rect">
            <a:avLst/>
          </a:prstGeom>
          <a:noFill/>
        </p:spPr>
        <p:txBody>
          <a:bodyPr wrap="none" rtlCol="0">
            <a:spAutoFit/>
          </a:bodyPr>
          <a:lstStyle/>
          <a:p>
            <a:r>
              <a:rPr lang="en-US" sz="1200" dirty="0" smtClean="0">
                <a:solidFill>
                  <a:schemeClr val="accent6">
                    <a:lumMod val="75000"/>
                  </a:schemeClr>
                </a:solidFill>
              </a:rPr>
              <a:t>The operator is tests for pointing to the same</a:t>
            </a:r>
          </a:p>
          <a:p>
            <a:r>
              <a:rPr lang="en-US" sz="1200" dirty="0" smtClean="0">
                <a:solidFill>
                  <a:schemeClr val="accent6">
                    <a:lumMod val="75000"/>
                  </a:schemeClr>
                </a:solidFill>
              </a:rPr>
              <a:t>object (vs. the same value).</a:t>
            </a:r>
            <a:endParaRPr lang="en-US" sz="1200" dirty="0">
              <a:solidFill>
                <a:schemeClr val="accent6">
                  <a:lumMod val="75000"/>
                </a:schemeClr>
              </a:solidFill>
            </a:endParaRPr>
          </a:p>
        </p:txBody>
      </p:sp>
    </p:spTree>
    <p:extLst>
      <p:ext uri="{BB962C8B-B14F-4D97-AF65-F5344CB8AC3E}">
        <p14:creationId xmlns:p14="http://schemas.microsoft.com/office/powerpoint/2010/main" val="23328296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4616648"/>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smtClean="0">
                <a:solidFill>
                  <a:srgbClr val="FF0000"/>
                </a:solidFill>
              </a:rPr>
              <a:t>“”” Remove </a:t>
            </a:r>
            <a:r>
              <a:rPr lang="en-US" sz="1400" dirty="0">
                <a:solidFill>
                  <a:srgbClr val="FF0000"/>
                </a:solidFill>
              </a:rPr>
              <a:t>element from the stack </a:t>
            </a:r>
            <a:r>
              <a:rPr lang="en-US" sz="1400" dirty="0" smtClean="0">
                <a:solidFill>
                  <a:srgbClr val="FF0000"/>
                </a:solidFill>
              </a:rPr>
              <a:t>chain “””</a:t>
            </a:r>
          </a:p>
          <a:p>
            <a:r>
              <a:rPr lang="en-US" sz="1400" dirty="0"/>
              <a:t>	</a:t>
            </a:r>
            <a:r>
              <a:rPr lang="en-US" sz="1400" dirty="0" smtClean="0"/>
              <a:t>	</a:t>
            </a:r>
            <a:r>
              <a:rPr lang="en-US" sz="1400" dirty="0" smtClean="0">
                <a:solidFill>
                  <a:srgbClr val="00B050"/>
                </a:solidFill>
              </a:rPr>
              <a:t># stack is empty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chemeClr val="accent5">
                    <a:lumMod val="75000"/>
                  </a:schemeClr>
                </a:solidFill>
              </a:rPr>
              <a:t>return None</a:t>
            </a:r>
          </a:p>
          <a:p>
            <a:endParaRPr lang="en-US" sz="1400" b="1" dirty="0">
              <a:solidFill>
                <a:schemeClr val="accent5">
                  <a:lumMod val="75000"/>
                </a:schemeClr>
              </a:solidFill>
            </a:endParaRPr>
          </a:p>
          <a:p>
            <a:r>
              <a:rPr lang="en-US" sz="1400" b="1" dirty="0" smtClean="0">
                <a:solidFill>
                  <a:schemeClr val="accent5">
                    <a:lumMod val="75000"/>
                  </a:schemeClr>
                </a:solidFill>
              </a:rPr>
              <a:t>		</a:t>
            </a:r>
            <a:r>
              <a:rPr lang="en-US" sz="1400" dirty="0" smtClean="0">
                <a:solidFill>
                  <a:srgbClr val="00B050"/>
                </a:solidFill>
              </a:rPr>
              <a:t># Get (Remember) top element in stack</a:t>
            </a:r>
          </a:p>
          <a:p>
            <a:r>
              <a:rPr lang="en-US" sz="1400" dirty="0"/>
              <a:t>	</a:t>
            </a:r>
            <a:r>
              <a:rPr lang="en-US" sz="1400" dirty="0" smtClean="0"/>
              <a:t>	element = </a:t>
            </a:r>
            <a:r>
              <a:rPr lang="en-US" sz="1400" dirty="0" err="1" smtClean="0"/>
              <a:t>self.stack</a:t>
            </a:r>
            <a:r>
              <a:rPr lang="en-US" sz="1400" dirty="0" smtClean="0"/>
              <a:t>[ 0 ]</a:t>
            </a:r>
          </a:p>
          <a:p>
            <a:r>
              <a:rPr lang="en-US" sz="1400" dirty="0"/>
              <a:t>	</a:t>
            </a:r>
            <a:r>
              <a:rPr lang="en-US" sz="1400" dirty="0" smtClean="0"/>
              <a:t>	</a:t>
            </a:r>
            <a:r>
              <a:rPr lang="en-US" sz="1400" dirty="0" smtClean="0">
                <a:solidFill>
                  <a:srgbClr val="00B050"/>
                </a:solidFill>
              </a:rPr>
              <a:t># Remove the element from the stack</a:t>
            </a:r>
          </a:p>
          <a:p>
            <a:r>
              <a:rPr lang="en-US" sz="1400" dirty="0"/>
              <a:t>	</a:t>
            </a:r>
            <a:r>
              <a:rPr lang="en-US" sz="1400" dirty="0" smtClean="0"/>
              <a:t>	</a:t>
            </a:r>
            <a:r>
              <a:rPr lang="en-US" sz="1400" b="1" dirty="0" smtClean="0">
                <a:solidFill>
                  <a:schemeClr val="accent5">
                    <a:lumMod val="75000"/>
                  </a:schemeClr>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There is another stack in the chain</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smtClean="0">
                <a:solidFill>
                  <a:srgbClr val="00B050"/>
                </a:solidFill>
              </a:rPr>
              <a:t># Pop the top element from the next stack in the chain</a:t>
            </a:r>
          </a:p>
          <a:p>
            <a:r>
              <a:rPr lang="en-US" sz="1400" dirty="0"/>
              <a:t>	</a:t>
            </a:r>
            <a:r>
              <a:rPr lang="en-US" sz="1400" dirty="0" smtClean="0"/>
              <a:t>		bottom = pop( </a:t>
            </a:r>
            <a:r>
              <a:rPr lang="en-US" sz="1400" dirty="0" err="1" smtClean="0"/>
              <a:t>self.chain.stack</a:t>
            </a:r>
            <a:r>
              <a:rPr lang="en-US" sz="1400" dirty="0" smtClean="0"/>
              <a:t> )</a:t>
            </a:r>
          </a:p>
          <a:p>
            <a:r>
              <a:rPr lang="en-US" sz="1400" dirty="0"/>
              <a:t>	</a:t>
            </a:r>
            <a:r>
              <a:rPr lang="en-US" sz="1400" dirty="0" smtClean="0"/>
              <a:t>		</a:t>
            </a:r>
            <a:r>
              <a:rPr lang="en-US" sz="1400" dirty="0" smtClean="0">
                <a:solidFill>
                  <a:srgbClr val="00B050"/>
                </a:solidFill>
              </a:rPr>
              <a:t># Add the element to the bottom of this stack</a:t>
            </a:r>
          </a:p>
          <a:p>
            <a:r>
              <a:rPr lang="en-US" sz="1400" dirty="0"/>
              <a:t>	</a:t>
            </a:r>
            <a:r>
              <a:rPr lang="en-US" sz="1400" dirty="0" smtClean="0"/>
              <a:t>		</a:t>
            </a:r>
            <a:r>
              <a:rPr lang="en-US" sz="1400" dirty="0" err="1" smtClean="0"/>
              <a:t>self.stack.append</a:t>
            </a:r>
            <a:r>
              <a:rPr lang="en-US" sz="1400" dirty="0" smtClean="0"/>
              <a:t>( bottom )</a:t>
            </a:r>
          </a:p>
          <a:p>
            <a:endParaRPr lang="en-US" sz="1400" dirty="0"/>
          </a:p>
          <a:p>
            <a:r>
              <a:rPr lang="en-US" sz="1400" dirty="0" smtClean="0"/>
              <a:t>		</a:t>
            </a:r>
            <a:r>
              <a:rPr lang="en-US" sz="1400" dirty="0" smtClean="0">
                <a:solidFill>
                  <a:srgbClr val="00B050"/>
                </a:solidFill>
              </a:rPr>
              <a:t># Return the top of the stack</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element</a:t>
            </a:r>
          </a:p>
        </p:txBody>
      </p:sp>
      <p:cxnSp>
        <p:nvCxnSpPr>
          <p:cNvPr id="12" name="Straight Arrow Connector 11"/>
          <p:cNvCxnSpPr/>
          <p:nvPr/>
        </p:nvCxnSpPr>
        <p:spPr>
          <a:xfrm flipH="1">
            <a:off x="3934732" y="3733800"/>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22482" y="3410634"/>
            <a:ext cx="2874441" cy="646331"/>
          </a:xfrm>
          <a:prstGeom prst="rect">
            <a:avLst/>
          </a:prstGeom>
          <a:noFill/>
        </p:spPr>
        <p:txBody>
          <a:bodyPr wrap="none" rtlCol="0">
            <a:spAutoFit/>
          </a:bodyPr>
          <a:lstStyle/>
          <a:p>
            <a:r>
              <a:rPr lang="en-US" sz="1200" dirty="0" smtClean="0">
                <a:solidFill>
                  <a:schemeClr val="accent6">
                    <a:lumMod val="75000"/>
                  </a:schemeClr>
                </a:solidFill>
              </a:rPr>
              <a:t>Recursive call, will cascade to the last stack</a:t>
            </a:r>
          </a:p>
          <a:p>
            <a:r>
              <a:rPr lang="en-US" sz="1200" dirty="0" smtClean="0">
                <a:solidFill>
                  <a:schemeClr val="accent6">
                    <a:lumMod val="75000"/>
                  </a:schemeClr>
                </a:solidFill>
              </a:rPr>
              <a:t>and recur backwards moving the top of the</a:t>
            </a:r>
          </a:p>
          <a:p>
            <a:r>
              <a:rPr lang="en-US" sz="1200" dirty="0">
                <a:solidFill>
                  <a:schemeClr val="accent6">
                    <a:lumMod val="75000"/>
                  </a:schemeClr>
                </a:solidFill>
              </a:rPr>
              <a:t>s</a:t>
            </a:r>
            <a:r>
              <a:rPr lang="en-US" sz="1200" dirty="0" smtClean="0">
                <a:solidFill>
                  <a:schemeClr val="accent6">
                    <a:lumMod val="75000"/>
                  </a:schemeClr>
                </a:solidFill>
              </a:rPr>
              <a:t>tack to the bottom of the previous stack.</a:t>
            </a:r>
            <a:endParaRPr lang="en-US" sz="1200" dirty="0">
              <a:solidFill>
                <a:schemeClr val="accent6">
                  <a:lumMod val="75000"/>
                </a:schemeClr>
              </a:solidFill>
            </a:endParaRPr>
          </a:p>
        </p:txBody>
      </p:sp>
    </p:spTree>
    <p:extLst>
      <p:ext uri="{BB962C8B-B14F-4D97-AF65-F5344CB8AC3E}">
        <p14:creationId xmlns:p14="http://schemas.microsoft.com/office/powerpoint/2010/main" val="2622224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fontScale="90000"/>
          </a:bodyPr>
          <a:lstStyle/>
          <a:p>
            <a:pPr algn="l"/>
            <a:r>
              <a:rPr lang="en-US" dirty="0" smtClean="0">
                <a:solidFill>
                  <a:schemeClr val="accent1">
                    <a:lumMod val="75000"/>
                  </a:schemeClr>
                </a:solidFill>
              </a:rPr>
              <a:t>Object Addressing and Value Storage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3046988"/>
          </a:xfrm>
          <a:prstGeom prst="rect">
            <a:avLst/>
          </a:prstGeom>
          <a:noFill/>
        </p:spPr>
        <p:txBody>
          <a:bodyPr wrap="square" rtlCol="0">
            <a:spAutoFit/>
          </a:bodyPr>
          <a:lstStyle/>
          <a:p>
            <a:pPr algn="ctr"/>
            <a:r>
              <a:rPr lang="en-US" sz="2400" b="1" dirty="0" smtClean="0">
                <a:solidFill>
                  <a:schemeClr val="accent5">
                    <a:lumMod val="75000"/>
                  </a:schemeClr>
                </a:solidFill>
              </a:rPr>
              <a:t>All Variables in Python are an Object!</a:t>
            </a:r>
          </a:p>
          <a:p>
            <a:pPr algn="ctr"/>
            <a:r>
              <a:rPr lang="en-US" sz="2400" b="1" dirty="0" smtClean="0">
                <a:solidFill>
                  <a:schemeClr val="accent5">
                    <a:lumMod val="75000"/>
                  </a:schemeClr>
                </a:solidFill>
              </a:rPr>
              <a:t>Variables DO NOT hold Values.</a:t>
            </a:r>
          </a:p>
          <a:p>
            <a:pPr algn="ctr"/>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p:txBody>
      </p:sp>
      <p:sp>
        <p:nvSpPr>
          <p:cNvPr id="4" name="Oval 3"/>
          <p:cNvSpPr/>
          <p:nvPr/>
        </p:nvSpPr>
        <p:spPr>
          <a:xfrm>
            <a:off x="2394395" y="23367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9" name="Oval 8"/>
          <p:cNvSpPr/>
          <p:nvPr/>
        </p:nvSpPr>
        <p:spPr>
          <a:xfrm>
            <a:off x="2376188" y="34035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0" name="Oval 9"/>
          <p:cNvSpPr/>
          <p:nvPr/>
        </p:nvSpPr>
        <p:spPr>
          <a:xfrm>
            <a:off x="2376188" y="44703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1" name="Oval 10"/>
          <p:cNvSpPr/>
          <p:nvPr/>
        </p:nvSpPr>
        <p:spPr>
          <a:xfrm>
            <a:off x="2384954" y="55371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6" name="TextBox 5"/>
          <p:cNvSpPr txBox="1"/>
          <p:nvPr/>
        </p:nvSpPr>
        <p:spPr>
          <a:xfrm>
            <a:off x="2340949" y="2028927"/>
            <a:ext cx="868892" cy="307777"/>
          </a:xfrm>
          <a:prstGeom prst="rect">
            <a:avLst/>
          </a:prstGeom>
          <a:noFill/>
        </p:spPr>
        <p:txBody>
          <a:bodyPr wrap="none" rtlCol="0">
            <a:spAutoFit/>
          </a:bodyPr>
          <a:lstStyle/>
          <a:p>
            <a:r>
              <a:rPr lang="en-US" sz="1400" b="1" dirty="0" smtClean="0"/>
              <a:t>Variables</a:t>
            </a:r>
            <a:endParaRPr lang="en-US" sz="1400" b="1" dirty="0"/>
          </a:p>
        </p:txBody>
      </p:sp>
      <p:sp>
        <p:nvSpPr>
          <p:cNvPr id="8" name="Rectangle 7"/>
          <p:cNvSpPr/>
          <p:nvPr/>
        </p:nvSpPr>
        <p:spPr>
          <a:xfrm>
            <a:off x="5594795" y="2336704"/>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4" name="Rectangle 13"/>
          <p:cNvSpPr/>
          <p:nvPr/>
        </p:nvSpPr>
        <p:spPr>
          <a:xfrm>
            <a:off x="5594795" y="3403504"/>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5" name="Rectangle 14"/>
          <p:cNvSpPr/>
          <p:nvPr/>
        </p:nvSpPr>
        <p:spPr>
          <a:xfrm>
            <a:off x="5594795" y="5537104"/>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None</a:t>
            </a:r>
            <a:endParaRPr lang="en-US" dirty="0"/>
          </a:p>
        </p:txBody>
      </p:sp>
      <p:cxnSp>
        <p:nvCxnSpPr>
          <p:cNvPr id="17" name="Straight Arrow Connector 16"/>
          <p:cNvCxnSpPr/>
          <p:nvPr/>
        </p:nvCxnSpPr>
        <p:spPr>
          <a:xfrm>
            <a:off x="3308795" y="5918104"/>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308795" y="2665443"/>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200400" y="3746404"/>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308795" y="4851304"/>
            <a:ext cx="2590800" cy="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899595" y="4279804"/>
            <a:ext cx="0" cy="57150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576629" y="3341929"/>
            <a:ext cx="1905000" cy="830997"/>
          </a:xfrm>
          <a:prstGeom prst="rect">
            <a:avLst/>
          </a:prstGeom>
          <a:noFill/>
        </p:spPr>
        <p:txBody>
          <a:bodyPr wrap="square" rtlCol="0">
            <a:spAutoFit/>
          </a:bodyPr>
          <a:lstStyle/>
          <a:p>
            <a:r>
              <a:rPr lang="en-US" sz="1200" dirty="0" smtClean="0">
                <a:solidFill>
                  <a:schemeClr val="accent6">
                    <a:lumMod val="75000"/>
                  </a:schemeClr>
                </a:solidFill>
              </a:rPr>
              <a:t>If variables B and C have the same value,</a:t>
            </a:r>
          </a:p>
          <a:p>
            <a:r>
              <a:rPr lang="en-US" sz="1200" dirty="0" smtClean="0">
                <a:solidFill>
                  <a:schemeClr val="accent6">
                    <a:lumMod val="75000"/>
                  </a:schemeClr>
                </a:solidFill>
              </a:rPr>
              <a:t>they will point to the same storage location.</a:t>
            </a:r>
            <a:endParaRPr lang="en-US" sz="1200" dirty="0">
              <a:solidFill>
                <a:schemeClr val="accent6">
                  <a:lumMod val="75000"/>
                </a:schemeClr>
              </a:solidFill>
            </a:endParaRPr>
          </a:p>
        </p:txBody>
      </p:sp>
      <p:sp>
        <p:nvSpPr>
          <p:cNvPr id="26" name="TextBox 25"/>
          <p:cNvSpPr txBox="1"/>
          <p:nvPr/>
        </p:nvSpPr>
        <p:spPr>
          <a:xfrm>
            <a:off x="152400" y="2437320"/>
            <a:ext cx="1556132" cy="1477328"/>
          </a:xfrm>
          <a:prstGeom prst="rect">
            <a:avLst/>
          </a:prstGeom>
          <a:noFill/>
        </p:spPr>
        <p:txBody>
          <a:bodyPr wrap="none" rtlCol="0">
            <a:spAutoFit/>
          </a:bodyPr>
          <a:lstStyle/>
          <a:p>
            <a:r>
              <a:rPr lang="en-US" dirty="0" smtClean="0">
                <a:solidFill>
                  <a:srgbClr val="00B050"/>
                </a:solidFill>
              </a:rPr>
              <a:t># Python Code</a:t>
            </a:r>
            <a:br>
              <a:rPr lang="en-US" dirty="0" smtClean="0">
                <a:solidFill>
                  <a:srgbClr val="00B050"/>
                </a:solidFill>
              </a:rPr>
            </a:br>
            <a:r>
              <a:rPr lang="en-US" dirty="0" smtClean="0"/>
              <a:t>A = 1</a:t>
            </a:r>
          </a:p>
          <a:p>
            <a:r>
              <a:rPr lang="en-US" dirty="0" smtClean="0"/>
              <a:t>B = 2</a:t>
            </a:r>
          </a:p>
          <a:p>
            <a:r>
              <a:rPr lang="en-US" dirty="0" smtClean="0"/>
              <a:t>C = B</a:t>
            </a:r>
          </a:p>
          <a:p>
            <a:r>
              <a:rPr lang="en-US" dirty="0" smtClean="0"/>
              <a:t>D = None</a:t>
            </a:r>
            <a:endParaRPr lang="en-US" dirty="0"/>
          </a:p>
        </p:txBody>
      </p:sp>
      <p:sp>
        <p:nvSpPr>
          <p:cNvPr id="27" name="TextBox 26"/>
          <p:cNvSpPr txBox="1"/>
          <p:nvPr/>
        </p:nvSpPr>
        <p:spPr>
          <a:xfrm>
            <a:off x="5678034" y="2042937"/>
            <a:ext cx="671722" cy="307777"/>
          </a:xfrm>
          <a:prstGeom prst="rect">
            <a:avLst/>
          </a:prstGeom>
          <a:noFill/>
        </p:spPr>
        <p:txBody>
          <a:bodyPr wrap="none" rtlCol="0">
            <a:spAutoFit/>
          </a:bodyPr>
          <a:lstStyle/>
          <a:p>
            <a:r>
              <a:rPr lang="en-US" sz="1400" b="1" dirty="0" smtClean="0"/>
              <a:t>Values</a:t>
            </a:r>
            <a:endParaRPr lang="en-US" sz="1400" b="1" dirty="0"/>
          </a:p>
        </p:txBody>
      </p:sp>
    </p:spTree>
    <p:extLst>
      <p:ext uri="{BB962C8B-B14F-4D97-AF65-F5344CB8AC3E}">
        <p14:creationId xmlns:p14="http://schemas.microsoft.com/office/powerpoint/2010/main" val="15713147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610600" cy="792162"/>
          </a:xfrm>
        </p:spPr>
        <p:txBody>
          <a:bodyPr>
            <a:normAutofit fontScale="90000"/>
          </a:bodyPr>
          <a:lstStyle/>
          <a:p>
            <a:pPr algn="l"/>
            <a:r>
              <a:rPr lang="en-US" dirty="0" smtClean="0">
                <a:solidFill>
                  <a:schemeClr val="accent1">
                    <a:lumMod val="75000"/>
                  </a:schemeClr>
                </a:solidFill>
              </a:rPr>
              <a:t>Object Addressing and Value Storage (2)</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3046988"/>
          </a:xfrm>
          <a:prstGeom prst="rect">
            <a:avLst/>
          </a:prstGeom>
          <a:noFill/>
        </p:spPr>
        <p:txBody>
          <a:bodyPr wrap="square" rtlCol="0">
            <a:spAutoFit/>
          </a:bodyPr>
          <a:lstStyle/>
          <a:p>
            <a:pPr algn="ctr"/>
            <a:r>
              <a:rPr lang="en-US" sz="2400" b="1" dirty="0" smtClean="0">
                <a:solidFill>
                  <a:schemeClr val="accent5">
                    <a:lumMod val="75000"/>
                  </a:schemeClr>
                </a:solidFill>
              </a:rPr>
              <a:t>Values are Allocated Separately in Memory from Variables</a:t>
            </a:r>
            <a:br>
              <a:rPr lang="en-US" sz="2400" b="1" dirty="0" smtClean="0">
                <a:solidFill>
                  <a:schemeClr val="accent5">
                    <a:lumMod val="75000"/>
                  </a:schemeClr>
                </a:solidFill>
              </a:rPr>
            </a:br>
            <a:r>
              <a:rPr lang="en-US" sz="2400" b="1" dirty="0" smtClean="0">
                <a:solidFill>
                  <a:schemeClr val="accent5">
                    <a:lumMod val="75000"/>
                  </a:schemeClr>
                </a:solidFill>
              </a:rPr>
              <a:t>When a Value is not Referenced Anymore, it’s Storage is Freed</a:t>
            </a:r>
          </a:p>
          <a:p>
            <a:pPr algn="ctr"/>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p:txBody>
      </p:sp>
      <p:sp>
        <p:nvSpPr>
          <p:cNvPr id="4" name="Oval 3"/>
          <p:cNvSpPr/>
          <p:nvPr/>
        </p:nvSpPr>
        <p:spPr>
          <a:xfrm>
            <a:off x="2394395" y="23636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9" name="Oval 8"/>
          <p:cNvSpPr/>
          <p:nvPr/>
        </p:nvSpPr>
        <p:spPr>
          <a:xfrm>
            <a:off x="2376188" y="34304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0" name="Oval 9"/>
          <p:cNvSpPr/>
          <p:nvPr/>
        </p:nvSpPr>
        <p:spPr>
          <a:xfrm>
            <a:off x="2376188" y="44972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1" name="Oval 10"/>
          <p:cNvSpPr/>
          <p:nvPr/>
        </p:nvSpPr>
        <p:spPr>
          <a:xfrm>
            <a:off x="2384954" y="55640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6" name="TextBox 5"/>
          <p:cNvSpPr txBox="1"/>
          <p:nvPr/>
        </p:nvSpPr>
        <p:spPr>
          <a:xfrm>
            <a:off x="2331508" y="2055911"/>
            <a:ext cx="868892" cy="307777"/>
          </a:xfrm>
          <a:prstGeom prst="rect">
            <a:avLst/>
          </a:prstGeom>
          <a:noFill/>
        </p:spPr>
        <p:txBody>
          <a:bodyPr wrap="none" rtlCol="0">
            <a:spAutoFit/>
          </a:bodyPr>
          <a:lstStyle/>
          <a:p>
            <a:r>
              <a:rPr lang="en-US" sz="1400" b="1" dirty="0" smtClean="0"/>
              <a:t>Variables</a:t>
            </a:r>
            <a:endParaRPr lang="en-US" sz="1400" b="1" dirty="0"/>
          </a:p>
        </p:txBody>
      </p:sp>
      <p:sp>
        <p:nvSpPr>
          <p:cNvPr id="8" name="Rectangle 7"/>
          <p:cNvSpPr/>
          <p:nvPr/>
        </p:nvSpPr>
        <p:spPr>
          <a:xfrm>
            <a:off x="5594795" y="2363688"/>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4" name="Rectangle 13"/>
          <p:cNvSpPr/>
          <p:nvPr/>
        </p:nvSpPr>
        <p:spPr>
          <a:xfrm>
            <a:off x="5582657" y="4495629"/>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5" name="Rectangle 14"/>
          <p:cNvSpPr/>
          <p:nvPr/>
        </p:nvSpPr>
        <p:spPr>
          <a:xfrm>
            <a:off x="5594795" y="5564088"/>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None</a:t>
            </a:r>
            <a:endParaRPr lang="en-US" dirty="0"/>
          </a:p>
        </p:txBody>
      </p:sp>
      <p:cxnSp>
        <p:nvCxnSpPr>
          <p:cNvPr id="17" name="Straight Arrow Connector 16"/>
          <p:cNvCxnSpPr/>
          <p:nvPr/>
        </p:nvCxnSpPr>
        <p:spPr>
          <a:xfrm>
            <a:off x="3308795" y="5945088"/>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308795" y="2692427"/>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326501" y="4878288"/>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276600" y="3784411"/>
            <a:ext cx="2590800" cy="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867400" y="3194216"/>
            <a:ext cx="0" cy="57150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576629" y="2249633"/>
            <a:ext cx="1905000" cy="1015663"/>
          </a:xfrm>
          <a:prstGeom prst="rect">
            <a:avLst/>
          </a:prstGeom>
          <a:noFill/>
        </p:spPr>
        <p:txBody>
          <a:bodyPr wrap="square" rtlCol="0">
            <a:spAutoFit/>
          </a:bodyPr>
          <a:lstStyle/>
          <a:p>
            <a:r>
              <a:rPr lang="en-US" sz="1200" dirty="0" smtClean="0">
                <a:solidFill>
                  <a:schemeClr val="accent6">
                    <a:lumMod val="75000"/>
                  </a:schemeClr>
                </a:solidFill>
              </a:rPr>
              <a:t>When a variable is changed, the address to the value object is updated,</a:t>
            </a:r>
          </a:p>
          <a:p>
            <a:r>
              <a:rPr lang="en-US" sz="1200" dirty="0" smtClean="0">
                <a:solidFill>
                  <a:schemeClr val="accent6">
                    <a:lumMod val="75000"/>
                  </a:schemeClr>
                </a:solidFill>
              </a:rPr>
              <a:t>NOT the value at the address!</a:t>
            </a:r>
            <a:endParaRPr lang="en-US" sz="1200" dirty="0">
              <a:solidFill>
                <a:schemeClr val="accent6">
                  <a:lumMod val="75000"/>
                </a:schemeClr>
              </a:solidFill>
            </a:endParaRPr>
          </a:p>
        </p:txBody>
      </p:sp>
      <p:sp>
        <p:nvSpPr>
          <p:cNvPr id="26" name="TextBox 25"/>
          <p:cNvSpPr txBox="1"/>
          <p:nvPr/>
        </p:nvSpPr>
        <p:spPr>
          <a:xfrm>
            <a:off x="152400" y="2464304"/>
            <a:ext cx="1556132" cy="2031325"/>
          </a:xfrm>
          <a:prstGeom prst="rect">
            <a:avLst/>
          </a:prstGeom>
          <a:noFill/>
        </p:spPr>
        <p:txBody>
          <a:bodyPr wrap="none" rtlCol="0">
            <a:spAutoFit/>
          </a:bodyPr>
          <a:lstStyle/>
          <a:p>
            <a:r>
              <a:rPr lang="en-US" dirty="0" smtClean="0">
                <a:solidFill>
                  <a:srgbClr val="00B050"/>
                </a:solidFill>
              </a:rPr>
              <a:t># Python Code</a:t>
            </a:r>
            <a:br>
              <a:rPr lang="en-US" dirty="0" smtClean="0">
                <a:solidFill>
                  <a:srgbClr val="00B050"/>
                </a:solidFill>
              </a:rPr>
            </a:br>
            <a:r>
              <a:rPr lang="en-US" dirty="0" smtClean="0"/>
              <a:t>A = 1</a:t>
            </a:r>
          </a:p>
          <a:p>
            <a:r>
              <a:rPr lang="en-US" dirty="0" smtClean="0"/>
              <a:t>B = 2</a:t>
            </a:r>
          </a:p>
          <a:p>
            <a:r>
              <a:rPr lang="en-US" dirty="0" smtClean="0"/>
              <a:t>C = B</a:t>
            </a:r>
          </a:p>
          <a:p>
            <a:r>
              <a:rPr lang="en-US" dirty="0" smtClean="0"/>
              <a:t>D = None</a:t>
            </a:r>
            <a:br>
              <a:rPr lang="en-US" dirty="0" smtClean="0"/>
            </a:br>
            <a:r>
              <a:rPr lang="en-US" dirty="0" smtClean="0">
                <a:solidFill>
                  <a:srgbClr val="00B050"/>
                </a:solidFill>
              </a:rPr>
              <a:t># Change B</a:t>
            </a:r>
            <a:r>
              <a:rPr lang="en-US" dirty="0" smtClean="0"/>
              <a:t/>
            </a:r>
            <a:br>
              <a:rPr lang="en-US" dirty="0" smtClean="0"/>
            </a:br>
            <a:r>
              <a:rPr lang="en-US" dirty="0" err="1" smtClean="0"/>
              <a:t>B</a:t>
            </a:r>
            <a:r>
              <a:rPr lang="en-US" dirty="0" smtClean="0"/>
              <a:t> = 1</a:t>
            </a:r>
            <a:endParaRPr lang="en-US" dirty="0"/>
          </a:p>
        </p:txBody>
      </p:sp>
      <p:sp>
        <p:nvSpPr>
          <p:cNvPr id="3" name="TextBox 2"/>
          <p:cNvSpPr txBox="1"/>
          <p:nvPr/>
        </p:nvSpPr>
        <p:spPr>
          <a:xfrm>
            <a:off x="152401" y="4704375"/>
            <a:ext cx="1752600" cy="1169551"/>
          </a:xfrm>
          <a:prstGeom prst="rect">
            <a:avLst/>
          </a:prstGeom>
          <a:noFill/>
        </p:spPr>
        <p:txBody>
          <a:bodyPr wrap="square" rtlCol="0">
            <a:spAutoFit/>
          </a:bodyPr>
          <a:lstStyle/>
          <a:p>
            <a:r>
              <a:rPr lang="en-US" sz="1400" dirty="0" smtClean="0">
                <a:solidFill>
                  <a:schemeClr val="accent6">
                    <a:lumMod val="75000"/>
                  </a:schemeClr>
                </a:solidFill>
              </a:rPr>
              <a:t>The value address was changed from</a:t>
            </a:r>
          </a:p>
          <a:p>
            <a:r>
              <a:rPr lang="en-US" sz="1400" dirty="0" smtClean="0">
                <a:solidFill>
                  <a:schemeClr val="accent6">
                    <a:lumMod val="75000"/>
                  </a:schemeClr>
                </a:solidFill>
              </a:rPr>
              <a:t>location of the value of 1 to the location of the value of 2</a:t>
            </a:r>
            <a:r>
              <a:rPr lang="en-US" sz="1400" dirty="0" smtClean="0">
                <a:solidFill>
                  <a:srgbClr val="00B050"/>
                </a:solidFill>
              </a:rPr>
              <a:t>.</a:t>
            </a:r>
            <a:endParaRPr lang="en-US" sz="1400" dirty="0">
              <a:solidFill>
                <a:srgbClr val="00B050"/>
              </a:solidFill>
            </a:endParaRPr>
          </a:p>
        </p:txBody>
      </p:sp>
      <p:cxnSp>
        <p:nvCxnSpPr>
          <p:cNvPr id="23" name="Straight Arrow Connector 22"/>
          <p:cNvCxnSpPr/>
          <p:nvPr/>
        </p:nvCxnSpPr>
        <p:spPr>
          <a:xfrm flipV="1">
            <a:off x="1752600" y="4192488"/>
            <a:ext cx="641795" cy="78641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678034" y="2051843"/>
            <a:ext cx="671722" cy="307777"/>
          </a:xfrm>
          <a:prstGeom prst="rect">
            <a:avLst/>
          </a:prstGeom>
          <a:noFill/>
        </p:spPr>
        <p:txBody>
          <a:bodyPr wrap="none" rtlCol="0">
            <a:spAutoFit/>
          </a:bodyPr>
          <a:lstStyle/>
          <a:p>
            <a:r>
              <a:rPr lang="en-US" sz="1400" b="1" dirty="0" smtClean="0"/>
              <a:t>Values</a:t>
            </a:r>
            <a:endParaRPr lang="en-US" sz="1400" b="1" dirty="0"/>
          </a:p>
        </p:txBody>
      </p:sp>
    </p:spTree>
    <p:extLst>
      <p:ext uri="{BB962C8B-B14F-4D97-AF65-F5344CB8AC3E}">
        <p14:creationId xmlns:p14="http://schemas.microsoft.com/office/powerpoint/2010/main" val="1920340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346"/>
            <a:ext cx="6553200" cy="792162"/>
          </a:xfrm>
        </p:spPr>
        <p:txBody>
          <a:bodyPr>
            <a:normAutofit/>
          </a:bodyPr>
          <a:lstStyle/>
          <a:p>
            <a:pPr algn="l"/>
            <a:r>
              <a:rPr lang="en-US" dirty="0" smtClean="0">
                <a:solidFill>
                  <a:schemeClr val="accent1">
                    <a:lumMod val="75000"/>
                  </a:schemeClr>
                </a:solidFill>
              </a:rPr>
              <a:t>Lists Are Mutable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1450143433"/>
              </p:ext>
            </p:extLst>
          </p:nvPr>
        </p:nvGraphicFramePr>
        <p:xfrm>
          <a:off x="1215909" y="2373391"/>
          <a:ext cx="762000" cy="1933992"/>
        </p:xfrm>
        <a:graphic>
          <a:graphicData uri="http://schemas.openxmlformats.org/drawingml/2006/table">
            <a:tbl>
              <a:tblPr firstRow="1" bandRow="1">
                <a:tableStyleId>{5C22544A-7EE6-4342-B048-85BDC9FD1C3A}</a:tableStyleId>
              </a:tblPr>
              <a:tblGrid>
                <a:gridCol w="762000"/>
              </a:tblGrid>
              <a:tr h="457200">
                <a:tc>
                  <a:txBody>
                    <a:bodyPr/>
                    <a:lstStyle/>
                    <a:p>
                      <a:r>
                        <a:rPr lang="en-US" dirty="0" smtClean="0"/>
                        <a:t>LIST</a:t>
                      </a:r>
                      <a:endParaRPr lang="en-US" dirty="0"/>
                    </a:p>
                  </a:txBody>
                  <a:tcPr/>
                </a:tc>
              </a:tr>
              <a:tr h="457200">
                <a:tc>
                  <a:txBody>
                    <a:bodyPr/>
                    <a:lstStyle/>
                    <a:p>
                      <a:r>
                        <a:rPr lang="en-US" dirty="0" smtClean="0"/>
                        <a:t>[0]</a:t>
                      </a:r>
                      <a:endParaRPr lang="en-US" dirty="0"/>
                    </a:p>
                  </a:txBody>
                  <a:tcPr/>
                </a:tc>
              </a:tr>
              <a:tr h="533400">
                <a:tc>
                  <a:txBody>
                    <a:bodyPr/>
                    <a:lstStyle/>
                    <a:p>
                      <a:r>
                        <a:rPr lang="en-US" dirty="0" smtClean="0"/>
                        <a:t>[1]</a:t>
                      </a:r>
                      <a:endParaRPr lang="en-US" dirty="0"/>
                    </a:p>
                  </a:txBody>
                  <a:tcPr/>
                </a:tc>
              </a:tr>
              <a:tr h="486192">
                <a:tc>
                  <a:txBody>
                    <a:bodyPr/>
                    <a:lstStyle/>
                    <a:p>
                      <a:r>
                        <a:rPr lang="en-US" dirty="0" smtClean="0"/>
                        <a:t>[2]</a:t>
                      </a:r>
                      <a:endParaRPr lang="en-US" dirty="0"/>
                    </a:p>
                  </a:txBody>
                  <a:tcPr/>
                </a:tc>
              </a:tr>
            </a:tbl>
          </a:graphicData>
        </a:graphic>
      </p:graphicFrame>
      <p:sp>
        <p:nvSpPr>
          <p:cNvPr id="30" name="Oval 29"/>
          <p:cNvSpPr/>
          <p:nvPr/>
        </p:nvSpPr>
        <p:spPr>
          <a:xfrm>
            <a:off x="161335" y="14478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31" name="Oval 30"/>
          <p:cNvSpPr/>
          <p:nvPr/>
        </p:nvSpPr>
        <p:spPr>
          <a:xfrm>
            <a:off x="194377" y="44196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32" name="Straight Arrow Connector 31"/>
          <p:cNvCxnSpPr/>
          <p:nvPr/>
        </p:nvCxnSpPr>
        <p:spPr>
          <a:xfrm>
            <a:off x="515361" y="2590800"/>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2295522" y="2667669"/>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[0]</a:t>
            </a:r>
            <a:endParaRPr lang="en-US" sz="1400" dirty="0"/>
          </a:p>
        </p:txBody>
      </p:sp>
      <p:sp>
        <p:nvSpPr>
          <p:cNvPr id="34" name="Oval 33"/>
          <p:cNvSpPr/>
          <p:nvPr/>
        </p:nvSpPr>
        <p:spPr>
          <a:xfrm>
            <a:off x="2282709" y="3284152"/>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35" name="Oval 34"/>
          <p:cNvSpPr/>
          <p:nvPr/>
        </p:nvSpPr>
        <p:spPr>
          <a:xfrm>
            <a:off x="2282709" y="3925713"/>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cxnSp>
        <p:nvCxnSpPr>
          <p:cNvPr id="36" name="Straight Connector 35"/>
          <p:cNvCxnSpPr>
            <a:stCxn id="30" idx="4"/>
          </p:cNvCxnSpPr>
          <p:nvPr/>
        </p:nvCxnSpPr>
        <p:spPr>
          <a:xfrm flipH="1">
            <a:off x="541660" y="2209800"/>
            <a:ext cx="675" cy="3810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40986" y="2743200"/>
            <a:ext cx="0" cy="16764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15361" y="2743200"/>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1988786" y="29336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007836" y="358140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994181" y="4191669"/>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979386" y="29336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2918025" y="358140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2860114" y="421594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3360386" y="2668488"/>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51" name="Rectangle 50"/>
          <p:cNvSpPr/>
          <p:nvPr/>
        </p:nvSpPr>
        <p:spPr>
          <a:xfrm>
            <a:off x="3337964" y="3302899"/>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sp>
        <p:nvSpPr>
          <p:cNvPr id="52" name="Rectangle 51"/>
          <p:cNvSpPr/>
          <p:nvPr/>
        </p:nvSpPr>
        <p:spPr>
          <a:xfrm>
            <a:off x="3337964" y="3929352"/>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6</a:t>
            </a:r>
            <a:endParaRPr lang="en-US" sz="1400" dirty="0"/>
          </a:p>
        </p:txBody>
      </p:sp>
      <p:sp>
        <p:nvSpPr>
          <p:cNvPr id="62" name="TextBox 61"/>
          <p:cNvSpPr txBox="1"/>
          <p:nvPr/>
        </p:nvSpPr>
        <p:spPr>
          <a:xfrm>
            <a:off x="1371600" y="1219200"/>
            <a:ext cx="1250983" cy="738664"/>
          </a:xfrm>
          <a:prstGeom prst="rect">
            <a:avLst/>
          </a:prstGeom>
          <a:noFill/>
          <a:ln>
            <a:solidFill>
              <a:schemeClr val="bg1">
                <a:lumMod val="50000"/>
              </a:schemeClr>
            </a:solidFill>
            <a:prstDash val="dash"/>
          </a:ln>
        </p:spPr>
        <p:txBody>
          <a:bodyPr wrap="none" rtlCol="0">
            <a:spAutoFit/>
          </a:bodyPr>
          <a:lstStyle/>
          <a:p>
            <a:r>
              <a:rPr lang="en-US" sz="1400" dirty="0" smtClean="0">
                <a:solidFill>
                  <a:srgbClr val="00B050"/>
                </a:solidFill>
              </a:rPr>
              <a:t># Python Code</a:t>
            </a:r>
            <a:r>
              <a:rPr lang="en-US" sz="1400" dirty="0" smtClean="0"/>
              <a:t/>
            </a:r>
            <a:br>
              <a:rPr lang="en-US" sz="1400" dirty="0" smtClean="0"/>
            </a:br>
            <a:r>
              <a:rPr lang="en-US" sz="1400" dirty="0" smtClean="0"/>
              <a:t>A = [ 2, 4, 6 ]</a:t>
            </a:r>
            <a:br>
              <a:rPr lang="en-US" sz="1400" dirty="0" smtClean="0"/>
            </a:br>
            <a:r>
              <a:rPr lang="en-US" sz="1400" dirty="0" smtClean="0"/>
              <a:t>B = A</a:t>
            </a:r>
            <a:endParaRPr lang="en-US" sz="1400" dirty="0"/>
          </a:p>
        </p:txBody>
      </p:sp>
      <p:sp>
        <p:nvSpPr>
          <p:cNvPr id="63" name="TextBox 62"/>
          <p:cNvSpPr txBox="1"/>
          <p:nvPr/>
        </p:nvSpPr>
        <p:spPr>
          <a:xfrm>
            <a:off x="1394702" y="4819696"/>
            <a:ext cx="1219200" cy="830997"/>
          </a:xfrm>
          <a:prstGeom prst="rect">
            <a:avLst/>
          </a:prstGeom>
          <a:noFill/>
        </p:spPr>
        <p:txBody>
          <a:bodyPr wrap="square" rtlCol="0">
            <a:spAutoFit/>
          </a:bodyPr>
          <a:lstStyle/>
          <a:p>
            <a:r>
              <a:rPr lang="en-US" sz="1200" dirty="0" smtClean="0">
                <a:solidFill>
                  <a:schemeClr val="accent6">
                    <a:lumMod val="75000"/>
                  </a:schemeClr>
                </a:solidFill>
              </a:rPr>
              <a:t>Variables A and B hold the</a:t>
            </a:r>
          </a:p>
          <a:p>
            <a:r>
              <a:rPr lang="en-US" sz="1200" dirty="0" smtClean="0">
                <a:solidFill>
                  <a:schemeClr val="accent6">
                    <a:lumMod val="75000"/>
                  </a:schemeClr>
                </a:solidFill>
              </a:rPr>
              <a:t>address of the same list.</a:t>
            </a:r>
            <a:endParaRPr lang="en-US" sz="1200" dirty="0">
              <a:solidFill>
                <a:schemeClr val="accent6">
                  <a:lumMod val="75000"/>
                </a:schemeClr>
              </a:solidFill>
            </a:endParaRPr>
          </a:p>
        </p:txBody>
      </p:sp>
      <p:cxnSp>
        <p:nvCxnSpPr>
          <p:cNvPr id="64" name="Straight Arrow Connector 63"/>
          <p:cNvCxnSpPr/>
          <p:nvPr/>
        </p:nvCxnSpPr>
        <p:spPr>
          <a:xfrm flipH="1" flipV="1">
            <a:off x="1048761" y="5029200"/>
            <a:ext cx="345941" cy="19051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058283" y="1230873"/>
            <a:ext cx="1002064" cy="1015663"/>
          </a:xfrm>
          <a:prstGeom prst="rect">
            <a:avLst/>
          </a:prstGeom>
          <a:noFill/>
        </p:spPr>
        <p:txBody>
          <a:bodyPr wrap="square" rtlCol="0">
            <a:spAutoFit/>
          </a:bodyPr>
          <a:lstStyle/>
          <a:p>
            <a:r>
              <a:rPr lang="en-US" sz="1200" dirty="0" smtClean="0">
                <a:solidFill>
                  <a:schemeClr val="accent6">
                    <a:lumMod val="75000"/>
                  </a:schemeClr>
                </a:solidFill>
              </a:rPr>
              <a:t>The indices hold</a:t>
            </a:r>
          </a:p>
          <a:p>
            <a:r>
              <a:rPr lang="en-US" sz="1200" dirty="0" smtClean="0">
                <a:solidFill>
                  <a:schemeClr val="accent6">
                    <a:lumMod val="75000"/>
                  </a:schemeClr>
                </a:solidFill>
              </a:rPr>
              <a:t>addresses to</a:t>
            </a:r>
          </a:p>
          <a:p>
            <a:r>
              <a:rPr lang="en-US" sz="1200" dirty="0" smtClean="0">
                <a:solidFill>
                  <a:schemeClr val="accent6">
                    <a:lumMod val="75000"/>
                  </a:schemeClr>
                </a:solidFill>
              </a:rPr>
              <a:t>objects NOT values.</a:t>
            </a:r>
            <a:endParaRPr lang="en-US" sz="1200" dirty="0">
              <a:solidFill>
                <a:schemeClr val="accent6">
                  <a:lumMod val="75000"/>
                </a:schemeClr>
              </a:solidFill>
            </a:endParaRPr>
          </a:p>
        </p:txBody>
      </p:sp>
      <p:cxnSp>
        <p:nvCxnSpPr>
          <p:cNvPr id="67" name="Straight Arrow Connector 66"/>
          <p:cNvCxnSpPr/>
          <p:nvPr/>
        </p:nvCxnSpPr>
        <p:spPr>
          <a:xfrm flipH="1">
            <a:off x="2687143" y="1968562"/>
            <a:ext cx="345942" cy="58682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343400" y="1230873"/>
            <a:ext cx="0" cy="4712727"/>
          </a:xfrm>
          <a:prstGeom prst="line">
            <a:avLst/>
          </a:prstGeom>
          <a:ln w="317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71" name="Table 70"/>
          <p:cNvGraphicFramePr>
            <a:graphicFrameLocks noGrp="1"/>
          </p:cNvGraphicFramePr>
          <p:nvPr>
            <p:extLst>
              <p:ext uri="{D42A27DB-BD31-4B8C-83A1-F6EECF244321}">
                <p14:modId xmlns:p14="http://schemas.microsoft.com/office/powerpoint/2010/main" val="3719200517"/>
              </p:ext>
            </p:extLst>
          </p:nvPr>
        </p:nvGraphicFramePr>
        <p:xfrm>
          <a:off x="5625394" y="2411416"/>
          <a:ext cx="762000" cy="1933992"/>
        </p:xfrm>
        <a:graphic>
          <a:graphicData uri="http://schemas.openxmlformats.org/drawingml/2006/table">
            <a:tbl>
              <a:tblPr firstRow="1" bandRow="1">
                <a:tableStyleId>{5C22544A-7EE6-4342-B048-85BDC9FD1C3A}</a:tableStyleId>
              </a:tblPr>
              <a:tblGrid>
                <a:gridCol w="762000"/>
              </a:tblGrid>
              <a:tr h="457200">
                <a:tc>
                  <a:txBody>
                    <a:bodyPr/>
                    <a:lstStyle/>
                    <a:p>
                      <a:r>
                        <a:rPr lang="en-US" dirty="0" smtClean="0"/>
                        <a:t>LIST</a:t>
                      </a:r>
                      <a:endParaRPr lang="en-US" dirty="0"/>
                    </a:p>
                  </a:txBody>
                  <a:tcPr/>
                </a:tc>
              </a:tr>
              <a:tr h="457200">
                <a:tc>
                  <a:txBody>
                    <a:bodyPr/>
                    <a:lstStyle/>
                    <a:p>
                      <a:r>
                        <a:rPr lang="en-US" dirty="0" smtClean="0"/>
                        <a:t>[0]</a:t>
                      </a:r>
                      <a:endParaRPr lang="en-US" dirty="0"/>
                    </a:p>
                  </a:txBody>
                  <a:tcPr/>
                </a:tc>
              </a:tr>
              <a:tr h="533400">
                <a:tc>
                  <a:txBody>
                    <a:bodyPr/>
                    <a:lstStyle/>
                    <a:p>
                      <a:r>
                        <a:rPr lang="en-US" dirty="0" smtClean="0"/>
                        <a:t>[1]</a:t>
                      </a:r>
                      <a:endParaRPr lang="en-US" dirty="0"/>
                    </a:p>
                  </a:txBody>
                  <a:tcPr/>
                </a:tc>
              </a:tr>
              <a:tr h="486192">
                <a:tc>
                  <a:txBody>
                    <a:bodyPr/>
                    <a:lstStyle/>
                    <a:p>
                      <a:r>
                        <a:rPr lang="en-US" dirty="0" smtClean="0"/>
                        <a:t>[2]</a:t>
                      </a:r>
                      <a:endParaRPr lang="en-US" dirty="0"/>
                    </a:p>
                  </a:txBody>
                  <a:tcPr/>
                </a:tc>
              </a:tr>
            </a:tbl>
          </a:graphicData>
        </a:graphic>
      </p:graphicFrame>
      <p:sp>
        <p:nvSpPr>
          <p:cNvPr id="72" name="Oval 71"/>
          <p:cNvSpPr/>
          <p:nvPr/>
        </p:nvSpPr>
        <p:spPr>
          <a:xfrm>
            <a:off x="4570820" y="1485825"/>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3" name="Oval 72"/>
          <p:cNvSpPr/>
          <p:nvPr/>
        </p:nvSpPr>
        <p:spPr>
          <a:xfrm>
            <a:off x="4603862" y="4457625"/>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74" name="Straight Arrow Connector 73"/>
          <p:cNvCxnSpPr/>
          <p:nvPr/>
        </p:nvCxnSpPr>
        <p:spPr>
          <a:xfrm>
            <a:off x="4924846" y="2628825"/>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6705007" y="2705694"/>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[0]</a:t>
            </a:r>
            <a:endParaRPr lang="en-US" sz="1400" dirty="0"/>
          </a:p>
        </p:txBody>
      </p:sp>
      <p:sp>
        <p:nvSpPr>
          <p:cNvPr id="76" name="Oval 75"/>
          <p:cNvSpPr/>
          <p:nvPr/>
        </p:nvSpPr>
        <p:spPr>
          <a:xfrm>
            <a:off x="6692194" y="3322177"/>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77" name="Oval 76"/>
          <p:cNvSpPr/>
          <p:nvPr/>
        </p:nvSpPr>
        <p:spPr>
          <a:xfrm>
            <a:off x="6692194" y="3963738"/>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cxnSp>
        <p:nvCxnSpPr>
          <p:cNvPr id="78" name="Straight Connector 77"/>
          <p:cNvCxnSpPr>
            <a:stCxn id="72" idx="4"/>
          </p:cNvCxnSpPr>
          <p:nvPr/>
        </p:nvCxnSpPr>
        <p:spPr>
          <a:xfrm flipH="1">
            <a:off x="4951145" y="2247825"/>
            <a:ext cx="675" cy="3810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950471" y="2781225"/>
            <a:ext cx="0" cy="16764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4924846" y="2781225"/>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6398271" y="297165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6417321" y="36194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403666" y="4229694"/>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7388871" y="297165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7327510" y="36194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7480749" y="4819696"/>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7769871" y="2706513"/>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88" name="Rectangle 87"/>
          <p:cNvSpPr/>
          <p:nvPr/>
        </p:nvSpPr>
        <p:spPr>
          <a:xfrm>
            <a:off x="7747449" y="3340924"/>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sp>
        <p:nvSpPr>
          <p:cNvPr id="89" name="Rectangle 88"/>
          <p:cNvSpPr/>
          <p:nvPr/>
        </p:nvSpPr>
        <p:spPr>
          <a:xfrm>
            <a:off x="7747449" y="3967377"/>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6</a:t>
            </a:r>
            <a:endParaRPr lang="en-US" sz="1400" dirty="0"/>
          </a:p>
        </p:txBody>
      </p:sp>
      <p:sp>
        <p:nvSpPr>
          <p:cNvPr id="90" name="TextBox 89"/>
          <p:cNvSpPr txBox="1"/>
          <p:nvPr/>
        </p:nvSpPr>
        <p:spPr>
          <a:xfrm>
            <a:off x="5781085" y="1257225"/>
            <a:ext cx="1297150" cy="954107"/>
          </a:xfrm>
          <a:prstGeom prst="rect">
            <a:avLst/>
          </a:prstGeom>
          <a:noFill/>
          <a:ln>
            <a:solidFill>
              <a:schemeClr val="bg1">
                <a:lumMod val="50000"/>
              </a:schemeClr>
            </a:solidFill>
            <a:prstDash val="dash"/>
          </a:ln>
        </p:spPr>
        <p:txBody>
          <a:bodyPr wrap="none" rtlCol="0">
            <a:spAutoFit/>
          </a:bodyPr>
          <a:lstStyle/>
          <a:p>
            <a:r>
              <a:rPr lang="en-US" sz="1400" dirty="0" smtClean="0">
                <a:solidFill>
                  <a:srgbClr val="00B050"/>
                </a:solidFill>
              </a:rPr>
              <a:t># Python Code</a:t>
            </a:r>
            <a:r>
              <a:rPr lang="en-US" sz="1400" dirty="0" smtClean="0"/>
              <a:t/>
            </a:r>
            <a:br>
              <a:rPr lang="en-US" sz="1400" dirty="0" smtClean="0"/>
            </a:br>
            <a:r>
              <a:rPr lang="en-US" sz="1400" dirty="0" smtClean="0"/>
              <a:t>A[2] = 8</a:t>
            </a:r>
            <a:endParaRPr lang="en-US" sz="1400" dirty="0"/>
          </a:p>
          <a:p>
            <a:r>
              <a:rPr lang="en-US" sz="1400" dirty="0" smtClean="0"/>
              <a:t>print(B[2])</a:t>
            </a:r>
            <a:br>
              <a:rPr lang="en-US" sz="1400" dirty="0" smtClean="0"/>
            </a:br>
            <a:r>
              <a:rPr lang="en-US" sz="1400" dirty="0" smtClean="0">
                <a:solidFill>
                  <a:srgbClr val="00B050"/>
                </a:solidFill>
              </a:rPr>
              <a:t># will output 8!</a:t>
            </a:r>
            <a:endParaRPr lang="en-US" sz="1400" dirty="0">
              <a:solidFill>
                <a:srgbClr val="00B050"/>
              </a:solidFill>
            </a:endParaRPr>
          </a:p>
        </p:txBody>
      </p:sp>
      <p:sp>
        <p:nvSpPr>
          <p:cNvPr id="95" name="Rectangle 94"/>
          <p:cNvSpPr/>
          <p:nvPr/>
        </p:nvSpPr>
        <p:spPr>
          <a:xfrm>
            <a:off x="7741885" y="4610769"/>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8</a:t>
            </a:r>
            <a:endParaRPr lang="en-US" sz="1400" dirty="0"/>
          </a:p>
        </p:txBody>
      </p:sp>
      <p:cxnSp>
        <p:nvCxnSpPr>
          <p:cNvPr id="97" name="Straight Connector 96"/>
          <p:cNvCxnSpPr/>
          <p:nvPr/>
        </p:nvCxnSpPr>
        <p:spPr>
          <a:xfrm>
            <a:off x="7460860" y="4267200"/>
            <a:ext cx="1" cy="571425"/>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7245438" y="4269348"/>
            <a:ext cx="235311" cy="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594210" y="3925713"/>
            <a:ext cx="711590" cy="56993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7669231" y="3854089"/>
            <a:ext cx="636569" cy="61386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5642173" y="5181600"/>
            <a:ext cx="1880048" cy="830997"/>
          </a:xfrm>
          <a:prstGeom prst="rect">
            <a:avLst/>
          </a:prstGeom>
          <a:noFill/>
        </p:spPr>
        <p:txBody>
          <a:bodyPr wrap="square" rtlCol="0">
            <a:spAutoFit/>
          </a:bodyPr>
          <a:lstStyle/>
          <a:p>
            <a:r>
              <a:rPr lang="en-US" sz="1200" dirty="0" smtClean="0">
                <a:solidFill>
                  <a:schemeClr val="accent6">
                    <a:lumMod val="75000"/>
                  </a:schemeClr>
                </a:solidFill>
              </a:rPr>
              <a:t>The address location of index 2 is updated, so both A and B see the same change.</a:t>
            </a:r>
            <a:endParaRPr lang="en-US" sz="1200" dirty="0">
              <a:solidFill>
                <a:schemeClr val="accent6">
                  <a:lumMod val="75000"/>
                </a:schemeClr>
              </a:solidFill>
            </a:endParaRPr>
          </a:p>
        </p:txBody>
      </p:sp>
    </p:spTree>
    <p:extLst>
      <p:ext uri="{BB962C8B-B14F-4D97-AF65-F5344CB8AC3E}">
        <p14:creationId xmlns:p14="http://schemas.microsoft.com/office/powerpoint/2010/main" val="38354783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Initializing size of an array</a:t>
            </a:r>
          </a:p>
          <a:p>
            <a:pPr marL="914400" lvl="1" indent="-457200">
              <a:buFont typeface="+mj-lt"/>
              <a:buAutoNum type="arabicPeriod"/>
            </a:pPr>
            <a:r>
              <a:rPr lang="en-US" sz="2400" b="1" dirty="0" smtClean="0">
                <a:solidFill>
                  <a:schemeClr val="accent6">
                    <a:lumMod val="75000"/>
                  </a:schemeClr>
                </a:solidFill>
              </a:rPr>
              <a:t>List Concatenation</a:t>
            </a:r>
          </a:p>
          <a:p>
            <a:pPr marL="914400" lvl="1" indent="-457200">
              <a:buFont typeface="+mj-lt"/>
              <a:buAutoNum type="arabicPeriod"/>
            </a:pPr>
            <a:r>
              <a:rPr lang="en-US" sz="2400" b="1" dirty="0" smtClean="0">
                <a:solidFill>
                  <a:schemeClr val="accent6">
                    <a:lumMod val="75000"/>
                  </a:schemeClr>
                </a:solidFill>
              </a:rPr>
              <a:t>Recursive Sub-Solutions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Towers of Hanoi</a:t>
            </a:r>
            <a:endParaRPr lang="en-US" dirty="0">
              <a:solidFill>
                <a:schemeClr val="accent5">
                  <a:lumMod val="75000"/>
                </a:schemeClr>
              </a:solidFill>
            </a:endParaRPr>
          </a:p>
        </p:txBody>
      </p:sp>
    </p:spTree>
    <p:extLst>
      <p:ext uri="{BB962C8B-B14F-4D97-AF65-F5344CB8AC3E}">
        <p14:creationId xmlns:p14="http://schemas.microsoft.com/office/powerpoint/2010/main" val="31260204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 - Recursion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Three Towers, stack of disks on start Tower, each disk smaller than</a:t>
            </a:r>
          </a:p>
          <a:p>
            <a:r>
              <a:rPr lang="en-US" sz="2400" b="1" dirty="0">
                <a:solidFill>
                  <a:schemeClr val="accent5">
                    <a:lumMod val="75000"/>
                  </a:schemeClr>
                </a:solidFill>
              </a:rPr>
              <a:t> </a:t>
            </a:r>
            <a:r>
              <a:rPr lang="en-US" sz="2400" b="1" dirty="0" smtClean="0">
                <a:solidFill>
                  <a:schemeClr val="accent5">
                    <a:lumMod val="75000"/>
                  </a:schemeClr>
                </a:solidFill>
              </a:rPr>
              <a:t>    proceeding disk. Move the disks to the end Tower.</a:t>
            </a:r>
          </a:p>
          <a:p>
            <a:pPr marL="800100" lvl="1" indent="-342900">
              <a:buFont typeface="+mj-lt"/>
              <a:buAutoNum type="arabicPeriod"/>
            </a:pPr>
            <a:r>
              <a:rPr lang="en-US" dirty="0"/>
              <a:t>You move one disc at a time from the top of one tower to the top of another tower</a:t>
            </a:r>
            <a:r>
              <a:rPr lang="en-US" dirty="0" smtClean="0"/>
              <a:t>.</a:t>
            </a:r>
          </a:p>
          <a:p>
            <a:pPr marL="800100" lvl="1" indent="-342900">
              <a:buFont typeface="+mj-lt"/>
              <a:buAutoNum type="arabicPeriod"/>
            </a:pPr>
            <a:r>
              <a:rPr lang="en-US" dirty="0"/>
              <a:t>You can not place a larger disc on top of a smaller disc.</a:t>
            </a:r>
          </a:p>
        </p:txBody>
      </p:sp>
      <p:sp>
        <p:nvSpPr>
          <p:cNvPr id="3" name="Can 2"/>
          <p:cNvSpPr/>
          <p:nvPr/>
        </p:nvSpPr>
        <p:spPr>
          <a:xfrm flipH="1">
            <a:off x="1716881" y="291979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n 29"/>
          <p:cNvSpPr/>
          <p:nvPr/>
        </p:nvSpPr>
        <p:spPr>
          <a:xfrm flipH="1">
            <a:off x="4536281" y="2929323"/>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an 34"/>
          <p:cNvSpPr/>
          <p:nvPr/>
        </p:nvSpPr>
        <p:spPr>
          <a:xfrm flipH="1">
            <a:off x="7279481" y="293884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073943" y="4119949"/>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1166812" y="3910399"/>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1304925" y="3748474"/>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1471612" y="3529399"/>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71612" y="2642800"/>
            <a:ext cx="490968" cy="276999"/>
          </a:xfrm>
          <a:prstGeom prst="rect">
            <a:avLst/>
          </a:prstGeom>
          <a:noFill/>
        </p:spPr>
        <p:txBody>
          <a:bodyPr wrap="none" rtlCol="0">
            <a:spAutoFit/>
          </a:bodyPr>
          <a:lstStyle/>
          <a:p>
            <a:r>
              <a:rPr lang="en-US" sz="1200" b="1" dirty="0" smtClean="0"/>
              <a:t>Start</a:t>
            </a:r>
            <a:endParaRPr lang="en-US" sz="1200" b="1" dirty="0"/>
          </a:p>
        </p:txBody>
      </p:sp>
      <p:sp>
        <p:nvSpPr>
          <p:cNvPr id="45" name="TextBox 44"/>
          <p:cNvSpPr txBox="1"/>
          <p:nvPr/>
        </p:nvSpPr>
        <p:spPr>
          <a:xfrm>
            <a:off x="4104232" y="264279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46" name="TextBox 45"/>
          <p:cNvSpPr txBox="1"/>
          <p:nvPr/>
        </p:nvSpPr>
        <p:spPr>
          <a:xfrm>
            <a:off x="7066121" y="2633272"/>
            <a:ext cx="426720" cy="276999"/>
          </a:xfrm>
          <a:prstGeom prst="rect">
            <a:avLst/>
          </a:prstGeom>
          <a:noFill/>
        </p:spPr>
        <p:txBody>
          <a:bodyPr wrap="none" rtlCol="0">
            <a:spAutoFit/>
          </a:bodyPr>
          <a:lstStyle/>
          <a:p>
            <a:r>
              <a:rPr lang="en-US" sz="1200" b="1" dirty="0" smtClean="0"/>
              <a:t>End</a:t>
            </a:r>
            <a:endParaRPr lang="en-US" sz="1200" b="1" dirty="0"/>
          </a:p>
        </p:txBody>
      </p:sp>
      <p:sp>
        <p:nvSpPr>
          <p:cNvPr id="7" name="Right Brace 6"/>
          <p:cNvSpPr/>
          <p:nvPr/>
        </p:nvSpPr>
        <p:spPr>
          <a:xfrm>
            <a:off x="2707481" y="3453199"/>
            <a:ext cx="228600" cy="49530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012281" y="3453199"/>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13" name="Straight Arrow Connector 12"/>
          <p:cNvCxnSpPr>
            <a:stCxn id="8" idx="3"/>
          </p:cNvCxnSpPr>
          <p:nvPr/>
        </p:nvCxnSpPr>
        <p:spPr>
          <a:xfrm flipV="1">
            <a:off x="4001783" y="3684031"/>
            <a:ext cx="305898"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707481" y="4188858"/>
            <a:ext cx="4358640" cy="729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288756" y="3848784"/>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51" name="Can 50"/>
          <p:cNvSpPr/>
          <p:nvPr/>
        </p:nvSpPr>
        <p:spPr>
          <a:xfrm flipH="1">
            <a:off x="1716881" y="487534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an 51"/>
          <p:cNvSpPr/>
          <p:nvPr/>
        </p:nvSpPr>
        <p:spPr>
          <a:xfrm flipH="1">
            <a:off x="4536281" y="4884864"/>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an 52"/>
          <p:cNvSpPr/>
          <p:nvPr/>
        </p:nvSpPr>
        <p:spPr>
          <a:xfrm flipH="1">
            <a:off x="7279481" y="489439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6598443" y="6063731"/>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3973208" y="6073256"/>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4111321" y="5911331"/>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4278008" y="5692256"/>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345781" y="4598341"/>
            <a:ext cx="490968" cy="276999"/>
          </a:xfrm>
          <a:prstGeom prst="rect">
            <a:avLst/>
          </a:prstGeom>
          <a:noFill/>
        </p:spPr>
        <p:txBody>
          <a:bodyPr wrap="none" rtlCol="0">
            <a:spAutoFit/>
          </a:bodyPr>
          <a:lstStyle/>
          <a:p>
            <a:r>
              <a:rPr lang="en-US" sz="1200" b="1" dirty="0" smtClean="0"/>
              <a:t>Start</a:t>
            </a:r>
            <a:endParaRPr lang="en-US" sz="1200" b="1" dirty="0"/>
          </a:p>
        </p:txBody>
      </p:sp>
      <p:sp>
        <p:nvSpPr>
          <p:cNvPr id="59" name="TextBox 58"/>
          <p:cNvSpPr txBox="1"/>
          <p:nvPr/>
        </p:nvSpPr>
        <p:spPr>
          <a:xfrm>
            <a:off x="1326653" y="458657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60" name="TextBox 59"/>
          <p:cNvSpPr txBox="1"/>
          <p:nvPr/>
        </p:nvSpPr>
        <p:spPr>
          <a:xfrm>
            <a:off x="7066121" y="4588813"/>
            <a:ext cx="426720" cy="276999"/>
          </a:xfrm>
          <a:prstGeom prst="rect">
            <a:avLst/>
          </a:prstGeom>
          <a:noFill/>
        </p:spPr>
        <p:txBody>
          <a:bodyPr wrap="none" rtlCol="0">
            <a:spAutoFit/>
          </a:bodyPr>
          <a:lstStyle/>
          <a:p>
            <a:r>
              <a:rPr lang="en-US" sz="1200" b="1" dirty="0" smtClean="0"/>
              <a:t>End</a:t>
            </a:r>
            <a:endParaRPr lang="en-US" sz="1200" b="1" dirty="0"/>
          </a:p>
        </p:txBody>
      </p:sp>
      <p:cxnSp>
        <p:nvCxnSpPr>
          <p:cNvPr id="66" name="Straight Arrow Connector 65"/>
          <p:cNvCxnSpPr/>
          <p:nvPr/>
        </p:nvCxnSpPr>
        <p:spPr>
          <a:xfrm flipV="1">
            <a:off x="5269706" y="5911331"/>
            <a:ext cx="1796415" cy="22130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317331" y="5634332"/>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68" name="Right Brace 67"/>
          <p:cNvSpPr/>
          <p:nvPr/>
        </p:nvSpPr>
        <p:spPr>
          <a:xfrm rot="10800000">
            <a:off x="3581400" y="5692255"/>
            <a:ext cx="300038" cy="280509"/>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TextBox 68"/>
          <p:cNvSpPr txBox="1"/>
          <p:nvPr/>
        </p:nvSpPr>
        <p:spPr>
          <a:xfrm>
            <a:off x="2509837" y="5580190"/>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70" name="Straight Arrow Connector 69"/>
          <p:cNvCxnSpPr/>
          <p:nvPr/>
        </p:nvCxnSpPr>
        <p:spPr>
          <a:xfrm flipH="1" flipV="1">
            <a:off x="1962580" y="5832510"/>
            <a:ext cx="540113"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177" y="4547793"/>
            <a:ext cx="899798" cy="307777"/>
          </a:xfrm>
          <a:prstGeom prst="rect">
            <a:avLst/>
          </a:prstGeom>
          <a:noFill/>
        </p:spPr>
        <p:txBody>
          <a:bodyPr wrap="none" rtlCol="0">
            <a:spAutoFit/>
          </a:bodyPr>
          <a:lstStyle/>
          <a:p>
            <a:r>
              <a:rPr lang="en-US" sz="1400" dirty="0" smtClean="0">
                <a:solidFill>
                  <a:schemeClr val="accent6">
                    <a:lumMod val="75000"/>
                  </a:schemeClr>
                </a:solidFill>
              </a:rPr>
              <a:t>Recursion</a:t>
            </a:r>
            <a:endParaRPr lang="en-US" sz="1400" dirty="0">
              <a:solidFill>
                <a:schemeClr val="accent6">
                  <a:lumMod val="75000"/>
                </a:schemeClr>
              </a:solidFill>
            </a:endParaRPr>
          </a:p>
        </p:txBody>
      </p:sp>
      <p:cxnSp>
        <p:nvCxnSpPr>
          <p:cNvPr id="27" name="Straight Arrow Connector 26"/>
          <p:cNvCxnSpPr/>
          <p:nvPr/>
        </p:nvCxnSpPr>
        <p:spPr>
          <a:xfrm flipV="1">
            <a:off x="914400" y="3914864"/>
            <a:ext cx="2097881" cy="810214"/>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4" idx="3"/>
          </p:cNvCxnSpPr>
          <p:nvPr/>
        </p:nvCxnSpPr>
        <p:spPr>
          <a:xfrm>
            <a:off x="942975" y="4701682"/>
            <a:ext cx="1647982" cy="868982"/>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3914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75743"/>
            <a:ext cx="7813358" cy="5909310"/>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Hanoi(object):</a:t>
            </a:r>
          </a:p>
          <a:p>
            <a:r>
              <a:rPr lang="en-US" sz="1400" dirty="0"/>
              <a:t>	</a:t>
            </a:r>
            <a:r>
              <a:rPr lang="en-US" sz="1400" dirty="0" smtClean="0"/>
              <a:t>towers </a:t>
            </a:r>
            <a:r>
              <a:rPr lang="en-US" sz="1400" dirty="0"/>
              <a:t>= </a:t>
            </a:r>
            <a:r>
              <a:rPr lang="en-US" sz="1400" b="1" dirty="0" smtClean="0">
                <a:solidFill>
                  <a:schemeClr val="accent5">
                    <a:lumMod val="75000"/>
                  </a:schemeClr>
                </a:solidFill>
              </a:rPr>
              <a:t>[ None </a:t>
            </a:r>
            <a:r>
              <a:rPr lang="en-US" sz="1400" dirty="0" smtClean="0"/>
              <a:t>] </a:t>
            </a:r>
            <a:r>
              <a:rPr lang="en-US" sz="1400" dirty="0"/>
              <a:t>* 3		</a:t>
            </a:r>
            <a:r>
              <a:rPr lang="en-US" sz="1400" dirty="0">
                <a:solidFill>
                  <a:srgbClr val="00B050"/>
                </a:solidFill>
              </a:rPr>
              <a:t># Initialize 3 towers with no discs on </a:t>
            </a:r>
            <a:r>
              <a:rPr lang="en-US" sz="1400" dirty="0" smtClean="0">
                <a:solidFill>
                  <a:srgbClr val="00B050"/>
                </a:solidFill>
              </a:rPr>
              <a:t>them</a:t>
            </a:r>
          </a:p>
          <a:p>
            <a:r>
              <a:rPr lang="en-US" sz="1400" dirty="0"/>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3 ):</a:t>
            </a:r>
          </a:p>
          <a:p>
            <a:r>
              <a:rPr lang="en-US" sz="1400" dirty="0"/>
              <a:t>	</a:t>
            </a:r>
            <a:r>
              <a:rPr lang="en-US" sz="1400" dirty="0" smtClean="0"/>
              <a:t>	towers[ </a:t>
            </a:r>
            <a:r>
              <a:rPr lang="en-US" sz="1400" dirty="0" err="1" smtClean="0"/>
              <a:t>i</a:t>
            </a:r>
            <a:r>
              <a:rPr lang="en-US" sz="1400" dirty="0" smtClean="0"/>
              <a:t> ] = Stack()</a:t>
            </a:r>
            <a:endParaRPr lang="en-US" sz="1400" dirty="0"/>
          </a:p>
          <a:p>
            <a:endParaRPr lang="en-US" sz="1400" dirty="0" smtClean="0"/>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(self, </a:t>
            </a:r>
            <a:r>
              <a:rPr lang="en-US" sz="1400" dirty="0" err="1" smtClean="0"/>
              <a:t>ndiscs</a:t>
            </a:r>
            <a:r>
              <a:rPr lang="en-US" sz="1400" dirty="0" smtClean="0"/>
              <a:t> ):</a:t>
            </a:r>
          </a:p>
          <a:p>
            <a:r>
              <a:rPr lang="en-US" sz="1400" dirty="0"/>
              <a:t>	</a:t>
            </a:r>
            <a:r>
              <a:rPr lang="en-US" sz="1400" dirty="0" smtClean="0"/>
              <a:t>	</a:t>
            </a:r>
            <a:r>
              <a:rPr lang="en-US" sz="1400" dirty="0" err="1" smtClean="0"/>
              <a:t>self.ndiscs</a:t>
            </a:r>
            <a:r>
              <a:rPr lang="en-US" sz="1400" dirty="0" smtClean="0"/>
              <a:t>  = </a:t>
            </a:r>
            <a:r>
              <a:rPr lang="en-US" sz="1400" dirty="0" err="1" smtClean="0"/>
              <a:t>ndiscs</a:t>
            </a:r>
            <a:r>
              <a:rPr lang="en-US" sz="1400" dirty="0" smtClean="0"/>
              <a:t>	</a:t>
            </a:r>
            <a:r>
              <a:rPr lang="en-US" sz="1400" dirty="0" smtClean="0">
                <a:solidFill>
                  <a:srgbClr val="00B050"/>
                </a:solidFill>
              </a:rPr>
              <a:t># the number of discs</a:t>
            </a:r>
          </a:p>
          <a:p>
            <a:r>
              <a:rPr lang="en-US" sz="1400" dirty="0">
                <a:solidFill>
                  <a:srgbClr val="00B050"/>
                </a:solidFill>
              </a:rPr>
              <a:t>	</a:t>
            </a:r>
            <a:r>
              <a:rPr lang="en-US" sz="1400" dirty="0" smtClean="0">
                <a:solidFill>
                  <a:srgbClr val="00B050"/>
                </a:solidFill>
              </a:rPr>
              <a:t>	# initialize the first tower with discs in ascending order.</a:t>
            </a:r>
          </a:p>
          <a:p>
            <a:r>
              <a:rPr lang="en-US" sz="1400" b="1" dirty="0">
                <a:solidFill>
                  <a:srgbClr val="00B050"/>
                </a:solidFill>
              </a:rPr>
              <a:t>	</a:t>
            </a:r>
            <a:r>
              <a:rPr lang="en-US" sz="1400" b="1" dirty="0" smtClean="0">
                <a:solidFill>
                  <a:srgbClr val="00B050"/>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 </a:t>
            </a:r>
            <a:r>
              <a:rPr lang="en-US" sz="1400" dirty="0" smtClean="0"/>
              <a:t>( </a:t>
            </a:r>
            <a:r>
              <a:rPr lang="en-US" sz="1400" dirty="0" err="1" smtClean="0"/>
              <a:t>ndiscs</a:t>
            </a:r>
            <a:r>
              <a:rPr lang="en-US" sz="1400" dirty="0" smtClean="0"/>
              <a:t>, 0, -1 ):</a:t>
            </a:r>
          </a:p>
          <a:p>
            <a:r>
              <a:rPr lang="en-US" sz="1400" dirty="0"/>
              <a:t>	</a:t>
            </a:r>
            <a:r>
              <a:rPr lang="en-US" sz="1400" dirty="0" smtClean="0"/>
              <a:t>		</a:t>
            </a:r>
            <a:r>
              <a:rPr lang="en-US" sz="1400" dirty="0" err="1" smtClean="0"/>
              <a:t>self.towers</a:t>
            </a:r>
            <a:r>
              <a:rPr lang="en-US" sz="1400" dirty="0" smtClean="0"/>
              <a:t>[ 0 ].push( </a:t>
            </a:r>
            <a:r>
              <a:rPr lang="en-US" sz="1400" dirty="0" err="1" smtClean="0"/>
              <a:t>i</a:t>
            </a:r>
            <a:r>
              <a:rPr lang="en-US" sz="1400" dirty="0" smtClean="0"/>
              <a:t> )</a:t>
            </a:r>
          </a:p>
          <a:p>
            <a:r>
              <a:rPr lang="en-US" sz="1400" dirty="0"/>
              <a:t>	</a:t>
            </a:r>
            <a:endParaRPr lang="en-US" sz="1400" dirty="0" smtClean="0"/>
          </a:p>
          <a:p>
            <a:r>
              <a:rPr lang="en-US" sz="1400" b="1" dirty="0">
                <a:solidFill>
                  <a:schemeClr val="accent5">
                    <a:lumMod val="75000"/>
                  </a:schemeClr>
                </a:solidFill>
              </a:rPr>
              <a:t>	</a:t>
            </a:r>
            <a:r>
              <a:rPr lang="en-US" sz="1400" b="1" dirty="0" err="1" smtClean="0">
                <a:solidFill>
                  <a:schemeClr val="accent5">
                    <a:lumMod val="75000"/>
                  </a:schemeClr>
                </a:solidFill>
              </a:rPr>
              <a:t>def</a:t>
            </a:r>
            <a:r>
              <a:rPr lang="en-US" sz="1400" dirty="0" smtClean="0"/>
              <a:t> move( self, </a:t>
            </a:r>
            <a:r>
              <a:rPr lang="en-US" sz="1400" dirty="0" err="1" smtClean="0"/>
              <a:t>ndiscs</a:t>
            </a:r>
            <a:r>
              <a:rPr lang="en-US" sz="1400" dirty="0" smtClean="0"/>
              <a:t>, start, intermediate, end ):</a:t>
            </a:r>
          </a:p>
          <a:p>
            <a:r>
              <a:rPr lang="en-US" sz="1400" dirty="0">
                <a:solidFill>
                  <a:srgbClr val="00B050"/>
                </a:solidFill>
              </a:rPr>
              <a:t>	</a:t>
            </a:r>
            <a:r>
              <a:rPr lang="en-US" sz="1400" dirty="0" smtClean="0">
                <a:solidFill>
                  <a:srgbClr val="00B050"/>
                </a:solidFill>
              </a:rPr>
              <a:t>	</a:t>
            </a:r>
            <a:r>
              <a:rPr lang="en-US" sz="1400" dirty="0" smtClean="0">
                <a:solidFill>
                  <a:srgbClr val="FF0000"/>
                </a:solidFill>
              </a:rPr>
              <a:t>“”” Recursive </a:t>
            </a:r>
            <a:r>
              <a:rPr lang="en-US" sz="1400" dirty="0">
                <a:solidFill>
                  <a:srgbClr val="FF0000"/>
                </a:solidFill>
              </a:rPr>
              <a:t>method to move </a:t>
            </a:r>
            <a:r>
              <a:rPr lang="en-US" sz="1400" dirty="0" err="1">
                <a:solidFill>
                  <a:srgbClr val="FF0000"/>
                </a:solidFill>
              </a:rPr>
              <a:t>ndiscs</a:t>
            </a:r>
            <a:r>
              <a:rPr lang="en-US" sz="1400" dirty="0">
                <a:solidFill>
                  <a:srgbClr val="FF0000"/>
                </a:solidFill>
              </a:rPr>
              <a:t> from start to </a:t>
            </a:r>
            <a:r>
              <a:rPr lang="en-US" sz="1400" dirty="0" smtClean="0">
                <a:solidFill>
                  <a:srgbClr val="FF0000"/>
                </a:solidFill>
              </a:rPr>
              <a:t>end “””</a:t>
            </a:r>
          </a:p>
          <a:p>
            <a:r>
              <a:rPr lang="en-US" sz="1400" dirty="0" smtClean="0"/>
              <a:t>		</a:t>
            </a:r>
            <a:r>
              <a:rPr lang="en-US" sz="1400" dirty="0" smtClean="0">
                <a:solidFill>
                  <a:srgbClr val="00B050"/>
                </a:solidFill>
              </a:rPr>
              <a:t># </a:t>
            </a:r>
            <a:r>
              <a:rPr lang="en-US" sz="1400" dirty="0">
                <a:solidFill>
                  <a:srgbClr val="00B050"/>
                </a:solidFill>
              </a:rPr>
              <a:t>if single disk left, move it from start to end</a:t>
            </a:r>
          </a:p>
          <a:p>
            <a:r>
              <a:rPr lang="en-US" sz="1400" dirty="0"/>
              <a:t>		if </a:t>
            </a:r>
            <a:r>
              <a:rPr lang="en-US" sz="1400" dirty="0" err="1"/>
              <a:t>ndiscs</a:t>
            </a:r>
            <a:r>
              <a:rPr lang="en-US" sz="1400" dirty="0"/>
              <a:t> == 1:</a:t>
            </a:r>
          </a:p>
          <a:p>
            <a:r>
              <a:rPr lang="en-US" sz="1400" dirty="0"/>
              <a:t>			</a:t>
            </a:r>
            <a:r>
              <a:rPr lang="en-US" sz="1400" dirty="0" err="1"/>
              <a:t>end.push</a:t>
            </a:r>
            <a:r>
              <a:rPr lang="en-US" sz="1400" dirty="0"/>
              <a:t>( </a:t>
            </a:r>
            <a:r>
              <a:rPr lang="en-US" sz="1400" dirty="0" err="1"/>
              <a:t>start.pop</a:t>
            </a:r>
            <a:r>
              <a:rPr lang="en-US" sz="1400" dirty="0"/>
              <a:t>() )</a:t>
            </a:r>
          </a:p>
          <a:p>
            <a:r>
              <a:rPr lang="en-US" sz="1400" dirty="0"/>
              <a:t>		else:</a:t>
            </a:r>
          </a:p>
          <a:p>
            <a:r>
              <a:rPr lang="en-US" sz="1400" dirty="0"/>
              <a:t>			</a:t>
            </a:r>
            <a:r>
              <a:rPr lang="en-US" sz="1400" dirty="0">
                <a:solidFill>
                  <a:srgbClr val="00B050"/>
                </a:solidFill>
              </a:rPr>
              <a:t># move the remainder of the tower to the intermediate tower</a:t>
            </a:r>
            <a:r>
              <a:rPr lang="en-US" sz="1400" dirty="0"/>
              <a:t> </a:t>
            </a:r>
          </a:p>
          <a:p>
            <a:r>
              <a:rPr lang="en-US" sz="1400" dirty="0"/>
              <a:t>			</a:t>
            </a:r>
            <a:r>
              <a:rPr lang="en-US" sz="1400" dirty="0" err="1"/>
              <a:t>self.move</a:t>
            </a:r>
            <a:r>
              <a:rPr lang="en-US" sz="1400" dirty="0"/>
              <a:t>( </a:t>
            </a:r>
            <a:r>
              <a:rPr lang="en-US" sz="1400" dirty="0" err="1"/>
              <a:t>ndiscs</a:t>
            </a:r>
            <a:r>
              <a:rPr lang="en-US" sz="1400" dirty="0"/>
              <a:t> - 1, start, end, intermediate </a:t>
            </a:r>
            <a:r>
              <a:rPr lang="en-US" sz="1400" dirty="0" smtClean="0"/>
              <a:t>)</a:t>
            </a:r>
          </a:p>
          <a:p>
            <a:r>
              <a:rPr lang="en-US" sz="1400" dirty="0"/>
              <a:t>	</a:t>
            </a:r>
            <a:r>
              <a:rPr lang="en-US" sz="1400" dirty="0" smtClean="0"/>
              <a:t>		</a:t>
            </a:r>
            <a:r>
              <a:rPr lang="en-US" sz="1400" dirty="0" smtClean="0">
                <a:solidFill>
                  <a:srgbClr val="00B050"/>
                </a:solidFill>
              </a:rPr>
              <a:t># move the bottom disc to the end tower</a:t>
            </a:r>
            <a:endParaRPr lang="en-US" sz="1400" dirty="0">
              <a:solidFill>
                <a:srgbClr val="00B050"/>
              </a:solidFill>
            </a:endParaRPr>
          </a:p>
          <a:p>
            <a:r>
              <a:rPr lang="en-US" sz="1400" dirty="0"/>
              <a:t>			</a:t>
            </a:r>
            <a:r>
              <a:rPr lang="en-US" sz="1400" dirty="0" err="1"/>
              <a:t>end.push</a:t>
            </a:r>
            <a:r>
              <a:rPr lang="en-US" sz="1400" dirty="0"/>
              <a:t>( </a:t>
            </a:r>
            <a:r>
              <a:rPr lang="en-US" sz="1400" dirty="0" err="1"/>
              <a:t>start.pop</a:t>
            </a:r>
            <a:r>
              <a:rPr lang="en-US" sz="1400" dirty="0"/>
              <a:t>() </a:t>
            </a:r>
            <a:r>
              <a:rPr lang="en-US" sz="1400" dirty="0" smtClean="0"/>
              <a:t>)</a:t>
            </a:r>
          </a:p>
          <a:p>
            <a:r>
              <a:rPr lang="en-US" sz="1400" dirty="0"/>
              <a:t>	</a:t>
            </a:r>
            <a:r>
              <a:rPr lang="en-US" sz="1400" dirty="0" smtClean="0"/>
              <a:t>		</a:t>
            </a:r>
            <a:r>
              <a:rPr lang="en-US" sz="1400" dirty="0">
                <a:solidFill>
                  <a:srgbClr val="00B050"/>
                </a:solidFill>
              </a:rPr>
              <a:t># move the remainder of </a:t>
            </a:r>
            <a:r>
              <a:rPr lang="en-US" sz="1400" dirty="0" smtClean="0">
                <a:solidFill>
                  <a:srgbClr val="00B050"/>
                </a:solidFill>
              </a:rPr>
              <a:t>the intermediate </a:t>
            </a:r>
            <a:r>
              <a:rPr lang="en-US" sz="1400" dirty="0">
                <a:solidFill>
                  <a:srgbClr val="00B050"/>
                </a:solidFill>
              </a:rPr>
              <a:t>tower to the </a:t>
            </a:r>
            <a:r>
              <a:rPr lang="en-US" sz="1400" dirty="0" smtClean="0">
                <a:solidFill>
                  <a:srgbClr val="00B050"/>
                </a:solidFill>
              </a:rPr>
              <a:t>end tower</a:t>
            </a:r>
            <a:r>
              <a:rPr lang="en-US" sz="1400" dirty="0" smtClean="0"/>
              <a:t> </a:t>
            </a:r>
            <a:endParaRPr lang="en-US" sz="1400" dirty="0"/>
          </a:p>
          <a:p>
            <a:r>
              <a:rPr lang="en-US" sz="1400" dirty="0"/>
              <a:t>			</a:t>
            </a:r>
            <a:r>
              <a:rPr lang="en-US" sz="1400" dirty="0" err="1"/>
              <a:t>self.move</a:t>
            </a:r>
            <a:r>
              <a:rPr lang="en-US" sz="1400" dirty="0"/>
              <a:t>( </a:t>
            </a:r>
            <a:r>
              <a:rPr lang="en-US" sz="1400" dirty="0" err="1"/>
              <a:t>ndiscs</a:t>
            </a:r>
            <a:r>
              <a:rPr lang="en-US" sz="1400" dirty="0"/>
              <a:t> - 1, intermediate, start, end </a:t>
            </a:r>
            <a:r>
              <a:rPr lang="en-US" sz="1400" dirty="0" smtClean="0"/>
              <a:t>)</a:t>
            </a:r>
          </a:p>
          <a:p>
            <a:endParaRPr lang="en-US" sz="1400" dirty="0"/>
          </a:p>
          <a:p>
            <a:r>
              <a:rPr lang="en-US" sz="1400" dirty="0" smtClean="0"/>
              <a:t>	</a:t>
            </a:r>
            <a:r>
              <a:rPr lang="en-US" sz="1400" b="1" dirty="0" err="1" smtClean="0">
                <a:solidFill>
                  <a:schemeClr val="accent5">
                    <a:lumMod val="75000"/>
                  </a:schemeClr>
                </a:solidFill>
              </a:rPr>
              <a:t>def</a:t>
            </a:r>
            <a:r>
              <a:rPr lang="en-US" sz="1400" dirty="0" smtClean="0"/>
              <a:t> play( self ):</a:t>
            </a:r>
          </a:p>
          <a:p>
            <a:r>
              <a:rPr lang="en-US" sz="1400" dirty="0"/>
              <a:t>	</a:t>
            </a:r>
            <a:r>
              <a:rPr lang="en-US" sz="1400" dirty="0" smtClean="0"/>
              <a:t>	</a:t>
            </a:r>
            <a:r>
              <a:rPr lang="en-US" sz="1400" dirty="0" err="1" smtClean="0"/>
              <a:t>self.move</a:t>
            </a:r>
            <a:r>
              <a:rPr lang="en-US" sz="1400" dirty="0" smtClean="0"/>
              <a:t>( </a:t>
            </a:r>
            <a:r>
              <a:rPr lang="en-US" sz="1400" dirty="0" err="1" smtClean="0"/>
              <a:t>self.ndiscs</a:t>
            </a:r>
            <a:r>
              <a:rPr lang="en-US" sz="1400" dirty="0" smtClean="0"/>
              <a:t>, </a:t>
            </a:r>
            <a:r>
              <a:rPr lang="en-US" sz="1400" dirty="0" err="1" smtClean="0"/>
              <a:t>self.towers</a:t>
            </a:r>
            <a:r>
              <a:rPr lang="en-US" sz="1400" dirty="0" smtClean="0"/>
              <a:t>[ 0 ], </a:t>
            </a:r>
            <a:r>
              <a:rPr lang="en-US" sz="1400" dirty="0" err="1" smtClean="0"/>
              <a:t>self.towers</a:t>
            </a:r>
            <a:r>
              <a:rPr lang="en-US" sz="1400" dirty="0" smtClean="0"/>
              <a:t>[ 1 ], </a:t>
            </a:r>
            <a:r>
              <a:rPr lang="en-US" sz="1400" dirty="0" err="1" smtClean="0"/>
              <a:t>self.towers</a:t>
            </a:r>
            <a:r>
              <a:rPr lang="en-US" sz="1400" dirty="0" smtClean="0"/>
              <a:t>[ 2 ] )</a:t>
            </a:r>
          </a:p>
        </p:txBody>
      </p:sp>
      <p:sp>
        <p:nvSpPr>
          <p:cNvPr id="14" name="TextBox 13"/>
          <p:cNvSpPr txBox="1"/>
          <p:nvPr/>
        </p:nvSpPr>
        <p:spPr>
          <a:xfrm>
            <a:off x="5410200" y="944910"/>
            <a:ext cx="2463238" cy="461665"/>
          </a:xfrm>
          <a:prstGeom prst="rect">
            <a:avLst/>
          </a:prstGeom>
          <a:noFill/>
        </p:spPr>
        <p:txBody>
          <a:bodyPr wrap="none" rtlCol="0">
            <a:spAutoFit/>
          </a:bodyPr>
          <a:lstStyle/>
          <a:p>
            <a:r>
              <a:rPr lang="en-US" sz="1200" dirty="0" smtClean="0">
                <a:solidFill>
                  <a:schemeClr val="accent6">
                    <a:lumMod val="75000"/>
                  </a:schemeClr>
                </a:solidFill>
              </a:rPr>
              <a:t>Can initialize class member variables</a:t>
            </a:r>
          </a:p>
          <a:p>
            <a:r>
              <a:rPr lang="en-US" sz="1200" dirty="0" smtClean="0">
                <a:solidFill>
                  <a:schemeClr val="accent6">
                    <a:lumMod val="75000"/>
                  </a:schemeClr>
                </a:solidFill>
              </a:rPr>
              <a:t>Outside of the constructor (__</a:t>
            </a:r>
            <a:r>
              <a:rPr lang="en-US" sz="1200" dirty="0" err="1" smtClean="0">
                <a:solidFill>
                  <a:schemeClr val="accent6">
                    <a:lumMod val="75000"/>
                  </a:schemeClr>
                </a:solidFill>
              </a:rPr>
              <a:t>init</a:t>
            </a:r>
            <a:r>
              <a:rPr lang="en-US" sz="1200" dirty="0" smtClean="0">
                <a:solidFill>
                  <a:schemeClr val="accent6">
                    <a:lumMod val="75000"/>
                  </a:schemeClr>
                </a:solidFill>
              </a:rPr>
              <a:t>__)</a:t>
            </a:r>
            <a:endParaRPr lang="en-US" sz="1200" dirty="0">
              <a:solidFill>
                <a:schemeClr val="accent6">
                  <a:lumMod val="75000"/>
                </a:schemeClr>
              </a:solidFill>
            </a:endParaRPr>
          </a:p>
        </p:txBody>
      </p:sp>
      <p:cxnSp>
        <p:nvCxnSpPr>
          <p:cNvPr id="15" name="Straight Arrow Connector 14"/>
          <p:cNvCxnSpPr/>
          <p:nvPr/>
        </p:nvCxnSpPr>
        <p:spPr>
          <a:xfrm flipH="1">
            <a:off x="1752601" y="1066800"/>
            <a:ext cx="3581399" cy="3810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98895" y="1676400"/>
            <a:ext cx="2877775" cy="830997"/>
          </a:xfrm>
          <a:prstGeom prst="rect">
            <a:avLst/>
          </a:prstGeom>
          <a:noFill/>
        </p:spPr>
        <p:txBody>
          <a:bodyPr wrap="none" rtlCol="0">
            <a:spAutoFit/>
          </a:bodyPr>
          <a:lstStyle/>
          <a:p>
            <a:r>
              <a:rPr lang="en-US" sz="1200" dirty="0" smtClean="0">
                <a:solidFill>
                  <a:schemeClr val="accent6">
                    <a:lumMod val="75000"/>
                  </a:schemeClr>
                </a:solidFill>
              </a:rPr>
              <a:t>Notation for initializing an array of fixed</a:t>
            </a:r>
          </a:p>
          <a:p>
            <a:r>
              <a:rPr lang="en-US" sz="1200" dirty="0" smtClean="0">
                <a:solidFill>
                  <a:schemeClr val="accent6">
                    <a:lumMod val="75000"/>
                  </a:schemeClr>
                </a:solidFill>
              </a:rPr>
              <a:t>size (e.g., 3). The multiply operator on a list</a:t>
            </a:r>
          </a:p>
          <a:p>
            <a:r>
              <a:rPr lang="en-US" sz="1200" dirty="0" smtClean="0">
                <a:solidFill>
                  <a:schemeClr val="accent6">
                    <a:lumMod val="75000"/>
                  </a:schemeClr>
                </a:solidFill>
              </a:rPr>
              <a:t>acts as concatenation. In this example, the</a:t>
            </a:r>
          </a:p>
          <a:p>
            <a:r>
              <a:rPr lang="en-US" sz="1200" dirty="0">
                <a:solidFill>
                  <a:schemeClr val="accent6">
                    <a:lumMod val="75000"/>
                  </a:schemeClr>
                </a:solidFill>
              </a:rPr>
              <a:t>l</a:t>
            </a:r>
            <a:r>
              <a:rPr lang="en-US" sz="1200" dirty="0" smtClean="0">
                <a:solidFill>
                  <a:schemeClr val="accent6">
                    <a:lumMod val="75000"/>
                  </a:schemeClr>
                </a:solidFill>
              </a:rPr>
              <a:t>ist [None] is concatenated three times.</a:t>
            </a:r>
            <a:endParaRPr lang="en-US" sz="1200" dirty="0">
              <a:solidFill>
                <a:schemeClr val="accent6">
                  <a:lumMod val="75000"/>
                </a:schemeClr>
              </a:solidFill>
            </a:endParaRPr>
          </a:p>
        </p:txBody>
      </p:sp>
      <p:cxnSp>
        <p:nvCxnSpPr>
          <p:cNvPr id="17" name="Straight Arrow Connector 16"/>
          <p:cNvCxnSpPr/>
          <p:nvPr/>
        </p:nvCxnSpPr>
        <p:spPr>
          <a:xfrm flipH="1" flipV="1">
            <a:off x="2743200" y="1510055"/>
            <a:ext cx="3355696" cy="33269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Left Brace 19"/>
          <p:cNvSpPr/>
          <p:nvPr/>
        </p:nvSpPr>
        <p:spPr>
          <a:xfrm rot="10800000">
            <a:off x="7892486" y="4953000"/>
            <a:ext cx="228601" cy="1143000"/>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8134483" y="5201334"/>
            <a:ext cx="1041375" cy="646331"/>
          </a:xfrm>
          <a:prstGeom prst="rect">
            <a:avLst/>
          </a:prstGeom>
          <a:noFill/>
        </p:spPr>
        <p:txBody>
          <a:bodyPr wrap="none" rtlCol="0">
            <a:spAutoFit/>
          </a:bodyPr>
          <a:lstStyle/>
          <a:p>
            <a:r>
              <a:rPr lang="en-US" sz="1200" dirty="0" smtClean="0">
                <a:solidFill>
                  <a:schemeClr val="accent6">
                    <a:lumMod val="75000"/>
                  </a:schemeClr>
                </a:solidFill>
              </a:rPr>
              <a:t>Recursively </a:t>
            </a:r>
            <a:br>
              <a:rPr lang="en-US" sz="1200" dirty="0" smtClean="0">
                <a:solidFill>
                  <a:schemeClr val="accent6">
                    <a:lumMod val="75000"/>
                  </a:schemeClr>
                </a:solidFill>
              </a:rPr>
            </a:br>
            <a:r>
              <a:rPr lang="en-US" sz="1200" dirty="0" smtClean="0">
                <a:solidFill>
                  <a:schemeClr val="accent6">
                    <a:lumMod val="75000"/>
                  </a:schemeClr>
                </a:solidFill>
              </a:rPr>
              <a:t>solve</a:t>
            </a:r>
          </a:p>
          <a:p>
            <a:r>
              <a:rPr lang="en-US" sz="1200" dirty="0">
                <a:solidFill>
                  <a:schemeClr val="accent6">
                    <a:lumMod val="75000"/>
                  </a:schemeClr>
                </a:solidFill>
              </a:rPr>
              <a:t>s</a:t>
            </a:r>
            <a:r>
              <a:rPr lang="en-US" sz="1200" dirty="0" smtClean="0">
                <a:solidFill>
                  <a:schemeClr val="accent6">
                    <a:lumMod val="75000"/>
                  </a:schemeClr>
                </a:solidFill>
              </a:rPr>
              <a:t>ub-problems</a:t>
            </a:r>
            <a:endParaRPr lang="en-US" sz="1200" dirty="0">
              <a:solidFill>
                <a:schemeClr val="accent6">
                  <a:lumMod val="75000"/>
                </a:schemeClr>
              </a:solidFill>
            </a:endParaRPr>
          </a:p>
        </p:txBody>
      </p:sp>
    </p:spTree>
    <p:extLst>
      <p:ext uri="{BB962C8B-B14F-4D97-AF65-F5344CB8AC3E}">
        <p14:creationId xmlns:p14="http://schemas.microsoft.com/office/powerpoint/2010/main" val="2329298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Prime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2215991"/>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Prime numbers are numbers that are only divisible by one and itself.</a:t>
            </a:r>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a:t>For each number, we attempt to divide it by every number less than it, except for one.</a:t>
            </a:r>
          </a:p>
          <a:p>
            <a:pPr marL="800100" lvl="1" indent="-342900">
              <a:buFont typeface="+mj-lt"/>
              <a:buAutoNum type="arabicPeriod"/>
            </a:pPr>
            <a:r>
              <a:rPr lang="en-US" dirty="0"/>
              <a:t>The integer modulo operator is used to test if there is a remainder from the integer </a:t>
            </a:r>
            <a:r>
              <a:rPr lang="en-US" dirty="0" smtClean="0"/>
              <a:t>division</a:t>
            </a:r>
            <a:r>
              <a:rPr lang="en-US" dirty="0"/>
              <a:t>.</a:t>
            </a:r>
          </a:p>
          <a:p>
            <a:pPr marL="800100" lvl="1" indent="-342900">
              <a:buFont typeface="+mj-lt"/>
              <a:buAutoNum type="arabicPeriod"/>
            </a:pPr>
            <a:r>
              <a:rPr lang="en-US" dirty="0"/>
              <a:t>If there is no remainder, it is divisible by the number and therefore not a prime.</a:t>
            </a:r>
          </a:p>
          <a:p>
            <a:pPr marL="800100" lvl="1" indent="-342900">
              <a:buFont typeface="+mj-lt"/>
              <a:buAutoNum type="arabicPeriod"/>
            </a:pPr>
            <a:r>
              <a:rPr lang="en-US" dirty="0"/>
              <a:t>If each of the numbers it is divided by has a remainder, it is a prime</a:t>
            </a:r>
            <a:r>
              <a:rPr lang="en-US" dirty="0" smtClean="0"/>
              <a:t>.</a:t>
            </a:r>
            <a:endParaRPr lang="en-US" dirty="0"/>
          </a:p>
        </p:txBody>
      </p:sp>
      <p:sp>
        <p:nvSpPr>
          <p:cNvPr id="3" name="TextBox 2"/>
          <p:cNvSpPr txBox="1"/>
          <p:nvPr/>
        </p:nvSpPr>
        <p:spPr>
          <a:xfrm>
            <a:off x="304799" y="3621048"/>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 2”, end=‘’)</a:t>
            </a:r>
            <a:br>
              <a:rPr lang="en-US" sz="1400" dirty="0" smtClean="0"/>
            </a:br>
            <a:endParaRPr lang="en-US" sz="1400" dirty="0" smtClean="0"/>
          </a:p>
          <a:p>
            <a:r>
              <a:rPr lang="en-US" sz="1400" dirty="0">
                <a:solidFill>
                  <a:srgbClr val="00B050"/>
                </a:solidFill>
              </a:rPr>
              <a:t># Primes for numbers above 2</a:t>
            </a: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(3, 101):</a:t>
            </a:r>
          </a:p>
          <a:p>
            <a:r>
              <a:rPr lang="en-US" sz="1400" dirty="0"/>
              <a:t>	</a:t>
            </a:r>
            <a:r>
              <a:rPr lang="en-US" sz="1400" dirty="0">
                <a:solidFill>
                  <a:srgbClr val="00B050"/>
                </a:solidFill>
              </a:rPr>
              <a:t># Attempt to divide this number by every number between 2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(2, number):</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 + </a:t>
            </a:r>
            <a:r>
              <a:rPr lang="en-US" sz="1400" dirty="0" err="1" smtClean="0"/>
              <a:t>str</a:t>
            </a:r>
            <a:r>
              <a:rPr lang="en-US" sz="1400" dirty="0" smtClean="0"/>
              <a:t>(number), end=‘‘)</a:t>
            </a:r>
          </a:p>
          <a:p>
            <a:r>
              <a:rPr lang="en-US" sz="1400" dirty="0" smtClean="0"/>
              <a:t>print(“”)	</a:t>
            </a:r>
            <a:r>
              <a:rPr lang="en-US" sz="1400" dirty="0" smtClean="0">
                <a:solidFill>
                  <a:srgbClr val="00B050"/>
                </a:solidFill>
              </a:rPr>
              <a:t># Add ending newline</a:t>
            </a:r>
            <a:endParaRPr lang="en-US" sz="1400" dirty="0">
              <a:solidFill>
                <a:srgbClr val="00B050"/>
              </a:solidFill>
            </a:endParaRPr>
          </a:p>
        </p:txBody>
      </p:sp>
      <p:sp>
        <p:nvSpPr>
          <p:cNvPr id="4" name="TextBox 3"/>
          <p:cNvSpPr txBox="1"/>
          <p:nvPr/>
        </p:nvSpPr>
        <p:spPr>
          <a:xfrm>
            <a:off x="3428999" y="3988147"/>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7" name="Straight Arrow Connector 6"/>
          <p:cNvCxnSpPr/>
          <p:nvPr/>
        </p:nvCxnSpPr>
        <p:spPr>
          <a:xfrm flipH="1">
            <a:off x="2514599" y="4126647"/>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447799" y="5678448"/>
            <a:ext cx="228600" cy="6579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95436" y="6338767"/>
            <a:ext cx="4964308" cy="276999"/>
          </a:xfrm>
          <a:prstGeom prst="rect">
            <a:avLst/>
          </a:prstGeom>
          <a:noFill/>
        </p:spPr>
        <p:txBody>
          <a:bodyPr wrap="none" rtlCol="0">
            <a:spAutoFit/>
          </a:bodyPr>
          <a:lstStyle/>
          <a:p>
            <a:r>
              <a:rPr lang="en-US" sz="1200" dirty="0" smtClean="0">
                <a:solidFill>
                  <a:schemeClr val="accent6">
                    <a:lumMod val="75000"/>
                  </a:schemeClr>
                </a:solidFill>
              </a:rPr>
              <a:t>Else clause is triggered when for loop does not complete all loops (i.e., break)</a:t>
            </a:r>
            <a:endParaRPr lang="en-US" sz="1200" dirty="0">
              <a:solidFill>
                <a:schemeClr val="accent6">
                  <a:lumMod val="75000"/>
                </a:schemeClr>
              </a:solidFill>
            </a:endParaRPr>
          </a:p>
        </p:txBody>
      </p:sp>
      <p:sp>
        <p:nvSpPr>
          <p:cNvPr id="10" name="TextBox 9"/>
          <p:cNvSpPr txBox="1"/>
          <p:nvPr/>
        </p:nvSpPr>
        <p:spPr>
          <a:xfrm>
            <a:off x="2486024" y="3356670"/>
            <a:ext cx="4927375" cy="276999"/>
          </a:xfrm>
          <a:prstGeom prst="rect">
            <a:avLst/>
          </a:prstGeom>
          <a:noFill/>
        </p:spPr>
        <p:txBody>
          <a:bodyPr wrap="none" rtlCol="0">
            <a:spAutoFit/>
          </a:bodyPr>
          <a:lstStyle/>
          <a:p>
            <a:r>
              <a:rPr lang="en-US" sz="1200" dirty="0" smtClean="0">
                <a:solidFill>
                  <a:schemeClr val="accent6">
                    <a:lumMod val="75000"/>
                  </a:schemeClr>
                </a:solidFill>
              </a:rPr>
              <a:t>By default, print adds a newline. To override set the optional end parameter.</a:t>
            </a:r>
            <a:endParaRPr lang="en-US" sz="1200" dirty="0">
              <a:solidFill>
                <a:schemeClr val="accent6">
                  <a:lumMod val="75000"/>
                </a:schemeClr>
              </a:solidFill>
            </a:endParaRPr>
          </a:p>
        </p:txBody>
      </p:sp>
      <p:cxnSp>
        <p:nvCxnSpPr>
          <p:cNvPr id="12" name="Straight Arrow Connector 11"/>
          <p:cNvCxnSpPr>
            <a:stCxn id="10" idx="1"/>
          </p:cNvCxnSpPr>
          <p:nvPr/>
        </p:nvCxnSpPr>
        <p:spPr>
          <a:xfrm flipH="1">
            <a:off x="1752600" y="3495170"/>
            <a:ext cx="733424" cy="23863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19400" y="6007447"/>
            <a:ext cx="2375458" cy="276999"/>
          </a:xfrm>
          <a:prstGeom prst="rect">
            <a:avLst/>
          </a:prstGeom>
          <a:noFill/>
        </p:spPr>
        <p:txBody>
          <a:bodyPr wrap="none" rtlCol="0">
            <a:spAutoFit/>
          </a:bodyPr>
          <a:lstStyle/>
          <a:p>
            <a:r>
              <a:rPr lang="en-US" sz="1200" dirty="0" err="1" smtClean="0">
                <a:solidFill>
                  <a:schemeClr val="accent6">
                    <a:lumMod val="75000"/>
                  </a:schemeClr>
                </a:solidFill>
              </a:rPr>
              <a:t>str</a:t>
            </a:r>
            <a:r>
              <a:rPr lang="en-US" sz="1200" dirty="0" smtClean="0">
                <a:solidFill>
                  <a:schemeClr val="accent6">
                    <a:lumMod val="75000"/>
                  </a:schemeClr>
                </a:solidFill>
              </a:rPr>
              <a:t>() converts objects to type string</a:t>
            </a:r>
            <a:endParaRPr lang="en-US" sz="1200" dirty="0">
              <a:solidFill>
                <a:schemeClr val="accent6">
                  <a:lumMod val="75000"/>
                </a:schemeClr>
              </a:solidFill>
            </a:endParaRPr>
          </a:p>
        </p:txBody>
      </p:sp>
      <p:cxnSp>
        <p:nvCxnSpPr>
          <p:cNvPr id="17" name="Straight Arrow Connector 16"/>
          <p:cNvCxnSpPr/>
          <p:nvPr/>
        </p:nvCxnSpPr>
        <p:spPr>
          <a:xfrm flipV="1">
            <a:off x="3005136" y="5791200"/>
            <a:ext cx="42864" cy="2546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87252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Nodes &amp; Subtrees</a:t>
            </a:r>
          </a:p>
          <a:p>
            <a:pPr marL="914400" lvl="1" indent="-457200">
              <a:buFont typeface="+mj-lt"/>
              <a:buAutoNum type="arabicPeriod"/>
            </a:pPr>
            <a:r>
              <a:rPr lang="en-US" sz="2400" b="1" dirty="0" smtClean="0">
                <a:solidFill>
                  <a:schemeClr val="accent6">
                    <a:lumMod val="75000"/>
                  </a:schemeClr>
                </a:solidFill>
              </a:rPr>
              <a:t>Getter/Setter Property</a:t>
            </a:r>
          </a:p>
          <a:p>
            <a:pPr marL="914400" lvl="1" indent="-457200">
              <a:buFont typeface="+mj-lt"/>
              <a:buAutoNum type="arabicPeriod"/>
            </a:pPr>
            <a:r>
              <a:rPr lang="en-US" sz="2400" b="1" dirty="0" smtClean="0">
                <a:solidFill>
                  <a:schemeClr val="accent6">
                    <a:lumMod val="75000"/>
                  </a:schemeClr>
                </a:solidFill>
              </a:rPr>
              <a:t>Data Hiding</a:t>
            </a:r>
          </a:p>
          <a:p>
            <a:pPr marL="914400" lvl="1" indent="-457200">
              <a:buFont typeface="+mj-lt"/>
              <a:buAutoNum type="arabicPeriod"/>
            </a:pPr>
            <a:r>
              <a:rPr lang="en-US" sz="2400" b="1" dirty="0" smtClean="0">
                <a:solidFill>
                  <a:schemeClr val="accent6">
                    <a:lumMod val="75000"/>
                  </a:schemeClr>
                </a:solidFill>
              </a:rPr>
              <a:t>Inheritance</a:t>
            </a:r>
          </a:p>
          <a:p>
            <a:pPr marL="914400" lvl="1" indent="-457200">
              <a:buFont typeface="+mj-lt"/>
              <a:buAutoNum type="arabicPeriod"/>
            </a:pPr>
            <a:r>
              <a:rPr lang="en-US" sz="2400" b="1" dirty="0" smtClean="0">
                <a:solidFill>
                  <a:schemeClr val="accent6">
                    <a:lumMod val="75000"/>
                  </a:schemeClr>
                </a:solidFill>
              </a:rPr>
              <a:t>Dictionary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a:t>
            </a:r>
            <a:endParaRPr lang="en-US" dirty="0">
              <a:solidFill>
                <a:schemeClr val="accent5">
                  <a:lumMod val="75000"/>
                </a:schemeClr>
              </a:solidFill>
            </a:endParaRPr>
          </a:p>
        </p:txBody>
      </p:sp>
    </p:spTree>
    <p:extLst>
      <p:ext uri="{BB962C8B-B14F-4D97-AF65-F5344CB8AC3E}">
        <p14:creationId xmlns:p14="http://schemas.microsoft.com/office/powerpoint/2010/main" val="4107059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754326"/>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A </a:t>
            </a:r>
            <a:r>
              <a:rPr lang="en-US" sz="2400" b="1" dirty="0">
                <a:solidFill>
                  <a:schemeClr val="accent6">
                    <a:lumMod val="75000"/>
                  </a:schemeClr>
                </a:solidFill>
              </a:rPr>
              <a:t>Binary Tree </a:t>
            </a:r>
            <a:r>
              <a:rPr lang="en-US" sz="2400" b="1" dirty="0">
                <a:solidFill>
                  <a:schemeClr val="accent5">
                    <a:lumMod val="75000"/>
                  </a:schemeClr>
                </a:solidFill>
              </a:rPr>
              <a:t>is a type of directed graph tree where each </a:t>
            </a:r>
            <a:r>
              <a:rPr lang="en-US" sz="2400" b="1" dirty="0" smtClean="0">
                <a:solidFill>
                  <a:schemeClr val="accent5">
                    <a:lumMod val="75000"/>
                  </a:schemeClr>
                </a:solidFill>
              </a:rPr>
              <a:t>node </a:t>
            </a:r>
            <a:r>
              <a:rPr lang="en-US" sz="2400" b="1" dirty="0">
                <a:solidFill>
                  <a:schemeClr val="accent5">
                    <a:lumMod val="75000"/>
                  </a:schemeClr>
                </a:solidFill>
              </a:rPr>
              <a:t>contains at most two branches (subtrees), </a:t>
            </a:r>
            <a:r>
              <a:rPr lang="en-US" sz="2400" b="1" dirty="0" smtClean="0">
                <a:solidFill>
                  <a:schemeClr val="accent5">
                    <a:lumMod val="75000"/>
                  </a:schemeClr>
                </a:solidFill>
              </a:rPr>
              <a:t>commonly referred </a:t>
            </a:r>
            <a:r>
              <a:rPr lang="en-US" sz="2400" b="1" dirty="0">
                <a:solidFill>
                  <a:schemeClr val="accent5">
                    <a:lumMod val="75000"/>
                  </a:schemeClr>
                </a:solidFill>
              </a:rPr>
              <a:t>to as the left and right branch.</a:t>
            </a:r>
          </a:p>
          <a:p>
            <a:pPr marL="800100" lvl="1" indent="-342900">
              <a:buFont typeface="+mj-lt"/>
              <a:buAutoNum type="arabicPeriod"/>
            </a:pPr>
            <a:r>
              <a:rPr lang="en-US" dirty="0" smtClean="0"/>
              <a:t>The recursive definition is a binary tree is either empty, a single node, where the left</a:t>
            </a:r>
          </a:p>
          <a:p>
            <a:pPr lvl="1"/>
            <a:r>
              <a:rPr lang="en-US" dirty="0"/>
              <a:t> </a:t>
            </a:r>
            <a:r>
              <a:rPr lang="en-US" dirty="0" smtClean="0"/>
              <a:t>      and right branches are binary subtrees.</a:t>
            </a:r>
            <a:endParaRPr lang="en-US" dirty="0"/>
          </a:p>
        </p:txBody>
      </p:sp>
      <p:sp>
        <p:nvSpPr>
          <p:cNvPr id="9" name="Oval 8"/>
          <p:cNvSpPr/>
          <p:nvPr/>
        </p:nvSpPr>
        <p:spPr>
          <a:xfrm>
            <a:off x="3558124" y="33537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42" name="Oval 41"/>
          <p:cNvSpPr/>
          <p:nvPr/>
        </p:nvSpPr>
        <p:spPr>
          <a:xfrm>
            <a:off x="216747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44" name="Oval 43"/>
          <p:cNvSpPr/>
          <p:nvPr/>
        </p:nvSpPr>
        <p:spPr>
          <a:xfrm>
            <a:off x="496782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48" name="Oval 47"/>
          <p:cNvSpPr/>
          <p:nvPr/>
        </p:nvSpPr>
        <p:spPr>
          <a:xfrm>
            <a:off x="127212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50" name="Oval 49"/>
          <p:cNvSpPr/>
          <p:nvPr/>
        </p:nvSpPr>
        <p:spPr>
          <a:xfrm>
            <a:off x="300567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61" name="Straight Arrow Connector 60"/>
          <p:cNvCxnSpPr>
            <a:stCxn id="9" idx="3"/>
          </p:cNvCxnSpPr>
          <p:nvPr/>
        </p:nvCxnSpPr>
        <p:spPr>
          <a:xfrm flipH="1">
            <a:off x="2997606" y="4069172"/>
            <a:ext cx="683270" cy="50282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48" idx="7"/>
          </p:cNvCxnSpPr>
          <p:nvPr/>
        </p:nvCxnSpPr>
        <p:spPr>
          <a:xfrm flipH="1">
            <a:off x="1987572" y="518252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50" idx="1"/>
          </p:cNvCxnSpPr>
          <p:nvPr/>
        </p:nvCxnSpPr>
        <p:spPr>
          <a:xfrm>
            <a:off x="2644866" y="518252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44" idx="1"/>
          </p:cNvCxnSpPr>
          <p:nvPr/>
        </p:nvCxnSpPr>
        <p:spPr>
          <a:xfrm>
            <a:off x="4339175" y="401732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97606" y="4018095"/>
            <a:ext cx="427168" cy="276999"/>
          </a:xfrm>
          <a:prstGeom prst="rect">
            <a:avLst/>
          </a:prstGeom>
          <a:noFill/>
        </p:spPr>
        <p:txBody>
          <a:bodyPr wrap="none" rtlCol="0">
            <a:spAutoFit/>
          </a:bodyPr>
          <a:lstStyle/>
          <a:p>
            <a:r>
              <a:rPr lang="en-US" sz="1200" b="1" dirty="0" smtClean="0"/>
              <a:t>Left</a:t>
            </a:r>
            <a:endParaRPr lang="en-US" sz="1200" b="1" dirty="0"/>
          </a:p>
        </p:txBody>
      </p:sp>
      <p:sp>
        <p:nvSpPr>
          <p:cNvPr id="65" name="TextBox 64"/>
          <p:cNvSpPr txBox="1"/>
          <p:nvPr/>
        </p:nvSpPr>
        <p:spPr>
          <a:xfrm>
            <a:off x="1904808" y="5182524"/>
            <a:ext cx="427168" cy="276999"/>
          </a:xfrm>
          <a:prstGeom prst="rect">
            <a:avLst/>
          </a:prstGeom>
          <a:noFill/>
        </p:spPr>
        <p:txBody>
          <a:bodyPr wrap="none" rtlCol="0">
            <a:spAutoFit/>
          </a:bodyPr>
          <a:lstStyle/>
          <a:p>
            <a:r>
              <a:rPr lang="en-US" sz="1200" b="1" dirty="0" smtClean="0"/>
              <a:t>Left</a:t>
            </a:r>
            <a:endParaRPr lang="en-US" sz="1200" b="1" dirty="0"/>
          </a:p>
        </p:txBody>
      </p:sp>
      <p:sp>
        <p:nvSpPr>
          <p:cNvPr id="72" name="TextBox 71"/>
          <p:cNvSpPr txBox="1"/>
          <p:nvPr/>
        </p:nvSpPr>
        <p:spPr>
          <a:xfrm>
            <a:off x="3733150" y="3074578"/>
            <a:ext cx="488147" cy="276999"/>
          </a:xfrm>
          <a:prstGeom prst="rect">
            <a:avLst/>
          </a:prstGeom>
          <a:noFill/>
        </p:spPr>
        <p:txBody>
          <a:bodyPr wrap="none" rtlCol="0">
            <a:spAutoFit/>
          </a:bodyPr>
          <a:lstStyle/>
          <a:p>
            <a:r>
              <a:rPr lang="en-US" sz="1200" b="1" dirty="0" smtClean="0"/>
              <a:t>Root</a:t>
            </a:r>
            <a:endParaRPr lang="en-US" sz="1200" b="1" dirty="0"/>
          </a:p>
        </p:txBody>
      </p:sp>
      <p:sp>
        <p:nvSpPr>
          <p:cNvPr id="73" name="TextBox 72"/>
          <p:cNvSpPr txBox="1"/>
          <p:nvPr/>
        </p:nvSpPr>
        <p:spPr>
          <a:xfrm>
            <a:off x="4597077" y="3965199"/>
            <a:ext cx="518283" cy="276999"/>
          </a:xfrm>
          <a:prstGeom prst="rect">
            <a:avLst/>
          </a:prstGeom>
          <a:noFill/>
        </p:spPr>
        <p:txBody>
          <a:bodyPr wrap="none" rtlCol="0">
            <a:spAutoFit/>
          </a:bodyPr>
          <a:lstStyle/>
          <a:p>
            <a:r>
              <a:rPr lang="en-US" sz="1200" b="1" dirty="0" smtClean="0"/>
              <a:t>Right</a:t>
            </a:r>
            <a:endParaRPr lang="en-US" sz="1200" b="1" dirty="0"/>
          </a:p>
        </p:txBody>
      </p:sp>
      <p:sp>
        <p:nvSpPr>
          <p:cNvPr id="74" name="TextBox 73"/>
          <p:cNvSpPr txBox="1"/>
          <p:nvPr/>
        </p:nvSpPr>
        <p:spPr>
          <a:xfrm>
            <a:off x="2778772" y="5182524"/>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523017" y="3214151"/>
            <a:ext cx="583814" cy="276999"/>
          </a:xfrm>
          <a:prstGeom prst="rect">
            <a:avLst/>
          </a:prstGeom>
          <a:noFill/>
        </p:spPr>
        <p:txBody>
          <a:bodyPr wrap="none" rtlCol="0">
            <a:spAutoFit/>
          </a:bodyPr>
          <a:lstStyle/>
          <a:p>
            <a:r>
              <a:rPr lang="en-US" sz="1200" dirty="0" smtClean="0">
                <a:solidFill>
                  <a:schemeClr val="accent6">
                    <a:lumMod val="75000"/>
                  </a:schemeClr>
                </a:solidFill>
              </a:rPr>
              <a:t>Nodes</a:t>
            </a:r>
            <a:endParaRPr lang="en-US" sz="1200" dirty="0">
              <a:solidFill>
                <a:schemeClr val="accent6">
                  <a:lumMod val="75000"/>
                </a:schemeClr>
              </a:solidFill>
            </a:endParaRPr>
          </a:p>
        </p:txBody>
      </p:sp>
      <p:cxnSp>
        <p:nvCxnSpPr>
          <p:cNvPr id="21" name="Straight Arrow Connector 20"/>
          <p:cNvCxnSpPr/>
          <p:nvPr/>
        </p:nvCxnSpPr>
        <p:spPr>
          <a:xfrm>
            <a:off x="814924" y="3506124"/>
            <a:ext cx="1424524" cy="9609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2"/>
          </p:cNvCxnSpPr>
          <p:nvPr/>
        </p:nvCxnSpPr>
        <p:spPr>
          <a:xfrm>
            <a:off x="814924" y="3491150"/>
            <a:ext cx="2743200" cy="16737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5767924" y="4877724"/>
            <a:ext cx="1066800" cy="51857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842804" y="5396300"/>
            <a:ext cx="3020495" cy="6244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934200" y="5265877"/>
            <a:ext cx="602216" cy="276999"/>
          </a:xfrm>
          <a:prstGeom prst="rect">
            <a:avLst/>
          </a:prstGeom>
          <a:noFill/>
        </p:spPr>
        <p:txBody>
          <a:bodyPr wrap="none" rtlCol="0">
            <a:spAutoFit/>
          </a:bodyPr>
          <a:lstStyle/>
          <a:p>
            <a:r>
              <a:rPr lang="en-US" sz="1200" dirty="0" smtClean="0">
                <a:solidFill>
                  <a:schemeClr val="accent6">
                    <a:lumMod val="75000"/>
                  </a:schemeClr>
                </a:solidFill>
              </a:rPr>
              <a:t>Leaves</a:t>
            </a:r>
            <a:endParaRPr lang="en-US" sz="1200" dirty="0">
              <a:solidFill>
                <a:schemeClr val="accent6">
                  <a:lumMod val="75000"/>
                </a:schemeClr>
              </a:solidFill>
            </a:endParaRPr>
          </a:p>
        </p:txBody>
      </p:sp>
      <p:sp>
        <p:nvSpPr>
          <p:cNvPr id="18" name="Right Brace 17"/>
          <p:cNvSpPr/>
          <p:nvPr/>
        </p:nvSpPr>
        <p:spPr>
          <a:xfrm rot="10800000">
            <a:off x="835904" y="4572000"/>
            <a:ext cx="393893" cy="1486974"/>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a:off x="240515" y="5013217"/>
            <a:ext cx="661207" cy="461665"/>
          </a:xfrm>
          <a:prstGeom prst="rect">
            <a:avLst/>
          </a:prstGeom>
          <a:noFill/>
        </p:spPr>
        <p:txBody>
          <a:bodyPr wrap="none" rtlCol="0">
            <a:spAutoFit/>
          </a:bodyPr>
          <a:lstStyle/>
          <a:p>
            <a:r>
              <a:rPr lang="en-US" sz="1200" dirty="0" smtClean="0">
                <a:solidFill>
                  <a:schemeClr val="accent6">
                    <a:lumMod val="75000"/>
                  </a:schemeClr>
                </a:solidFill>
              </a:rPr>
              <a:t>Binary</a:t>
            </a:r>
          </a:p>
          <a:p>
            <a:r>
              <a:rPr lang="en-US" sz="1200" dirty="0" smtClean="0">
                <a:solidFill>
                  <a:schemeClr val="accent6">
                    <a:lumMod val="75000"/>
                  </a:schemeClr>
                </a:solidFill>
              </a:rPr>
              <a:t>subtree</a:t>
            </a:r>
            <a:endParaRPr lang="en-US" sz="1200" dirty="0">
              <a:solidFill>
                <a:schemeClr val="accent6">
                  <a:lumMod val="75000"/>
                </a:schemeClr>
              </a:solidFill>
            </a:endParaRPr>
          </a:p>
        </p:txBody>
      </p:sp>
    </p:spTree>
    <p:extLst>
      <p:ext uri="{BB962C8B-B14F-4D97-AF65-F5344CB8AC3E}">
        <p14:creationId xmlns:p14="http://schemas.microsoft.com/office/powerpoint/2010/main" val="6589475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(with Decorator)</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371600" y="1159560"/>
            <a:ext cx="5254772" cy="5632311"/>
          </a:xfrm>
          <a:prstGeom prst="rect">
            <a:avLst/>
          </a:prstGeom>
          <a:noFill/>
          <a:ln>
            <a:solidFill>
              <a:schemeClr val="bg1">
                <a:lumMod val="50000"/>
              </a:schemeClr>
            </a:solidFill>
            <a:prstDash val="sysDash"/>
          </a:ln>
        </p:spPr>
        <p:txBody>
          <a:bodyPr wrap="none" rtlCol="0">
            <a:spAutoFit/>
          </a:bodyPr>
          <a:lstStyle/>
          <a:p>
            <a:r>
              <a:rPr lang="en-US" sz="1200" b="1" dirty="0">
                <a:solidFill>
                  <a:schemeClr val="accent5">
                    <a:lumMod val="75000"/>
                  </a:schemeClr>
                </a:solidFill>
              </a:rPr>
              <a:t>class</a:t>
            </a:r>
            <a:r>
              <a:rPr lang="en-US" sz="1200" dirty="0"/>
              <a:t> </a:t>
            </a:r>
            <a:r>
              <a:rPr lang="en-US" sz="1200" dirty="0" err="1" smtClean="0"/>
              <a:t>BinaryTree</a:t>
            </a:r>
            <a:r>
              <a:rPr lang="en-US" sz="1200" dirty="0" smtClean="0"/>
              <a:t>(object): </a:t>
            </a:r>
            <a:br>
              <a:rPr lang="en-US" sz="1200" dirty="0" smtClean="0"/>
            </a:br>
            <a:r>
              <a:rPr lang="en-US" sz="1200" dirty="0" smtClean="0"/>
              <a:t>	</a:t>
            </a:r>
            <a:r>
              <a:rPr lang="en-US" sz="1200" dirty="0" smtClean="0">
                <a:solidFill>
                  <a:srgbClr val="00B050"/>
                </a:solidFill>
              </a:rPr>
              <a:t># Constructor: set the node data and left/right </a:t>
            </a:r>
            <a:r>
              <a:rPr lang="en-US" sz="1200" dirty="0" err="1" smtClean="0">
                <a:solidFill>
                  <a:srgbClr val="00B050"/>
                </a:solidFill>
              </a:rPr>
              <a:t>subtrees</a:t>
            </a:r>
            <a:r>
              <a:rPr lang="en-US" sz="1200" dirty="0" smtClean="0">
                <a:solidFill>
                  <a:srgbClr val="00B050"/>
                </a:solidFill>
              </a:rPr>
              <a:t> to null </a:t>
            </a:r>
            <a:br>
              <a:rPr lang="en-US" sz="1200" dirty="0" smtClean="0">
                <a:solidFill>
                  <a:srgbClr val="00B050"/>
                </a:solidFill>
              </a:rPr>
            </a:br>
            <a:r>
              <a:rPr lang="en-US" sz="1200" dirty="0" smtClean="0"/>
              <a:t>	</a:t>
            </a:r>
            <a:r>
              <a:rPr lang="en-US" sz="1200" b="1" dirty="0" err="1" smtClean="0">
                <a:solidFill>
                  <a:schemeClr val="accent5">
                    <a:lumMod val="75000"/>
                  </a:schemeClr>
                </a:solidFill>
              </a:rPr>
              <a:t>def</a:t>
            </a:r>
            <a:r>
              <a:rPr lang="en-US" sz="1200" b="1" dirty="0" smtClean="0">
                <a:solidFill>
                  <a:schemeClr val="accent5">
                    <a:lumMod val="75000"/>
                  </a:schemeClr>
                </a:solidFill>
              </a:rPr>
              <a:t> </a:t>
            </a:r>
            <a:r>
              <a:rPr lang="en-US" sz="1200" b="1" dirty="0">
                <a:solidFill>
                  <a:schemeClr val="accent5">
                    <a:lumMod val="75000"/>
                  </a:schemeClr>
                </a:solidFill>
              </a:rPr>
              <a:t>__</a:t>
            </a:r>
            <a:r>
              <a:rPr lang="en-US" sz="1200" b="1" dirty="0" err="1">
                <a:solidFill>
                  <a:schemeClr val="accent5">
                    <a:lumMod val="75000"/>
                  </a:schemeClr>
                </a:solidFill>
              </a:rPr>
              <a:t>init</a:t>
            </a:r>
            <a:r>
              <a:rPr lang="en-US" sz="1200" b="1" dirty="0">
                <a:solidFill>
                  <a:schemeClr val="accent5">
                    <a:lumMod val="75000"/>
                  </a:schemeClr>
                </a:solidFill>
              </a:rPr>
              <a:t>__</a:t>
            </a:r>
            <a:r>
              <a:rPr lang="en-US" sz="1200" dirty="0"/>
              <a:t>(self, key): </a:t>
            </a:r>
            <a:r>
              <a:rPr lang="en-US" sz="1200" dirty="0" smtClean="0"/>
              <a:t/>
            </a:r>
            <a:br>
              <a:rPr lang="en-US" sz="1200" dirty="0" smtClean="0"/>
            </a:br>
            <a:r>
              <a:rPr lang="en-US" sz="1200" dirty="0" smtClean="0"/>
              <a:t>		</a:t>
            </a:r>
            <a:r>
              <a:rPr lang="en-US" sz="1200" dirty="0" err="1" smtClean="0"/>
              <a:t>self._left</a:t>
            </a:r>
            <a:r>
              <a:rPr lang="en-US" sz="1200" dirty="0" smtClean="0"/>
              <a:t>   = </a:t>
            </a:r>
            <a:r>
              <a:rPr lang="en-US" sz="1200" b="1" dirty="0">
                <a:solidFill>
                  <a:schemeClr val="accent5">
                    <a:lumMod val="75000"/>
                  </a:schemeClr>
                </a:solidFill>
              </a:rPr>
              <a:t>None</a:t>
            </a:r>
            <a:r>
              <a:rPr lang="en-US" sz="1200" dirty="0"/>
              <a:t> </a:t>
            </a:r>
            <a:r>
              <a:rPr lang="en-US" sz="1200" dirty="0" smtClean="0"/>
              <a:t>	</a:t>
            </a:r>
            <a:r>
              <a:rPr lang="en-US" sz="1200" dirty="0" smtClean="0">
                <a:solidFill>
                  <a:srgbClr val="00B050"/>
                </a:solidFill>
              </a:rPr>
              <a:t># </a:t>
            </a:r>
            <a:r>
              <a:rPr lang="en-US" sz="1200" dirty="0">
                <a:solidFill>
                  <a:srgbClr val="00B050"/>
                </a:solidFill>
              </a:rPr>
              <a:t>left binary subtree </a:t>
            </a:r>
            <a:r>
              <a:rPr lang="en-US" sz="1200" dirty="0" smtClean="0">
                <a:solidFill>
                  <a:srgbClr val="00B050"/>
                </a:solidFill>
              </a:rPr>
              <a:t/>
            </a:r>
            <a:br>
              <a:rPr lang="en-US" sz="1200" dirty="0" smtClean="0">
                <a:solidFill>
                  <a:srgbClr val="00B050"/>
                </a:solidFill>
              </a:rPr>
            </a:br>
            <a:r>
              <a:rPr lang="en-US" sz="1200" dirty="0" smtClean="0"/>
              <a:t>		</a:t>
            </a:r>
            <a:r>
              <a:rPr lang="en-US" sz="1200" dirty="0" err="1" smtClean="0"/>
              <a:t>self._right</a:t>
            </a:r>
            <a:r>
              <a:rPr lang="en-US" sz="1200" dirty="0" smtClean="0"/>
              <a:t> </a:t>
            </a:r>
            <a:r>
              <a:rPr lang="en-US" sz="1200" dirty="0"/>
              <a:t>= </a:t>
            </a:r>
            <a:r>
              <a:rPr lang="en-US" sz="1200" b="1" dirty="0">
                <a:solidFill>
                  <a:schemeClr val="accent5">
                    <a:lumMod val="75000"/>
                  </a:schemeClr>
                </a:solidFill>
              </a:rPr>
              <a:t>None</a:t>
            </a:r>
            <a:r>
              <a:rPr lang="en-US" sz="1200" dirty="0"/>
              <a:t> </a:t>
            </a:r>
            <a:r>
              <a:rPr lang="en-US" sz="1200" dirty="0" smtClean="0"/>
              <a:t>	</a:t>
            </a:r>
            <a:r>
              <a:rPr lang="en-US" sz="1200" dirty="0" smtClean="0">
                <a:solidFill>
                  <a:srgbClr val="00B050"/>
                </a:solidFill>
              </a:rPr>
              <a:t># </a:t>
            </a:r>
            <a:r>
              <a:rPr lang="en-US" sz="1200" dirty="0">
                <a:solidFill>
                  <a:srgbClr val="00B050"/>
                </a:solidFill>
              </a:rPr>
              <a:t>right binary subtree </a:t>
            </a:r>
            <a:endParaRPr lang="en-US" sz="1200" dirty="0" smtClean="0">
              <a:solidFill>
                <a:srgbClr val="00B050"/>
              </a:solidFill>
            </a:endParaRPr>
          </a:p>
          <a:p>
            <a:r>
              <a:rPr lang="en-US" sz="1200" dirty="0"/>
              <a:t>	</a:t>
            </a:r>
            <a:r>
              <a:rPr lang="en-US" sz="1200" dirty="0" smtClean="0"/>
              <a:t>	</a:t>
            </a:r>
            <a:r>
              <a:rPr lang="en-US" sz="1200" dirty="0" err="1" smtClean="0"/>
              <a:t>self._key</a:t>
            </a:r>
            <a:r>
              <a:rPr lang="en-US" sz="1200" dirty="0" smtClean="0"/>
              <a:t>   = </a:t>
            </a:r>
            <a:r>
              <a:rPr lang="en-US" sz="1200" dirty="0"/>
              <a:t>key </a:t>
            </a:r>
            <a:r>
              <a:rPr lang="en-US" sz="1200" dirty="0" smtClean="0"/>
              <a:t>	</a:t>
            </a:r>
            <a:r>
              <a:rPr lang="en-US" sz="1200" dirty="0" smtClean="0">
                <a:solidFill>
                  <a:srgbClr val="00B050"/>
                </a:solidFill>
              </a:rPr>
              <a:t># </a:t>
            </a:r>
            <a:r>
              <a:rPr lang="en-US" sz="1200" dirty="0">
                <a:solidFill>
                  <a:srgbClr val="00B050"/>
                </a:solidFill>
              </a:rPr>
              <a:t>node data </a:t>
            </a:r>
            <a:endParaRPr lang="en-US" sz="1200" dirty="0" smtClean="0">
              <a:solidFill>
                <a:srgbClr val="00B050"/>
              </a:solidFill>
            </a:endParaRPr>
          </a:p>
          <a:p>
            <a:endParaRPr lang="en-US" sz="1200" dirty="0"/>
          </a:p>
          <a:p>
            <a:r>
              <a:rPr lang="en-US" sz="1200" dirty="0" smtClean="0"/>
              <a:t>	</a:t>
            </a:r>
            <a:r>
              <a:rPr lang="en-US" sz="1200" dirty="0" smtClean="0">
                <a:solidFill>
                  <a:srgbClr val="00B050"/>
                </a:solidFill>
              </a:rPr>
              <a:t># Get or Set Left Binary </a:t>
            </a:r>
            <a:r>
              <a:rPr lang="en-US" sz="1200" dirty="0" err="1" smtClean="0">
                <a:solidFill>
                  <a:srgbClr val="00B050"/>
                </a:solidFill>
              </a:rPr>
              <a:t>Subtree</a:t>
            </a:r>
            <a:r>
              <a:rPr lang="en-US" sz="1200" dirty="0" smtClean="0"/>
              <a:t/>
            </a:r>
            <a:br>
              <a:rPr lang="en-US" sz="1200" dirty="0" smtClean="0"/>
            </a:br>
            <a:r>
              <a:rPr lang="en-US" sz="1200" dirty="0" smtClean="0"/>
              <a:t>	@property</a:t>
            </a:r>
            <a:br>
              <a:rPr lang="en-US" sz="1200" dirty="0" smtClean="0"/>
            </a:br>
            <a:r>
              <a:rPr lang="en-US" sz="1200" dirty="0" smtClean="0"/>
              <a:t>	</a:t>
            </a:r>
            <a:r>
              <a:rPr lang="en-US" sz="1200" b="1" dirty="0" err="1" smtClean="0">
                <a:solidFill>
                  <a:schemeClr val="accent5">
                    <a:lumMod val="75000"/>
                  </a:schemeClr>
                </a:solidFill>
              </a:rPr>
              <a:t>def</a:t>
            </a:r>
            <a:r>
              <a:rPr lang="en-US" sz="1200" dirty="0" smtClean="0"/>
              <a:t> left(self): </a:t>
            </a:r>
            <a:br>
              <a:rPr lang="en-US" sz="1200" dirty="0" smtClean="0"/>
            </a:br>
            <a:r>
              <a:rPr lang="en-US" sz="1200" dirty="0"/>
              <a:t>		</a:t>
            </a:r>
            <a:r>
              <a:rPr lang="en-US" sz="1200" b="1" dirty="0" smtClean="0">
                <a:solidFill>
                  <a:schemeClr val="accent5">
                    <a:lumMod val="75000"/>
                  </a:schemeClr>
                </a:solidFill>
              </a:rPr>
              <a:t>return</a:t>
            </a:r>
            <a:r>
              <a:rPr lang="en-US" sz="1200" dirty="0" smtClean="0"/>
              <a:t> </a:t>
            </a:r>
            <a:r>
              <a:rPr lang="en-US" sz="1200" dirty="0" err="1" smtClean="0"/>
              <a:t>self._left</a:t>
            </a:r>
            <a:endParaRPr lang="en-US" sz="1200" dirty="0" smtClean="0"/>
          </a:p>
          <a:p>
            <a:r>
              <a:rPr lang="en-US" sz="1200" dirty="0"/>
              <a:t>	</a:t>
            </a:r>
            <a:r>
              <a:rPr lang="en-US" sz="1200" dirty="0" smtClean="0"/>
              <a:t>@</a:t>
            </a:r>
            <a:r>
              <a:rPr lang="en-US" sz="1200" dirty="0" err="1" smtClean="0"/>
              <a:t>left.setter</a:t>
            </a:r>
            <a:r>
              <a:rPr lang="en-US" sz="1200" dirty="0"/>
              <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left(self, tree): </a:t>
            </a:r>
            <a:r>
              <a:rPr lang="en-US" sz="1200" dirty="0"/>
              <a:t/>
            </a:r>
            <a:br>
              <a:rPr lang="en-US" sz="1200" dirty="0"/>
            </a:br>
            <a:r>
              <a:rPr lang="en-US" sz="1200" dirty="0"/>
              <a:t>		</a:t>
            </a:r>
            <a:r>
              <a:rPr lang="en-US" sz="1200" dirty="0" err="1" smtClean="0"/>
              <a:t>self</a:t>
            </a:r>
            <a:r>
              <a:rPr lang="en-US" sz="1200" dirty="0" err="1"/>
              <a:t>._</a:t>
            </a:r>
            <a:r>
              <a:rPr lang="en-US" sz="1200" dirty="0" err="1" smtClean="0"/>
              <a:t>left</a:t>
            </a:r>
            <a:r>
              <a:rPr lang="en-US" sz="1200" dirty="0" smtClean="0"/>
              <a:t> = tree</a:t>
            </a:r>
            <a:endParaRPr lang="en-US" sz="1200" dirty="0"/>
          </a:p>
          <a:p>
            <a:endParaRPr lang="en-US" sz="1200" dirty="0" smtClean="0"/>
          </a:p>
          <a:p>
            <a:r>
              <a:rPr lang="en-US" sz="1200" dirty="0" smtClean="0"/>
              <a:t>	</a:t>
            </a:r>
            <a:r>
              <a:rPr lang="en-US" sz="1200" dirty="0" smtClean="0">
                <a:solidFill>
                  <a:srgbClr val="00B050"/>
                </a:solidFill>
              </a:rPr>
              <a:t># Get or Set </a:t>
            </a:r>
            <a:r>
              <a:rPr lang="en-US" sz="1200" dirty="0">
                <a:solidFill>
                  <a:srgbClr val="00B050"/>
                </a:solidFill>
              </a:rPr>
              <a:t>Right Binary Subtree </a:t>
            </a:r>
            <a:endParaRPr lang="en-US" sz="1200" dirty="0" smtClean="0">
              <a:solidFill>
                <a:srgbClr val="00B050"/>
              </a:solidFill>
            </a:endParaRPr>
          </a:p>
          <a:p>
            <a:r>
              <a:rPr lang="en-US" sz="1200" dirty="0"/>
              <a:t>	@property</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right(self</a:t>
            </a:r>
            <a:r>
              <a:rPr lang="en-US" sz="1200" dirty="0"/>
              <a:t>): </a:t>
            </a:r>
            <a:br>
              <a:rPr lang="en-US" sz="1200" dirty="0"/>
            </a:br>
            <a:r>
              <a:rPr lang="en-US" sz="1200" dirty="0"/>
              <a:t>		</a:t>
            </a:r>
            <a:r>
              <a:rPr lang="en-US" sz="1200" b="1" dirty="0">
                <a:solidFill>
                  <a:schemeClr val="accent5">
                    <a:lumMod val="75000"/>
                  </a:schemeClr>
                </a:solidFill>
              </a:rPr>
              <a:t>return</a:t>
            </a:r>
            <a:r>
              <a:rPr lang="en-US" sz="1200" dirty="0"/>
              <a:t> </a:t>
            </a:r>
            <a:r>
              <a:rPr lang="en-US" sz="1200" dirty="0" err="1"/>
              <a:t>self</a:t>
            </a:r>
            <a:r>
              <a:rPr lang="en-US" sz="1200" dirty="0" err="1" smtClean="0"/>
              <a:t>._right</a:t>
            </a:r>
            <a:endParaRPr lang="en-US" sz="1200" dirty="0"/>
          </a:p>
          <a:p>
            <a:r>
              <a:rPr lang="en-US" sz="1200" dirty="0"/>
              <a:t>	</a:t>
            </a:r>
            <a:r>
              <a:rPr lang="en-US" sz="1200" dirty="0" smtClean="0"/>
              <a:t>@</a:t>
            </a:r>
            <a:r>
              <a:rPr lang="en-US" sz="1200" dirty="0" err="1" smtClean="0"/>
              <a:t>right.setter</a:t>
            </a:r>
            <a:r>
              <a:rPr lang="en-US" sz="1200" dirty="0"/>
              <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right(self</a:t>
            </a:r>
            <a:r>
              <a:rPr lang="en-US" sz="1200" dirty="0"/>
              <a:t>, </a:t>
            </a:r>
            <a:r>
              <a:rPr lang="en-US" sz="1200" dirty="0" smtClean="0"/>
              <a:t>tree): </a:t>
            </a:r>
            <a:r>
              <a:rPr lang="en-US" sz="1200" dirty="0"/>
              <a:t/>
            </a:r>
            <a:br>
              <a:rPr lang="en-US" sz="1200" dirty="0"/>
            </a:br>
            <a:r>
              <a:rPr lang="en-US" sz="1200" dirty="0"/>
              <a:t>		</a:t>
            </a:r>
            <a:r>
              <a:rPr lang="en-US" sz="1200" dirty="0" err="1"/>
              <a:t>self</a:t>
            </a:r>
            <a:r>
              <a:rPr lang="en-US" sz="1200" dirty="0" err="1" smtClean="0"/>
              <a:t>._right</a:t>
            </a:r>
            <a:r>
              <a:rPr lang="en-US" sz="1200" dirty="0" smtClean="0"/>
              <a:t> </a:t>
            </a:r>
            <a:r>
              <a:rPr lang="en-US" sz="1200" dirty="0"/>
              <a:t>= </a:t>
            </a:r>
            <a:r>
              <a:rPr lang="en-US" sz="1200" dirty="0" smtClean="0"/>
              <a:t>tree</a:t>
            </a:r>
            <a:endParaRPr lang="en-US" sz="1200" dirty="0"/>
          </a:p>
          <a:p>
            <a:endParaRPr lang="en-US" sz="1200" dirty="0"/>
          </a:p>
          <a:p>
            <a:r>
              <a:rPr lang="en-US" sz="1200" dirty="0" smtClean="0"/>
              <a:t>	</a:t>
            </a:r>
            <a:r>
              <a:rPr lang="en-US" sz="1200" dirty="0" smtClean="0">
                <a:solidFill>
                  <a:srgbClr val="00B050"/>
                </a:solidFill>
              </a:rPr>
              <a:t># Get </a:t>
            </a:r>
            <a:r>
              <a:rPr lang="en-US" sz="1200" dirty="0" err="1" smtClean="0">
                <a:solidFill>
                  <a:srgbClr val="00B050"/>
                </a:solidFill>
              </a:rPr>
              <a:t>ot</a:t>
            </a:r>
            <a:r>
              <a:rPr lang="en-US" sz="1200" dirty="0" smtClean="0">
                <a:solidFill>
                  <a:srgbClr val="00B050"/>
                </a:solidFill>
              </a:rPr>
              <a:t> Set </a:t>
            </a:r>
            <a:r>
              <a:rPr lang="en-US" sz="1200" dirty="0">
                <a:solidFill>
                  <a:srgbClr val="00B050"/>
                </a:solidFill>
              </a:rPr>
              <a:t>Node Data </a:t>
            </a:r>
            <a:endParaRPr lang="en-US" sz="1200" dirty="0" smtClean="0">
              <a:solidFill>
                <a:srgbClr val="00B050"/>
              </a:solidFill>
            </a:endParaRPr>
          </a:p>
          <a:p>
            <a:r>
              <a:rPr lang="en-US" sz="1200" dirty="0"/>
              <a:t>	@property</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key(self</a:t>
            </a:r>
            <a:r>
              <a:rPr lang="en-US" sz="1200" dirty="0"/>
              <a:t>): </a:t>
            </a:r>
            <a:br>
              <a:rPr lang="en-US" sz="1200" dirty="0"/>
            </a:br>
            <a:r>
              <a:rPr lang="en-US" sz="1200" dirty="0"/>
              <a:t>		</a:t>
            </a:r>
            <a:r>
              <a:rPr lang="en-US" sz="1200" b="1" dirty="0">
                <a:solidFill>
                  <a:schemeClr val="accent5">
                    <a:lumMod val="75000"/>
                  </a:schemeClr>
                </a:solidFill>
              </a:rPr>
              <a:t>return</a:t>
            </a:r>
            <a:r>
              <a:rPr lang="en-US" sz="1200" dirty="0"/>
              <a:t> </a:t>
            </a:r>
            <a:r>
              <a:rPr lang="en-US" sz="1200" dirty="0" err="1"/>
              <a:t>self</a:t>
            </a:r>
            <a:r>
              <a:rPr lang="en-US" sz="1200" dirty="0" err="1" smtClean="0"/>
              <a:t>._key</a:t>
            </a:r>
            <a:endParaRPr lang="en-US" sz="1200" dirty="0"/>
          </a:p>
          <a:p>
            <a:r>
              <a:rPr lang="en-US" sz="1200" dirty="0"/>
              <a:t>	</a:t>
            </a:r>
            <a:r>
              <a:rPr lang="en-US" sz="1200" dirty="0" smtClean="0"/>
              <a:t>@</a:t>
            </a:r>
            <a:r>
              <a:rPr lang="en-US" sz="1200" dirty="0" err="1" smtClean="0"/>
              <a:t>key.setter</a:t>
            </a:r>
            <a:r>
              <a:rPr lang="en-US" sz="1200" dirty="0"/>
              <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key(self</a:t>
            </a:r>
            <a:r>
              <a:rPr lang="en-US" sz="1200" dirty="0"/>
              <a:t>, </a:t>
            </a:r>
            <a:r>
              <a:rPr lang="en-US" sz="1200" dirty="0" smtClean="0"/>
              <a:t>key): </a:t>
            </a:r>
            <a:r>
              <a:rPr lang="en-US" sz="1200" dirty="0"/>
              <a:t/>
            </a:r>
            <a:br>
              <a:rPr lang="en-US" sz="1200" dirty="0"/>
            </a:br>
            <a:r>
              <a:rPr lang="en-US" sz="1200" dirty="0"/>
              <a:t>		</a:t>
            </a:r>
            <a:r>
              <a:rPr lang="en-US" sz="1200" dirty="0" err="1"/>
              <a:t>self</a:t>
            </a:r>
            <a:r>
              <a:rPr lang="en-US" sz="1200" dirty="0" err="1" smtClean="0"/>
              <a:t>._key</a:t>
            </a:r>
            <a:r>
              <a:rPr lang="en-US" sz="1200" dirty="0" smtClean="0"/>
              <a:t> </a:t>
            </a:r>
            <a:r>
              <a:rPr lang="en-US" sz="1200" dirty="0"/>
              <a:t>= </a:t>
            </a:r>
            <a:r>
              <a:rPr lang="en-US" sz="1200" dirty="0" smtClean="0"/>
              <a:t>key</a:t>
            </a:r>
            <a:endParaRPr lang="en-US" sz="1200" dirty="0"/>
          </a:p>
        </p:txBody>
      </p:sp>
      <p:sp>
        <p:nvSpPr>
          <p:cNvPr id="31" name="TextBox 30"/>
          <p:cNvSpPr txBox="1"/>
          <p:nvPr/>
        </p:nvSpPr>
        <p:spPr>
          <a:xfrm>
            <a:off x="7010400" y="1160681"/>
            <a:ext cx="1674953" cy="1015663"/>
          </a:xfrm>
          <a:prstGeom prst="rect">
            <a:avLst/>
          </a:prstGeom>
          <a:noFill/>
        </p:spPr>
        <p:txBody>
          <a:bodyPr wrap="square" rtlCol="0">
            <a:spAutoFit/>
          </a:bodyPr>
          <a:lstStyle/>
          <a:p>
            <a:r>
              <a:rPr lang="en-US" sz="1200" dirty="0" smtClean="0">
                <a:solidFill>
                  <a:schemeClr val="accent6">
                    <a:lumMod val="75000"/>
                  </a:schemeClr>
                </a:solidFill>
              </a:rPr>
              <a:t>Good Practice to have parent classes explicitly</a:t>
            </a:r>
          </a:p>
          <a:p>
            <a:r>
              <a:rPr lang="en-US" sz="1200" dirty="0" smtClean="0">
                <a:solidFill>
                  <a:schemeClr val="accent6">
                    <a:lumMod val="75000"/>
                  </a:schemeClr>
                </a:solidFill>
              </a:rPr>
              <a:t>Inherit the object class,</a:t>
            </a:r>
          </a:p>
          <a:p>
            <a:r>
              <a:rPr lang="en-US" sz="1200" dirty="0" smtClean="0">
                <a:solidFill>
                  <a:schemeClr val="accent6">
                    <a:lumMod val="75000"/>
                  </a:schemeClr>
                </a:solidFill>
              </a:rPr>
              <a:t>which all classes implicitly inherit.</a:t>
            </a:r>
            <a:endParaRPr lang="en-US" sz="1200" dirty="0">
              <a:solidFill>
                <a:schemeClr val="accent6">
                  <a:lumMod val="75000"/>
                </a:schemeClr>
              </a:solidFill>
            </a:endParaRPr>
          </a:p>
        </p:txBody>
      </p:sp>
      <p:cxnSp>
        <p:nvCxnSpPr>
          <p:cNvPr id="32" name="Straight Arrow Connector 31"/>
          <p:cNvCxnSpPr/>
          <p:nvPr/>
        </p:nvCxnSpPr>
        <p:spPr>
          <a:xfrm flipH="1">
            <a:off x="3048000" y="1327026"/>
            <a:ext cx="3962401"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10401" y="2362200"/>
            <a:ext cx="1674953" cy="1200329"/>
          </a:xfrm>
          <a:prstGeom prst="rect">
            <a:avLst/>
          </a:prstGeom>
          <a:noFill/>
        </p:spPr>
        <p:txBody>
          <a:bodyPr wrap="square" rtlCol="0">
            <a:spAutoFit/>
          </a:bodyPr>
          <a:lstStyle/>
          <a:p>
            <a:r>
              <a:rPr lang="en-US" sz="1200" b="1" dirty="0" smtClean="0">
                <a:solidFill>
                  <a:schemeClr val="accent5">
                    <a:lumMod val="75000"/>
                  </a:schemeClr>
                </a:solidFill>
              </a:rPr>
              <a:t>@property </a:t>
            </a:r>
            <a:r>
              <a:rPr lang="en-US" sz="1200" dirty="0" smtClean="0">
                <a:solidFill>
                  <a:schemeClr val="accent6">
                    <a:lumMod val="75000"/>
                  </a:schemeClr>
                </a:solidFill>
              </a:rPr>
              <a:t>decorator changes a method into</a:t>
            </a:r>
          </a:p>
          <a:p>
            <a:r>
              <a:rPr lang="en-US" sz="1200" dirty="0" smtClean="0">
                <a:solidFill>
                  <a:schemeClr val="accent6">
                    <a:lumMod val="75000"/>
                  </a:schemeClr>
                </a:solidFill>
              </a:rPr>
              <a:t>a property. Can access (get value) using the method name only (e.g., node = </a:t>
            </a:r>
            <a:r>
              <a:rPr lang="en-US" sz="1200" dirty="0" err="1" smtClean="0">
                <a:solidFill>
                  <a:schemeClr val="accent6">
                    <a:lumMod val="75000"/>
                  </a:schemeClr>
                </a:solidFill>
              </a:rPr>
              <a:t>tree.left</a:t>
            </a:r>
            <a:r>
              <a:rPr lang="en-US" sz="1200" dirty="0" smtClean="0">
                <a:solidFill>
                  <a:schemeClr val="accent6">
                    <a:lumMod val="75000"/>
                  </a:schemeClr>
                </a:solidFill>
              </a:rPr>
              <a:t>)</a:t>
            </a:r>
            <a:endParaRPr lang="en-US" sz="1200" dirty="0">
              <a:solidFill>
                <a:schemeClr val="accent6">
                  <a:lumMod val="75000"/>
                </a:schemeClr>
              </a:solidFill>
            </a:endParaRPr>
          </a:p>
        </p:txBody>
      </p:sp>
      <p:cxnSp>
        <p:nvCxnSpPr>
          <p:cNvPr id="35" name="Straight Arrow Connector 34"/>
          <p:cNvCxnSpPr/>
          <p:nvPr/>
        </p:nvCxnSpPr>
        <p:spPr>
          <a:xfrm flipH="1">
            <a:off x="3124200" y="2438399"/>
            <a:ext cx="3810000" cy="323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124200" y="3371166"/>
            <a:ext cx="3886202" cy="51503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086600" y="3810000"/>
            <a:ext cx="1674953" cy="1384995"/>
          </a:xfrm>
          <a:prstGeom prst="rect">
            <a:avLst/>
          </a:prstGeom>
          <a:noFill/>
        </p:spPr>
        <p:txBody>
          <a:bodyPr wrap="square" rtlCol="0">
            <a:spAutoFit/>
          </a:bodyPr>
          <a:lstStyle/>
          <a:p>
            <a:r>
              <a:rPr lang="en-US" sz="1200" b="1" dirty="0" smtClean="0">
                <a:solidFill>
                  <a:schemeClr val="accent5">
                    <a:lumMod val="75000"/>
                  </a:schemeClr>
                </a:solidFill>
              </a:rPr>
              <a:t>@{name}.setter </a:t>
            </a:r>
            <a:r>
              <a:rPr lang="en-US" sz="1200" dirty="0" smtClean="0">
                <a:solidFill>
                  <a:schemeClr val="accent6">
                    <a:lumMod val="75000"/>
                  </a:schemeClr>
                </a:solidFill>
              </a:rPr>
              <a:t>decorator changes a method into</a:t>
            </a:r>
          </a:p>
          <a:p>
            <a:r>
              <a:rPr lang="en-US" sz="1200" dirty="0" smtClean="0">
                <a:solidFill>
                  <a:schemeClr val="accent6">
                    <a:lumMod val="75000"/>
                  </a:schemeClr>
                </a:solidFill>
              </a:rPr>
              <a:t>a property. Can update (set value) using the method name only (e.g., </a:t>
            </a:r>
            <a:r>
              <a:rPr lang="en-US" sz="1200" dirty="0" err="1" smtClean="0">
                <a:solidFill>
                  <a:schemeClr val="accent6">
                    <a:lumMod val="75000"/>
                  </a:schemeClr>
                </a:solidFill>
              </a:rPr>
              <a:t>tree.left</a:t>
            </a:r>
            <a:r>
              <a:rPr lang="en-US" sz="1200" dirty="0" smtClean="0">
                <a:solidFill>
                  <a:schemeClr val="accent6">
                    <a:lumMod val="75000"/>
                  </a:schemeClr>
                </a:solidFill>
              </a:rPr>
              <a:t> = node)</a:t>
            </a:r>
            <a:endParaRPr lang="en-US" sz="1200" dirty="0">
              <a:solidFill>
                <a:schemeClr val="accent6">
                  <a:lumMod val="75000"/>
                </a:schemeClr>
              </a:solidFill>
            </a:endParaRPr>
          </a:p>
        </p:txBody>
      </p:sp>
      <p:sp>
        <p:nvSpPr>
          <p:cNvPr id="17" name="TextBox 16"/>
          <p:cNvSpPr txBox="1"/>
          <p:nvPr/>
        </p:nvSpPr>
        <p:spPr>
          <a:xfrm>
            <a:off x="0" y="2101229"/>
            <a:ext cx="1371600" cy="1384995"/>
          </a:xfrm>
          <a:prstGeom prst="rect">
            <a:avLst/>
          </a:prstGeom>
          <a:noFill/>
        </p:spPr>
        <p:txBody>
          <a:bodyPr wrap="square" rtlCol="0">
            <a:spAutoFit/>
          </a:bodyPr>
          <a:lstStyle/>
          <a:p>
            <a:r>
              <a:rPr lang="en-US" sz="1200" dirty="0" smtClean="0">
                <a:solidFill>
                  <a:schemeClr val="accent6">
                    <a:lumMod val="75000"/>
                  </a:schemeClr>
                </a:solidFill>
              </a:rPr>
              <a:t>Using underscore</a:t>
            </a:r>
          </a:p>
          <a:p>
            <a:r>
              <a:rPr lang="en-US" sz="1200" dirty="0" smtClean="0">
                <a:solidFill>
                  <a:schemeClr val="accent6">
                    <a:lumMod val="75000"/>
                  </a:schemeClr>
                </a:solidFill>
              </a:rPr>
              <a:t>in front of method</a:t>
            </a:r>
          </a:p>
          <a:p>
            <a:r>
              <a:rPr lang="en-US" sz="1200" dirty="0" smtClean="0">
                <a:solidFill>
                  <a:schemeClr val="accent6">
                    <a:lumMod val="75000"/>
                  </a:schemeClr>
                </a:solidFill>
              </a:rPr>
              <a:t>or variable names is convention to indicate that the</a:t>
            </a:r>
          </a:p>
          <a:p>
            <a:r>
              <a:rPr lang="en-US" sz="1200" dirty="0" smtClean="0">
                <a:solidFill>
                  <a:schemeClr val="accent6">
                    <a:lumMod val="75000"/>
                  </a:schemeClr>
                </a:solidFill>
              </a:rPr>
              <a:t>name / variable</a:t>
            </a:r>
          </a:p>
          <a:p>
            <a:r>
              <a:rPr lang="en-US" sz="1200" dirty="0" smtClean="0">
                <a:solidFill>
                  <a:schemeClr val="accent6">
                    <a:lumMod val="75000"/>
                  </a:schemeClr>
                </a:solidFill>
              </a:rPr>
              <a:t>Is private.</a:t>
            </a:r>
            <a:endParaRPr lang="en-US" sz="1200" dirty="0">
              <a:solidFill>
                <a:schemeClr val="accent6">
                  <a:lumMod val="75000"/>
                </a:schemeClr>
              </a:solidFill>
            </a:endParaRPr>
          </a:p>
        </p:txBody>
      </p:sp>
      <p:cxnSp>
        <p:nvCxnSpPr>
          <p:cNvPr id="20" name="Straight Arrow Connector 19"/>
          <p:cNvCxnSpPr/>
          <p:nvPr/>
        </p:nvCxnSpPr>
        <p:spPr>
          <a:xfrm flipV="1">
            <a:off x="1295400" y="1991677"/>
            <a:ext cx="2286000" cy="6753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57690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(with Dictionary)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85800" y="1981200"/>
            <a:ext cx="6969537" cy="954107"/>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a:t>
            </a:r>
            <a:r>
              <a:rPr lang="en-US" sz="1400" dirty="0" err="1" smtClean="0"/>
              <a:t>dict</a:t>
            </a:r>
            <a:r>
              <a:rPr lang="en-US" sz="1400" dirty="0" smtClean="0"/>
              <a:t>): </a:t>
            </a:r>
            <a:br>
              <a:rPr lang="en-US" sz="1400" dirty="0" smtClean="0"/>
            </a:br>
            <a:r>
              <a:rPr lang="en-US" sz="1400" dirty="0" smtClean="0"/>
              <a:t>	</a:t>
            </a:r>
            <a:r>
              <a:rPr lang="en-US" sz="1400" b="1" dirty="0" err="1" smtClean="0">
                <a:solidFill>
                  <a:schemeClr val="accent5">
                    <a:lumMod val="75000"/>
                  </a:schemeClr>
                </a:solidFill>
              </a:rPr>
              <a:t>def</a:t>
            </a:r>
            <a:r>
              <a:rPr lang="en-US" sz="1400" dirty="0" smtClean="0"/>
              <a:t> </a:t>
            </a:r>
            <a:r>
              <a:rPr lang="en-US" sz="1400" b="1" dirty="0">
                <a:solidFill>
                  <a:schemeClr val="accent5">
                    <a:lumMod val="75000"/>
                  </a:schemeClr>
                </a:solidFill>
              </a:rPr>
              <a:t>__</a:t>
            </a:r>
            <a:r>
              <a:rPr lang="en-US" sz="1400" b="1" dirty="0" err="1">
                <a:solidFill>
                  <a:schemeClr val="accent5">
                    <a:lumMod val="75000"/>
                  </a:schemeClr>
                </a:solidFill>
              </a:rPr>
              <a:t>init</a:t>
            </a:r>
            <a:r>
              <a:rPr lang="en-US" sz="1400" b="1" dirty="0">
                <a:solidFill>
                  <a:schemeClr val="accent5">
                    <a:lumMod val="75000"/>
                  </a:schemeClr>
                </a:solidFill>
              </a:rPr>
              <a:t>__</a:t>
            </a:r>
            <a:r>
              <a:rPr lang="en-US" sz="1400" dirty="0"/>
              <a:t>(self, key): </a:t>
            </a:r>
          </a:p>
          <a:p>
            <a:r>
              <a:rPr lang="en-US" sz="1400" dirty="0"/>
              <a:t>		</a:t>
            </a:r>
            <a:r>
              <a:rPr lang="en-US" sz="1400" dirty="0">
                <a:solidFill>
                  <a:srgbClr val="FF0000"/>
                </a:solidFill>
              </a:rPr>
              <a:t>""" Constructor: set the node data and left/right </a:t>
            </a:r>
            <a:r>
              <a:rPr lang="en-US" sz="1400" dirty="0" err="1">
                <a:solidFill>
                  <a:srgbClr val="FF0000"/>
                </a:solidFill>
              </a:rPr>
              <a:t>subtrees</a:t>
            </a:r>
            <a:r>
              <a:rPr lang="en-US" sz="1400" dirty="0">
                <a:solidFill>
                  <a:srgbClr val="FF0000"/>
                </a:solidFill>
              </a:rPr>
              <a:t> to null """</a:t>
            </a:r>
          </a:p>
          <a:p>
            <a:r>
              <a:rPr lang="en-US" sz="1400" dirty="0"/>
              <a:t>		</a:t>
            </a:r>
            <a:r>
              <a:rPr lang="en-US" sz="1400" b="1" dirty="0">
                <a:solidFill>
                  <a:schemeClr val="accent5">
                    <a:lumMod val="75000"/>
                  </a:schemeClr>
                </a:solidFill>
              </a:rPr>
              <a:t>super</a:t>
            </a:r>
            <a:r>
              <a:rPr lang="en-US" sz="1400" dirty="0">
                <a:solidFill>
                  <a:schemeClr val="tx1">
                    <a:lumMod val="95000"/>
                    <a:lumOff val="5000"/>
                  </a:schemeClr>
                </a:solidFill>
              </a:rPr>
              <a:t>().</a:t>
            </a:r>
            <a:r>
              <a:rPr lang="en-US" sz="1400" b="1" dirty="0">
                <a:solidFill>
                  <a:schemeClr val="accent5">
                    <a:lumMod val="75000"/>
                  </a:schemeClr>
                </a:solidFill>
              </a:rPr>
              <a:t>__</a:t>
            </a:r>
            <a:r>
              <a:rPr lang="en-US" sz="1400" b="1" dirty="0" err="1">
                <a:solidFill>
                  <a:schemeClr val="accent5">
                    <a:lumMod val="75000"/>
                  </a:schemeClr>
                </a:solidFill>
              </a:rPr>
              <a:t>init</a:t>
            </a:r>
            <a:r>
              <a:rPr lang="en-US" sz="1400" b="1" dirty="0">
                <a:solidFill>
                  <a:schemeClr val="accent5">
                    <a:lumMod val="75000"/>
                  </a:schemeClr>
                </a:solidFill>
              </a:rPr>
              <a:t>__(</a:t>
            </a:r>
            <a:r>
              <a:rPr lang="en-US" sz="1400" dirty="0"/>
              <a:t>key=key, right=</a:t>
            </a:r>
            <a:r>
              <a:rPr lang="en-US" sz="1400" b="1" dirty="0">
                <a:solidFill>
                  <a:schemeClr val="accent5">
                    <a:lumMod val="75000"/>
                  </a:schemeClr>
                </a:solidFill>
              </a:rPr>
              <a:t>None</a:t>
            </a:r>
            <a:r>
              <a:rPr lang="en-US" sz="1400" dirty="0"/>
              <a:t>, left=</a:t>
            </a:r>
            <a:r>
              <a:rPr lang="en-US" sz="1400" b="1" dirty="0">
                <a:solidFill>
                  <a:schemeClr val="accent5">
                    <a:lumMod val="75000"/>
                  </a:schemeClr>
                </a:solidFill>
              </a:rPr>
              <a:t>None</a:t>
            </a:r>
            <a:r>
              <a:rPr lang="en-US" sz="1400" dirty="0"/>
              <a:t>)</a:t>
            </a:r>
          </a:p>
        </p:txBody>
      </p:sp>
      <p:sp>
        <p:nvSpPr>
          <p:cNvPr id="31" name="TextBox 30"/>
          <p:cNvSpPr txBox="1"/>
          <p:nvPr/>
        </p:nvSpPr>
        <p:spPr>
          <a:xfrm>
            <a:off x="3048000" y="1299180"/>
            <a:ext cx="2743200" cy="461665"/>
          </a:xfrm>
          <a:prstGeom prst="rect">
            <a:avLst/>
          </a:prstGeom>
          <a:noFill/>
        </p:spPr>
        <p:txBody>
          <a:bodyPr wrap="square" rtlCol="0">
            <a:spAutoFit/>
          </a:bodyPr>
          <a:lstStyle/>
          <a:p>
            <a:r>
              <a:rPr lang="en-US" sz="1200" dirty="0" smtClean="0">
                <a:solidFill>
                  <a:schemeClr val="accent6">
                    <a:lumMod val="75000"/>
                  </a:schemeClr>
                </a:solidFill>
              </a:rPr>
              <a:t>Inherit from the ‘</a:t>
            </a:r>
            <a:r>
              <a:rPr lang="en-US" sz="1200" dirty="0" err="1" smtClean="0">
                <a:solidFill>
                  <a:schemeClr val="accent6">
                    <a:lumMod val="75000"/>
                  </a:schemeClr>
                </a:solidFill>
              </a:rPr>
              <a:t>dict</a:t>
            </a:r>
            <a:r>
              <a:rPr lang="en-US" sz="1200" dirty="0" smtClean="0">
                <a:solidFill>
                  <a:schemeClr val="accent6">
                    <a:lumMod val="75000"/>
                  </a:schemeClr>
                </a:solidFill>
              </a:rPr>
              <a:t>’ python data type.</a:t>
            </a:r>
          </a:p>
          <a:p>
            <a:r>
              <a:rPr lang="en-US" sz="1200" dirty="0" smtClean="0">
                <a:solidFill>
                  <a:schemeClr val="accent6">
                    <a:lumMod val="75000"/>
                  </a:schemeClr>
                </a:solidFill>
              </a:rPr>
              <a:t>Also known as an associative array.</a:t>
            </a:r>
            <a:endParaRPr lang="en-US" sz="1200" dirty="0">
              <a:solidFill>
                <a:schemeClr val="accent6">
                  <a:lumMod val="75000"/>
                </a:schemeClr>
              </a:solidFill>
            </a:endParaRPr>
          </a:p>
        </p:txBody>
      </p:sp>
      <p:cxnSp>
        <p:nvCxnSpPr>
          <p:cNvPr id="32" name="Straight Arrow Connector 31"/>
          <p:cNvCxnSpPr/>
          <p:nvPr/>
        </p:nvCxnSpPr>
        <p:spPr>
          <a:xfrm flipH="1">
            <a:off x="2133600" y="1437680"/>
            <a:ext cx="838200" cy="61972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09441" y="3810000"/>
            <a:ext cx="1674953" cy="830997"/>
          </a:xfrm>
          <a:prstGeom prst="rect">
            <a:avLst/>
          </a:prstGeom>
          <a:noFill/>
        </p:spPr>
        <p:txBody>
          <a:bodyPr wrap="square" rtlCol="0">
            <a:spAutoFit/>
          </a:bodyPr>
          <a:lstStyle/>
          <a:p>
            <a:r>
              <a:rPr lang="en-US" sz="1200" b="1" dirty="0" smtClean="0">
                <a:solidFill>
                  <a:schemeClr val="accent5">
                    <a:lumMod val="75000"/>
                  </a:schemeClr>
                </a:solidFill>
              </a:rPr>
              <a:t>super </a:t>
            </a:r>
            <a:r>
              <a:rPr lang="en-US" sz="1200" dirty="0" smtClean="0">
                <a:solidFill>
                  <a:schemeClr val="accent6">
                    <a:lumMod val="75000"/>
                  </a:schemeClr>
                </a:solidFill>
              </a:rPr>
              <a:t>is keyword for calling the constructor of the base (parent) class.</a:t>
            </a:r>
            <a:endParaRPr lang="en-US" sz="1200" dirty="0">
              <a:solidFill>
                <a:schemeClr val="accent6">
                  <a:lumMod val="75000"/>
                </a:schemeClr>
              </a:solidFill>
            </a:endParaRPr>
          </a:p>
        </p:txBody>
      </p:sp>
      <p:cxnSp>
        <p:nvCxnSpPr>
          <p:cNvPr id="16" name="Straight Arrow Connector 15"/>
          <p:cNvCxnSpPr/>
          <p:nvPr/>
        </p:nvCxnSpPr>
        <p:spPr>
          <a:xfrm flipV="1">
            <a:off x="2012894" y="2895600"/>
            <a:ext cx="571500" cy="874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Left Brace 6"/>
          <p:cNvSpPr/>
          <p:nvPr/>
        </p:nvSpPr>
        <p:spPr>
          <a:xfrm rot="16200000">
            <a:off x="4688152" y="2229894"/>
            <a:ext cx="377300" cy="1828801"/>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039325" y="3397413"/>
            <a:ext cx="2437675" cy="1015663"/>
          </a:xfrm>
          <a:prstGeom prst="rect">
            <a:avLst/>
          </a:prstGeom>
          <a:noFill/>
        </p:spPr>
        <p:txBody>
          <a:bodyPr wrap="square" rtlCol="0">
            <a:spAutoFit/>
          </a:bodyPr>
          <a:lstStyle/>
          <a:p>
            <a:r>
              <a:rPr lang="en-US" sz="1200" dirty="0" smtClean="0">
                <a:solidFill>
                  <a:schemeClr val="accent6">
                    <a:lumMod val="75000"/>
                  </a:schemeClr>
                </a:solidFill>
              </a:rPr>
              <a:t>The </a:t>
            </a:r>
            <a:r>
              <a:rPr lang="en-US" sz="1200" dirty="0" err="1" smtClean="0">
                <a:solidFill>
                  <a:schemeClr val="accent6">
                    <a:lumMod val="75000"/>
                  </a:schemeClr>
                </a:solidFill>
              </a:rPr>
              <a:t>dict</a:t>
            </a:r>
            <a:r>
              <a:rPr lang="en-US" sz="1200" dirty="0" smtClean="0">
                <a:solidFill>
                  <a:schemeClr val="accent6">
                    <a:lumMod val="75000"/>
                  </a:schemeClr>
                </a:solidFill>
              </a:rPr>
              <a:t> constructor takes a variable number of arguments.</a:t>
            </a:r>
          </a:p>
          <a:p>
            <a:endParaRPr lang="en-US" sz="1200" dirty="0">
              <a:solidFill>
                <a:schemeClr val="accent6">
                  <a:lumMod val="75000"/>
                </a:schemeClr>
              </a:solidFill>
            </a:endParaRPr>
          </a:p>
          <a:p>
            <a:r>
              <a:rPr lang="en-US" sz="1200" dirty="0" smtClean="0">
                <a:solidFill>
                  <a:schemeClr val="accent6">
                    <a:lumMod val="75000"/>
                  </a:schemeClr>
                </a:solidFill>
              </a:rPr>
              <a:t>Each argument is in the form: name=value</a:t>
            </a:r>
          </a:p>
        </p:txBody>
      </p:sp>
    </p:spTree>
    <p:extLst>
      <p:ext uri="{BB962C8B-B14F-4D97-AF65-F5344CB8AC3E}">
        <p14:creationId xmlns:p14="http://schemas.microsoft.com/office/powerpoint/2010/main" val="33431581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Dictionary Data Type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62000" y="1171524"/>
            <a:ext cx="7305675" cy="461665"/>
          </a:xfrm>
          <a:prstGeom prst="rect">
            <a:avLst/>
          </a:prstGeom>
          <a:noFill/>
        </p:spPr>
        <p:txBody>
          <a:bodyPr wrap="square" rtlCol="0">
            <a:spAutoFit/>
          </a:bodyPr>
          <a:lstStyle/>
          <a:p>
            <a:r>
              <a:rPr lang="en-US" sz="2400" b="1" dirty="0" smtClean="0">
                <a:solidFill>
                  <a:schemeClr val="accent5">
                    <a:lumMod val="75000"/>
                  </a:schemeClr>
                </a:solidFill>
              </a:rPr>
              <a:t>Also known as Associative, Indexed Array, Hash Table</a:t>
            </a:r>
          </a:p>
        </p:txBody>
      </p:sp>
      <p:graphicFrame>
        <p:nvGraphicFramePr>
          <p:cNvPr id="3" name="Table 2"/>
          <p:cNvGraphicFramePr>
            <a:graphicFrameLocks noGrp="1"/>
          </p:cNvGraphicFramePr>
          <p:nvPr>
            <p:extLst>
              <p:ext uri="{D42A27DB-BD31-4B8C-83A1-F6EECF244321}">
                <p14:modId xmlns:p14="http://schemas.microsoft.com/office/powerpoint/2010/main" val="4023845824"/>
              </p:ext>
            </p:extLst>
          </p:nvPr>
        </p:nvGraphicFramePr>
        <p:xfrm>
          <a:off x="616343" y="1986907"/>
          <a:ext cx="1295400" cy="1483360"/>
        </p:xfrm>
        <a:graphic>
          <a:graphicData uri="http://schemas.openxmlformats.org/drawingml/2006/table">
            <a:tbl>
              <a:tblPr firstRow="1" bandRow="1">
                <a:tableStyleId>{5C22544A-7EE6-4342-B048-85BDC9FD1C3A}</a:tableStyleId>
              </a:tblPr>
              <a:tblGrid>
                <a:gridCol w="1295400"/>
              </a:tblGrid>
              <a:tr h="370840">
                <a:tc>
                  <a:txBody>
                    <a:bodyPr/>
                    <a:lstStyle/>
                    <a:p>
                      <a:r>
                        <a:rPr lang="en-US" dirty="0" smtClean="0"/>
                        <a:t>DICT</a:t>
                      </a:r>
                      <a:endParaRPr lang="en-US" dirty="0"/>
                    </a:p>
                  </a:txBody>
                  <a:tcPr/>
                </a:tc>
              </a:tr>
              <a:tr h="370840">
                <a:tc>
                  <a:txBody>
                    <a:bodyPr/>
                    <a:lstStyle/>
                    <a:p>
                      <a:r>
                        <a:rPr lang="en-US" dirty="0" smtClean="0"/>
                        <a:t>Length = 2</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bl>
          </a:graphicData>
        </a:graphic>
      </p:graphicFrame>
      <p:cxnSp>
        <p:nvCxnSpPr>
          <p:cNvPr id="13" name="Straight Arrow Connector 12"/>
          <p:cNvCxnSpPr/>
          <p:nvPr/>
        </p:nvCxnSpPr>
        <p:spPr>
          <a:xfrm>
            <a:off x="1987943" y="2901307"/>
            <a:ext cx="9906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708584095"/>
              </p:ext>
            </p:extLst>
          </p:nvPr>
        </p:nvGraphicFramePr>
        <p:xfrm>
          <a:off x="3001470" y="2748907"/>
          <a:ext cx="1295400" cy="147828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LIST</a:t>
                      </a:r>
                      <a:endParaRPr lang="en-US" dirty="0"/>
                    </a:p>
                  </a:txBody>
                  <a:tcPr/>
                </a:tc>
              </a:tr>
              <a:tr h="370840">
                <a:tc>
                  <a:txBody>
                    <a:bodyPr/>
                    <a:lstStyle/>
                    <a:p>
                      <a:r>
                        <a:rPr lang="en-US" dirty="0" smtClean="0"/>
                        <a:t>Length = 2</a:t>
                      </a:r>
                      <a:endParaRPr lang="en-US" dirty="0"/>
                    </a:p>
                  </a:txBody>
                  <a:tcPr/>
                </a:tc>
              </a:tr>
              <a:tr h="370840">
                <a:tc>
                  <a:txBody>
                    <a:bodyPr/>
                    <a:lstStyle/>
                    <a:p>
                      <a:r>
                        <a:rPr lang="en-US" dirty="0" smtClean="0"/>
                        <a:t>[0] Name</a:t>
                      </a:r>
                      <a:endParaRPr lang="en-US" dirty="0"/>
                    </a:p>
                  </a:txBody>
                  <a:tcPr/>
                </a:tc>
              </a:tr>
              <a:tr h="370840">
                <a:tc>
                  <a:txBody>
                    <a:bodyPr/>
                    <a:lstStyle/>
                    <a:p>
                      <a:r>
                        <a:rPr lang="en-US" dirty="0" smtClean="0"/>
                        <a:t>[1] Value</a:t>
                      </a:r>
                      <a:endParaRPr lang="en-US" dirty="0"/>
                    </a:p>
                  </a:txBody>
                  <a:tcPr/>
                </a:tc>
              </a:tr>
            </a:tbl>
          </a:graphicData>
        </a:graphic>
      </p:graphicFrame>
      <p:cxnSp>
        <p:nvCxnSpPr>
          <p:cNvPr id="19" name="Straight Arrow Connector 18"/>
          <p:cNvCxnSpPr/>
          <p:nvPr/>
        </p:nvCxnSpPr>
        <p:spPr>
          <a:xfrm>
            <a:off x="4659045" y="2396565"/>
            <a:ext cx="598755"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636143" y="2739466"/>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1143352542"/>
              </p:ext>
            </p:extLst>
          </p:nvPr>
        </p:nvGraphicFramePr>
        <p:xfrm>
          <a:off x="5264543" y="2203908"/>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STR</a:t>
                      </a:r>
                      <a:endParaRPr lang="en-US" dirty="0"/>
                    </a:p>
                  </a:txBody>
                  <a:tcPr/>
                </a:tc>
              </a:tr>
              <a:tr h="370840">
                <a:tc>
                  <a:txBody>
                    <a:bodyPr/>
                    <a:lstStyle/>
                    <a:p>
                      <a:r>
                        <a:rPr lang="en-US" dirty="0" smtClean="0"/>
                        <a:t>Address</a:t>
                      </a:r>
                      <a:endParaRPr lang="en-US" dirty="0"/>
                    </a:p>
                  </a:txBody>
                  <a:tcPr/>
                </a:tc>
              </a:tr>
            </a:tbl>
          </a:graphicData>
        </a:graphic>
      </p:graphicFrame>
      <p:sp>
        <p:nvSpPr>
          <p:cNvPr id="24" name="Rectangle 23"/>
          <p:cNvSpPr/>
          <p:nvPr/>
        </p:nvSpPr>
        <p:spPr>
          <a:xfrm>
            <a:off x="7462775" y="2396566"/>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“Chris”</a:t>
            </a:r>
            <a:endParaRPr lang="en-US" dirty="0"/>
          </a:p>
        </p:txBody>
      </p:sp>
      <p:cxnSp>
        <p:nvCxnSpPr>
          <p:cNvPr id="28" name="Straight Arrow Connector 27"/>
          <p:cNvCxnSpPr/>
          <p:nvPr/>
        </p:nvCxnSpPr>
        <p:spPr>
          <a:xfrm flipV="1">
            <a:off x="4357617" y="3962400"/>
            <a:ext cx="823983" cy="121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1892721819"/>
              </p:ext>
            </p:extLst>
          </p:nvPr>
        </p:nvGraphicFramePr>
        <p:xfrm>
          <a:off x="5257800" y="3665018"/>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OBJ</a:t>
                      </a:r>
                      <a:endParaRPr lang="en-US" dirty="0"/>
                    </a:p>
                  </a:txBody>
                  <a:tcPr/>
                </a:tc>
              </a:tr>
              <a:tr h="370840">
                <a:tc>
                  <a:txBody>
                    <a:bodyPr/>
                    <a:lstStyle/>
                    <a:p>
                      <a:r>
                        <a:rPr lang="en-US" dirty="0" smtClean="0"/>
                        <a:t>Address</a:t>
                      </a:r>
                      <a:endParaRPr lang="en-US" dirty="0"/>
                    </a:p>
                  </a:txBody>
                  <a:tcPr/>
                </a:tc>
              </a:tr>
            </a:tbl>
          </a:graphicData>
        </a:graphic>
      </p:graphicFrame>
      <p:sp>
        <p:nvSpPr>
          <p:cNvPr id="33" name="Rectangle 32"/>
          <p:cNvSpPr/>
          <p:nvPr/>
        </p:nvSpPr>
        <p:spPr>
          <a:xfrm>
            <a:off x="7439848" y="3675133"/>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33</a:t>
            </a:r>
            <a:endParaRPr lang="en-US" dirty="0"/>
          </a:p>
        </p:txBody>
      </p:sp>
      <p:sp>
        <p:nvSpPr>
          <p:cNvPr id="26" name="TextBox 25"/>
          <p:cNvSpPr txBox="1"/>
          <p:nvPr/>
        </p:nvSpPr>
        <p:spPr>
          <a:xfrm>
            <a:off x="2743200" y="1656791"/>
            <a:ext cx="2217274" cy="523220"/>
          </a:xfrm>
          <a:prstGeom prst="rect">
            <a:avLst/>
          </a:prstGeom>
          <a:noFill/>
          <a:ln>
            <a:solidFill>
              <a:schemeClr val="bg1">
                <a:lumMod val="65000"/>
              </a:schemeClr>
            </a:solidFill>
            <a:prstDash val="dash"/>
          </a:ln>
        </p:spPr>
        <p:txBody>
          <a:bodyPr wrap="none" rtlCol="0">
            <a:spAutoFit/>
          </a:bodyPr>
          <a:lstStyle/>
          <a:p>
            <a:r>
              <a:rPr lang="en-US" sz="1400" dirty="0" smtClean="0">
                <a:solidFill>
                  <a:srgbClr val="00B050"/>
                </a:solidFill>
              </a:rPr>
              <a:t># Python example</a:t>
            </a:r>
            <a:r>
              <a:rPr lang="en-US" sz="1400" dirty="0" smtClean="0"/>
              <a:t/>
            </a:r>
            <a:br>
              <a:rPr lang="en-US" sz="1400" dirty="0" smtClean="0"/>
            </a:br>
            <a:r>
              <a:rPr lang="en-US" sz="1400" dirty="0" err="1" smtClean="0"/>
              <a:t>dict</a:t>
            </a:r>
            <a:r>
              <a:rPr lang="en-US" sz="1400" dirty="0" smtClean="0"/>
              <a:t> = {  ‘Chris’:33, ‘Sue’:31 }</a:t>
            </a:r>
            <a:endParaRPr lang="en-US" sz="1400" dirty="0"/>
          </a:p>
        </p:txBody>
      </p:sp>
      <p:cxnSp>
        <p:nvCxnSpPr>
          <p:cNvPr id="35" name="Straight Arrow Connector 34"/>
          <p:cNvCxnSpPr/>
          <p:nvPr/>
        </p:nvCxnSpPr>
        <p:spPr>
          <a:xfrm>
            <a:off x="6619285" y="4131620"/>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7" name="Table 36"/>
          <p:cNvGraphicFramePr>
            <a:graphicFrameLocks noGrp="1"/>
          </p:cNvGraphicFramePr>
          <p:nvPr>
            <p:extLst>
              <p:ext uri="{D42A27DB-BD31-4B8C-83A1-F6EECF244321}">
                <p14:modId xmlns:p14="http://schemas.microsoft.com/office/powerpoint/2010/main" val="533972914"/>
              </p:ext>
            </p:extLst>
          </p:nvPr>
        </p:nvGraphicFramePr>
        <p:xfrm>
          <a:off x="2994053" y="4495800"/>
          <a:ext cx="1295400" cy="1478280"/>
        </p:xfrm>
        <a:graphic>
          <a:graphicData uri="http://schemas.openxmlformats.org/drawingml/2006/table">
            <a:tbl>
              <a:tblPr firstRow="1" bandRow="1">
                <a:tableStyleId>{5C22544A-7EE6-4342-B048-85BDC9FD1C3A}</a:tableStyleId>
              </a:tblPr>
              <a:tblGrid>
                <a:gridCol w="1295400"/>
              </a:tblGrid>
              <a:tr h="142867">
                <a:tc>
                  <a:txBody>
                    <a:bodyPr/>
                    <a:lstStyle/>
                    <a:p>
                      <a:r>
                        <a:rPr lang="en-US" dirty="0" smtClean="0"/>
                        <a:t>LIST</a:t>
                      </a:r>
                      <a:endParaRPr lang="en-US" dirty="0"/>
                    </a:p>
                  </a:txBody>
                  <a:tcPr/>
                </a:tc>
              </a:tr>
              <a:tr h="370840">
                <a:tc>
                  <a:txBody>
                    <a:bodyPr/>
                    <a:lstStyle/>
                    <a:p>
                      <a:r>
                        <a:rPr lang="en-US" dirty="0" smtClean="0"/>
                        <a:t>Length = 2</a:t>
                      </a:r>
                      <a:endParaRPr lang="en-US" dirty="0"/>
                    </a:p>
                  </a:txBody>
                  <a:tcPr/>
                </a:tc>
              </a:tr>
              <a:tr h="370840">
                <a:tc>
                  <a:txBody>
                    <a:bodyPr/>
                    <a:lstStyle/>
                    <a:p>
                      <a:r>
                        <a:rPr lang="en-US" dirty="0" smtClean="0"/>
                        <a:t>[0] Name</a:t>
                      </a:r>
                      <a:endParaRPr lang="en-US" dirty="0"/>
                    </a:p>
                  </a:txBody>
                  <a:tcPr/>
                </a:tc>
              </a:tr>
              <a:tr h="370840">
                <a:tc>
                  <a:txBody>
                    <a:bodyPr/>
                    <a:lstStyle/>
                    <a:p>
                      <a:r>
                        <a:rPr lang="en-US" dirty="0" smtClean="0"/>
                        <a:t>[1] Value</a:t>
                      </a:r>
                      <a:endParaRPr lang="en-US" dirty="0"/>
                    </a:p>
                  </a:txBody>
                  <a:tcPr/>
                </a:tc>
              </a:tr>
            </a:tbl>
          </a:graphicData>
        </a:graphic>
      </p:graphicFrame>
      <p:cxnSp>
        <p:nvCxnSpPr>
          <p:cNvPr id="38" name="Straight Arrow Connector 37"/>
          <p:cNvCxnSpPr/>
          <p:nvPr/>
        </p:nvCxnSpPr>
        <p:spPr>
          <a:xfrm>
            <a:off x="2590800" y="4644154"/>
            <a:ext cx="387743" cy="4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987943" y="3276600"/>
            <a:ext cx="602857"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590800" y="3276600"/>
            <a:ext cx="0" cy="1371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57617" y="3657600"/>
            <a:ext cx="301428"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659045" y="2396566"/>
            <a:ext cx="0" cy="1261034"/>
          </a:xfrm>
          <a:prstGeom prst="line">
            <a:avLst/>
          </a:prstGeom>
          <a:ln w="31750"/>
        </p:spPr>
        <p:style>
          <a:lnRef idx="1">
            <a:schemeClr val="accent1"/>
          </a:lnRef>
          <a:fillRef idx="0">
            <a:schemeClr val="accent1"/>
          </a:fillRef>
          <a:effectRef idx="0">
            <a:schemeClr val="accent1"/>
          </a:effectRef>
          <a:fontRef idx="minor">
            <a:schemeClr val="tx1"/>
          </a:fontRef>
        </p:style>
      </p:cxnSp>
      <p:graphicFrame>
        <p:nvGraphicFramePr>
          <p:cNvPr id="53" name="Table 52"/>
          <p:cNvGraphicFramePr>
            <a:graphicFrameLocks noGrp="1"/>
          </p:cNvGraphicFramePr>
          <p:nvPr>
            <p:extLst>
              <p:ext uri="{D42A27DB-BD31-4B8C-83A1-F6EECF244321}">
                <p14:modId xmlns:p14="http://schemas.microsoft.com/office/powerpoint/2010/main" val="624521995"/>
              </p:ext>
            </p:extLst>
          </p:nvPr>
        </p:nvGraphicFramePr>
        <p:xfrm>
          <a:off x="5244988" y="4669779"/>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STR</a:t>
                      </a:r>
                      <a:endParaRPr lang="en-US" dirty="0"/>
                    </a:p>
                  </a:txBody>
                  <a:tcPr/>
                </a:tc>
              </a:tr>
              <a:tr h="370840">
                <a:tc>
                  <a:txBody>
                    <a:bodyPr/>
                    <a:lstStyle/>
                    <a:p>
                      <a:r>
                        <a:rPr lang="en-US" dirty="0" smtClean="0"/>
                        <a:t>Address</a:t>
                      </a:r>
                      <a:endParaRPr lang="en-US" dirty="0"/>
                    </a:p>
                  </a:txBody>
                  <a:tcPr/>
                </a:tc>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2500586824"/>
              </p:ext>
            </p:extLst>
          </p:nvPr>
        </p:nvGraphicFramePr>
        <p:xfrm>
          <a:off x="5253080" y="5715000"/>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OBJ</a:t>
                      </a:r>
                      <a:endParaRPr lang="en-US" dirty="0"/>
                    </a:p>
                  </a:txBody>
                  <a:tcPr/>
                </a:tc>
              </a:tr>
              <a:tr h="370840">
                <a:tc>
                  <a:txBody>
                    <a:bodyPr/>
                    <a:lstStyle/>
                    <a:p>
                      <a:r>
                        <a:rPr lang="en-US" dirty="0" smtClean="0"/>
                        <a:t>Address</a:t>
                      </a:r>
                      <a:endParaRPr lang="en-US" dirty="0"/>
                    </a:p>
                  </a:txBody>
                  <a:tcPr/>
                </a:tc>
              </a:tr>
            </a:tbl>
          </a:graphicData>
        </a:graphic>
      </p:graphicFrame>
      <p:cxnSp>
        <p:nvCxnSpPr>
          <p:cNvPr id="57" name="Straight Connector 56"/>
          <p:cNvCxnSpPr/>
          <p:nvPr/>
        </p:nvCxnSpPr>
        <p:spPr>
          <a:xfrm>
            <a:off x="4357617" y="5410200"/>
            <a:ext cx="301428"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659045" y="4800600"/>
            <a:ext cx="0" cy="609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4627688" y="4796554"/>
            <a:ext cx="553912" cy="4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4357617" y="5867400"/>
            <a:ext cx="823983" cy="121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6617262" y="5181600"/>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6617262" y="6248400"/>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7439848" y="4838700"/>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“Sue”</a:t>
            </a:r>
            <a:endParaRPr lang="en-US" dirty="0"/>
          </a:p>
        </p:txBody>
      </p:sp>
      <p:sp>
        <p:nvSpPr>
          <p:cNvPr id="68" name="Rectangle 67"/>
          <p:cNvSpPr/>
          <p:nvPr/>
        </p:nvSpPr>
        <p:spPr>
          <a:xfrm>
            <a:off x="7439848" y="5926043"/>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31</a:t>
            </a:r>
            <a:endParaRPr lang="en-US" dirty="0"/>
          </a:p>
        </p:txBody>
      </p:sp>
      <p:sp>
        <p:nvSpPr>
          <p:cNvPr id="69" name="TextBox 68"/>
          <p:cNvSpPr txBox="1"/>
          <p:nvPr/>
        </p:nvSpPr>
        <p:spPr>
          <a:xfrm>
            <a:off x="473547" y="1768938"/>
            <a:ext cx="1510350" cy="276999"/>
          </a:xfrm>
          <a:prstGeom prst="rect">
            <a:avLst/>
          </a:prstGeom>
          <a:noFill/>
          <a:ln>
            <a:solidFill>
              <a:schemeClr val="bg1">
                <a:lumMod val="65000"/>
              </a:schemeClr>
            </a:solidFill>
            <a:prstDash val="dash"/>
          </a:ln>
        </p:spPr>
        <p:txBody>
          <a:bodyPr wrap="none" rtlCol="0">
            <a:spAutoFit/>
          </a:bodyPr>
          <a:lstStyle/>
          <a:p>
            <a:r>
              <a:rPr lang="en-US" sz="1200" b="1" dirty="0" smtClean="0"/>
              <a:t>{ ‘Chris’:33, ‘Sue’:31}</a:t>
            </a:r>
            <a:endParaRPr lang="en-US" sz="1200" b="1" dirty="0"/>
          </a:p>
        </p:txBody>
      </p:sp>
      <p:sp>
        <p:nvSpPr>
          <p:cNvPr id="70" name="TextBox 69"/>
          <p:cNvSpPr txBox="1"/>
          <p:nvPr/>
        </p:nvSpPr>
        <p:spPr>
          <a:xfrm>
            <a:off x="3200400" y="2495095"/>
            <a:ext cx="900952" cy="276999"/>
          </a:xfrm>
          <a:prstGeom prst="rect">
            <a:avLst/>
          </a:prstGeom>
          <a:noFill/>
          <a:ln>
            <a:solidFill>
              <a:schemeClr val="bg1">
                <a:lumMod val="65000"/>
              </a:schemeClr>
            </a:solidFill>
            <a:prstDash val="dash"/>
          </a:ln>
        </p:spPr>
        <p:txBody>
          <a:bodyPr wrap="none" rtlCol="0">
            <a:spAutoFit/>
          </a:bodyPr>
          <a:lstStyle/>
          <a:p>
            <a:r>
              <a:rPr lang="en-US" sz="1200" b="1" dirty="0" smtClean="0"/>
              <a:t>[‘Chris’, 33]</a:t>
            </a:r>
            <a:endParaRPr lang="en-US" sz="1200" b="1" dirty="0"/>
          </a:p>
        </p:txBody>
      </p:sp>
      <p:sp>
        <p:nvSpPr>
          <p:cNvPr id="71" name="TextBox 70"/>
          <p:cNvSpPr txBox="1"/>
          <p:nvPr/>
        </p:nvSpPr>
        <p:spPr>
          <a:xfrm>
            <a:off x="3205121" y="4246033"/>
            <a:ext cx="814390" cy="276999"/>
          </a:xfrm>
          <a:prstGeom prst="rect">
            <a:avLst/>
          </a:prstGeom>
          <a:noFill/>
          <a:ln>
            <a:solidFill>
              <a:schemeClr val="bg1">
                <a:lumMod val="65000"/>
              </a:schemeClr>
            </a:solidFill>
            <a:prstDash val="dash"/>
          </a:ln>
        </p:spPr>
        <p:txBody>
          <a:bodyPr wrap="none" rtlCol="0">
            <a:spAutoFit/>
          </a:bodyPr>
          <a:lstStyle/>
          <a:p>
            <a:r>
              <a:rPr lang="en-US" sz="1200" b="1" dirty="0" smtClean="0"/>
              <a:t>[‘Sue’, 31]</a:t>
            </a:r>
            <a:endParaRPr lang="en-US" sz="1200" b="1" dirty="0"/>
          </a:p>
        </p:txBody>
      </p:sp>
      <p:sp>
        <p:nvSpPr>
          <p:cNvPr id="73" name="TextBox 72"/>
          <p:cNvSpPr txBox="1"/>
          <p:nvPr/>
        </p:nvSpPr>
        <p:spPr>
          <a:xfrm>
            <a:off x="31394" y="3949861"/>
            <a:ext cx="1660054" cy="276999"/>
          </a:xfrm>
          <a:prstGeom prst="rect">
            <a:avLst/>
          </a:prstGeom>
          <a:noFill/>
        </p:spPr>
        <p:txBody>
          <a:bodyPr wrap="square" rtlCol="0">
            <a:spAutoFit/>
          </a:bodyPr>
          <a:lstStyle/>
          <a:p>
            <a:r>
              <a:rPr lang="en-US" sz="1200" dirty="0" smtClean="0">
                <a:solidFill>
                  <a:schemeClr val="accent6">
                    <a:lumMod val="75000"/>
                  </a:schemeClr>
                </a:solidFill>
              </a:rPr>
              <a:t>These are the entries.</a:t>
            </a:r>
            <a:endParaRPr lang="en-US" sz="1200" dirty="0">
              <a:solidFill>
                <a:schemeClr val="accent6">
                  <a:lumMod val="75000"/>
                </a:schemeClr>
              </a:solidFill>
            </a:endParaRPr>
          </a:p>
        </p:txBody>
      </p:sp>
      <p:cxnSp>
        <p:nvCxnSpPr>
          <p:cNvPr id="74" name="Straight Arrow Connector 73"/>
          <p:cNvCxnSpPr/>
          <p:nvPr/>
        </p:nvCxnSpPr>
        <p:spPr>
          <a:xfrm flipV="1">
            <a:off x="254524" y="3363083"/>
            <a:ext cx="424233" cy="58903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261267" y="3027084"/>
            <a:ext cx="424233" cy="9353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85500" y="4700200"/>
            <a:ext cx="1905300" cy="276999"/>
          </a:xfrm>
          <a:prstGeom prst="rect">
            <a:avLst/>
          </a:prstGeom>
          <a:noFill/>
        </p:spPr>
        <p:txBody>
          <a:bodyPr wrap="square" rtlCol="0">
            <a:spAutoFit/>
          </a:bodyPr>
          <a:lstStyle/>
          <a:p>
            <a:r>
              <a:rPr lang="en-US" sz="1200" dirty="0" smtClean="0">
                <a:solidFill>
                  <a:schemeClr val="accent6">
                    <a:lumMod val="75000"/>
                  </a:schemeClr>
                </a:solidFill>
              </a:rPr>
              <a:t>These are the index entries</a:t>
            </a:r>
            <a:endParaRPr lang="en-US" sz="1200" dirty="0">
              <a:solidFill>
                <a:schemeClr val="accent6">
                  <a:lumMod val="75000"/>
                </a:schemeClr>
              </a:solidFill>
            </a:endParaRPr>
          </a:p>
        </p:txBody>
      </p:sp>
      <p:cxnSp>
        <p:nvCxnSpPr>
          <p:cNvPr id="79" name="Straight Arrow Connector 78"/>
          <p:cNvCxnSpPr/>
          <p:nvPr/>
        </p:nvCxnSpPr>
        <p:spPr>
          <a:xfrm flipV="1">
            <a:off x="2482269" y="3733800"/>
            <a:ext cx="565731" cy="11049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2482269" y="4838701"/>
            <a:ext cx="473047" cy="5715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747839" y="6109900"/>
            <a:ext cx="1905300" cy="461665"/>
          </a:xfrm>
          <a:prstGeom prst="rect">
            <a:avLst/>
          </a:prstGeom>
          <a:noFill/>
        </p:spPr>
        <p:txBody>
          <a:bodyPr wrap="square" rtlCol="0">
            <a:spAutoFit/>
          </a:bodyPr>
          <a:lstStyle/>
          <a:p>
            <a:r>
              <a:rPr lang="en-US" sz="1200" dirty="0" smtClean="0">
                <a:solidFill>
                  <a:schemeClr val="accent6">
                    <a:lumMod val="75000"/>
                  </a:schemeClr>
                </a:solidFill>
              </a:rPr>
              <a:t>This is the value entry for this index.</a:t>
            </a:r>
            <a:endParaRPr lang="en-US" sz="1200" dirty="0">
              <a:solidFill>
                <a:schemeClr val="accent6">
                  <a:lumMod val="75000"/>
                </a:schemeClr>
              </a:solidFill>
            </a:endParaRPr>
          </a:p>
        </p:txBody>
      </p:sp>
      <p:cxnSp>
        <p:nvCxnSpPr>
          <p:cNvPr id="86" name="Straight Arrow Connector 85"/>
          <p:cNvCxnSpPr/>
          <p:nvPr/>
        </p:nvCxnSpPr>
        <p:spPr>
          <a:xfrm flipV="1">
            <a:off x="2482269" y="5820704"/>
            <a:ext cx="519388" cy="4276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24754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is operator vs. ==</a:t>
            </a:r>
          </a:p>
          <a:p>
            <a:pPr marL="914400" lvl="1" indent="-457200">
              <a:buFont typeface="+mj-lt"/>
              <a:buAutoNum type="arabicPeriod"/>
            </a:pPr>
            <a:r>
              <a:rPr lang="en-US" sz="2400" b="1" dirty="0" smtClean="0">
                <a:solidFill>
                  <a:schemeClr val="accent6">
                    <a:lumMod val="75000"/>
                  </a:schemeClr>
                </a:solidFill>
              </a:rPr>
              <a:t>Default Parameters</a:t>
            </a:r>
          </a:p>
          <a:p>
            <a:pPr marL="914400" lvl="1" indent="-457200">
              <a:buFont typeface="+mj-lt"/>
              <a:buAutoNum type="arabicPeriod"/>
            </a:pPr>
            <a:r>
              <a:rPr lang="en-US" sz="2400" b="1" dirty="0" smtClean="0">
                <a:solidFill>
                  <a:schemeClr val="accent6">
                    <a:lumMod val="75000"/>
                  </a:schemeClr>
                </a:solidFill>
              </a:rPr>
              <a:t>Recursion (more)</a:t>
            </a:r>
          </a:p>
          <a:p>
            <a:pPr marL="914400" lvl="1" indent="-457200">
              <a:buFont typeface="+mj-lt"/>
              <a:buAutoNum type="arabicPeriod"/>
            </a:pPr>
            <a:r>
              <a:rPr lang="en-US" sz="2400" b="1" dirty="0" smtClean="0">
                <a:solidFill>
                  <a:schemeClr val="accent6">
                    <a:lumMod val="75000"/>
                  </a:schemeClr>
                </a:solidFill>
              </a:rPr>
              <a:t>Returning multiple values and Assignment of multiple </a:t>
            </a:r>
          </a:p>
          <a:p>
            <a:pPr lvl="1"/>
            <a:r>
              <a:rPr lang="en-US" sz="2400" b="1" dirty="0">
                <a:solidFill>
                  <a:schemeClr val="accent6">
                    <a:lumMod val="75000"/>
                  </a:schemeClr>
                </a:solidFill>
              </a:rPr>
              <a:t> </a:t>
            </a:r>
            <a:r>
              <a:rPr lang="en-US" sz="2400" b="1" dirty="0" smtClean="0">
                <a:solidFill>
                  <a:schemeClr val="accent6">
                    <a:lumMod val="75000"/>
                  </a:schemeClr>
                </a:solidFill>
              </a:rPr>
              <a:t>      variables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 Traversals</a:t>
            </a:r>
            <a:endParaRPr lang="en-US" dirty="0">
              <a:solidFill>
                <a:schemeClr val="accent5">
                  <a:lumMod val="75000"/>
                </a:schemeClr>
              </a:solidFill>
            </a:endParaRPr>
          </a:p>
        </p:txBody>
      </p:sp>
    </p:spTree>
    <p:extLst>
      <p:ext uri="{BB962C8B-B14F-4D97-AF65-F5344CB8AC3E}">
        <p14:creationId xmlns:p14="http://schemas.microsoft.com/office/powerpoint/2010/main" val="28905438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Traversals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333709" cy="532453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Trees can be traversed either breadth first (BFS) or</a:t>
            </a:r>
          </a:p>
          <a:p>
            <a:r>
              <a:rPr lang="en-US" sz="2800" b="1" dirty="0">
                <a:solidFill>
                  <a:schemeClr val="accent5">
                    <a:lumMod val="75000"/>
                  </a:schemeClr>
                </a:solidFill>
              </a:rPr>
              <a:t> </a:t>
            </a:r>
            <a:r>
              <a:rPr lang="en-US" sz="2800" b="1" dirty="0" smtClean="0">
                <a:solidFill>
                  <a:schemeClr val="accent5">
                    <a:lumMod val="75000"/>
                  </a:schemeClr>
                </a:solidFill>
              </a:rPr>
              <a:t>     depth first (DFS). </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Breadth First Search – tree is traversed one level at a time.</a:t>
            </a:r>
          </a:p>
          <a:p>
            <a:pPr marL="914400" lvl="1" indent="-457200">
              <a:buFont typeface="Arial" panose="020B0604020202020204" pitchFamily="34" charset="0"/>
              <a:buChar char="•"/>
            </a:pPr>
            <a:r>
              <a:rPr lang="en-US" sz="2400" b="1" dirty="0" smtClean="0">
                <a:solidFill>
                  <a:schemeClr val="accent6">
                    <a:lumMod val="75000"/>
                  </a:schemeClr>
                </a:solidFill>
              </a:rPr>
              <a:t>The root node (level 1) is first visited, then the left node, then</a:t>
            </a:r>
          </a:p>
          <a:p>
            <a:pPr lvl="1"/>
            <a:r>
              <a:rPr lang="en-US" sz="2400" b="1" dirty="0">
                <a:solidFill>
                  <a:schemeClr val="accent6">
                    <a:lumMod val="75000"/>
                  </a:schemeClr>
                </a:solidFill>
              </a:rPr>
              <a:t> </a:t>
            </a:r>
            <a:r>
              <a:rPr lang="en-US" sz="2400" b="1" dirty="0" smtClean="0">
                <a:solidFill>
                  <a:schemeClr val="accent6">
                    <a:lumMod val="75000"/>
                  </a:schemeClr>
                </a:solidFill>
              </a:rPr>
              <a:t>      the right node (level 2) of the root, and then the left and right</a:t>
            </a:r>
          </a:p>
          <a:p>
            <a:pPr lvl="1"/>
            <a:r>
              <a:rPr lang="en-US" sz="2400" b="1" dirty="0">
                <a:solidFill>
                  <a:schemeClr val="accent6">
                    <a:lumMod val="75000"/>
                  </a:schemeClr>
                </a:solidFill>
              </a:rPr>
              <a:t> </a:t>
            </a:r>
            <a:r>
              <a:rPr lang="en-US" sz="2400" b="1" dirty="0" smtClean="0">
                <a:solidFill>
                  <a:schemeClr val="accent6">
                    <a:lumMod val="75000"/>
                  </a:schemeClr>
                </a:solidFill>
              </a:rPr>
              <a:t>      nodes of the these subtrees (level 3), and so forth.</a:t>
            </a:r>
          </a:p>
          <a:p>
            <a:pPr marL="457200" indent="-457200">
              <a:buFont typeface="Arial" panose="020B0604020202020204" pitchFamily="34" charset="0"/>
              <a:buChar char="•"/>
            </a:pPr>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Depth First Search – tree is searched either </a:t>
            </a:r>
            <a:r>
              <a:rPr lang="en-US" sz="2800" b="1" dirty="0" err="1" smtClean="0">
                <a:solidFill>
                  <a:schemeClr val="accent5">
                    <a:lumMod val="75000"/>
                  </a:schemeClr>
                </a:solidFill>
              </a:rPr>
              <a:t>inorder</a:t>
            </a:r>
            <a:r>
              <a:rPr lang="en-US" sz="2800" b="1" dirty="0" smtClean="0">
                <a:solidFill>
                  <a:schemeClr val="accent5">
                    <a:lumMod val="75000"/>
                  </a:schemeClr>
                </a:solidFill>
              </a:rPr>
              <a:t>,</a:t>
            </a:r>
          </a:p>
          <a:p>
            <a:r>
              <a:rPr lang="en-US" sz="2800" b="1" dirty="0" smtClean="0">
                <a:solidFill>
                  <a:schemeClr val="accent5">
                    <a:lumMod val="75000"/>
                  </a:schemeClr>
                </a:solidFill>
              </a:rPr>
              <a:t>      preorder, or </a:t>
            </a:r>
            <a:r>
              <a:rPr lang="en-US" sz="2800" b="1" dirty="0" err="1" smtClean="0">
                <a:solidFill>
                  <a:schemeClr val="accent5">
                    <a:lumMod val="75000"/>
                  </a:schemeClr>
                </a:solidFill>
              </a:rPr>
              <a:t>postorder</a:t>
            </a:r>
            <a:r>
              <a:rPr lang="en-US" sz="2800" b="1" dirty="0" smtClean="0">
                <a:solidFill>
                  <a:schemeClr val="accent5">
                    <a:lumMod val="75000"/>
                  </a:schemeClr>
                </a:solidFill>
              </a:rPr>
              <a:t>.</a:t>
            </a:r>
          </a:p>
          <a:p>
            <a:pPr marL="914400" lvl="1" indent="-457200">
              <a:buFont typeface="Arial" panose="020B0604020202020204" pitchFamily="34" charset="0"/>
              <a:buChar char="•"/>
            </a:pPr>
            <a:r>
              <a:rPr lang="en-US" sz="2400" b="1" dirty="0" err="1" smtClean="0">
                <a:solidFill>
                  <a:schemeClr val="accent6">
                    <a:lumMod val="75000"/>
                  </a:schemeClr>
                </a:solidFill>
              </a:rPr>
              <a:t>Inorder</a:t>
            </a:r>
            <a:r>
              <a:rPr lang="en-US" sz="2400" b="1" dirty="0" smtClean="0">
                <a:solidFill>
                  <a:schemeClr val="accent6">
                    <a:lumMod val="75000"/>
                  </a:schemeClr>
                </a:solidFill>
              </a:rPr>
              <a:t>    : </a:t>
            </a:r>
            <a:r>
              <a:rPr lang="en-US" sz="2400" dirty="0"/>
              <a:t>left (node), root, </a:t>
            </a:r>
            <a:r>
              <a:rPr lang="en-US" sz="2400" dirty="0" smtClean="0"/>
              <a:t>right</a:t>
            </a:r>
          </a:p>
          <a:p>
            <a:pPr marL="914400" lvl="1" indent="-457200">
              <a:buFont typeface="Arial" panose="020B0604020202020204" pitchFamily="34" charset="0"/>
              <a:buChar char="•"/>
            </a:pPr>
            <a:r>
              <a:rPr lang="en-US" sz="2400" b="1" dirty="0" smtClean="0">
                <a:solidFill>
                  <a:schemeClr val="accent6">
                    <a:lumMod val="75000"/>
                  </a:schemeClr>
                </a:solidFill>
              </a:rPr>
              <a:t>Preorder  : </a:t>
            </a:r>
            <a:r>
              <a:rPr lang="en-US" sz="2400" dirty="0"/>
              <a:t>root, </a:t>
            </a:r>
            <a:r>
              <a:rPr lang="en-US" sz="2400" dirty="0" smtClean="0"/>
              <a:t>left, right</a:t>
            </a:r>
            <a:endParaRPr lang="en-US" sz="2400" b="1" dirty="0" smtClean="0">
              <a:solidFill>
                <a:schemeClr val="accent6">
                  <a:lumMod val="75000"/>
                </a:schemeClr>
              </a:solidFill>
            </a:endParaRPr>
          </a:p>
          <a:p>
            <a:pPr marL="914400" lvl="1" indent="-457200">
              <a:buFont typeface="Arial" panose="020B0604020202020204" pitchFamily="34" charset="0"/>
              <a:buChar char="•"/>
            </a:pPr>
            <a:r>
              <a:rPr lang="en-US" sz="2400" b="1" dirty="0" err="1" smtClean="0">
                <a:solidFill>
                  <a:schemeClr val="accent6">
                    <a:lumMod val="75000"/>
                  </a:schemeClr>
                </a:solidFill>
              </a:rPr>
              <a:t>Postorder</a:t>
            </a:r>
            <a:r>
              <a:rPr lang="en-US" sz="2400" b="1" dirty="0" smtClean="0">
                <a:solidFill>
                  <a:schemeClr val="accent6">
                    <a:lumMod val="75000"/>
                  </a:schemeClr>
                </a:solidFill>
              </a:rPr>
              <a:t>: </a:t>
            </a:r>
            <a:r>
              <a:rPr lang="en-US" sz="2400" dirty="0"/>
              <a:t>left, </a:t>
            </a:r>
            <a:r>
              <a:rPr lang="en-US" sz="2400" dirty="0" smtClean="0"/>
              <a:t>right, root</a:t>
            </a:r>
            <a:endParaRPr lang="en-US" sz="2400" b="1" dirty="0">
              <a:solidFill>
                <a:schemeClr val="accent6">
                  <a:lumMod val="75000"/>
                </a:schemeClr>
              </a:solidFill>
            </a:endParaRPr>
          </a:p>
        </p:txBody>
      </p:sp>
    </p:spTree>
    <p:extLst>
      <p:ext uri="{BB962C8B-B14F-4D97-AF65-F5344CB8AC3E}">
        <p14:creationId xmlns:p14="http://schemas.microsoft.com/office/powerpoint/2010/main" val="1784638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Rectangle 1"/>
          <p:cNvSpPr>
            <a:spLocks noChangeArrowheads="1"/>
          </p:cNvSpPr>
          <p:nvPr/>
        </p:nvSpPr>
        <p:spPr bwMode="auto">
          <a:xfrm>
            <a:off x="762000" y="1447800"/>
            <a:ext cx="7427033" cy="4401205"/>
          </a:xfrm>
          <a:prstGeom prst="rect">
            <a:avLst/>
          </a:prstGeom>
          <a:noFill/>
          <a:ln w="9525">
            <a:solidFill>
              <a:schemeClr val="bg1">
                <a:lumMod val="50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err="1" smtClean="0">
                <a:latin typeface="Arial Unicode MS" pitchFamily="34" charset="-128"/>
                <a:cs typeface="Arial" pitchFamily="34" charset="0"/>
              </a:rPr>
              <a:t>bfs</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 </a:t>
            </a:r>
          </a:p>
          <a:p>
            <a:pPr lvl="0" fontAlgn="base">
              <a:spcBef>
                <a:spcPct val="0"/>
              </a:spcBef>
              <a:spcAft>
                <a:spcPct val="0"/>
              </a:spcAft>
            </a:pPr>
            <a:r>
              <a:rPr lang="en-US" altLang="en-US" sz="1400" dirty="0">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Breadth </a:t>
            </a:r>
            <a:r>
              <a:rPr lang="en-US" altLang="en-US" sz="1400" dirty="0">
                <a:solidFill>
                  <a:srgbClr val="FF0000"/>
                </a:solidFill>
                <a:latin typeface="Arial Unicode MS" pitchFamily="34" charset="-128"/>
                <a:cs typeface="Arial" pitchFamily="34" charset="0"/>
              </a:rPr>
              <a:t>First Search </a:t>
            </a:r>
            <a:r>
              <a:rPr lang="en-US" altLang="en-US" sz="1400" dirty="0" smtClean="0">
                <a:solidFill>
                  <a:srgbClr val="FF0000"/>
                </a:solidFill>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Check if tree is empty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list of nodes to visit in node level order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4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sequentially visit each node in level order as it is dynamically added to the list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0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while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&lt;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len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Add to the list the child siblings of this node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1</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7" name="TextBox 6"/>
          <p:cNvSpPr txBox="1"/>
          <p:nvPr/>
        </p:nvSpPr>
        <p:spPr>
          <a:xfrm>
            <a:off x="6637284" y="2987933"/>
            <a:ext cx="1674953" cy="276999"/>
          </a:xfrm>
          <a:prstGeom prst="rect">
            <a:avLst/>
          </a:prstGeom>
          <a:noFill/>
        </p:spPr>
        <p:txBody>
          <a:bodyPr wrap="square" rtlCol="0">
            <a:spAutoFit/>
          </a:bodyPr>
          <a:lstStyle/>
          <a:p>
            <a:r>
              <a:rPr lang="en-US" sz="1200" dirty="0" smtClean="0">
                <a:solidFill>
                  <a:schemeClr val="accent6">
                    <a:lumMod val="75000"/>
                  </a:schemeClr>
                </a:solidFill>
              </a:rPr>
              <a:t>Visit is a dynamic array</a:t>
            </a:r>
            <a:endParaRPr lang="en-US" sz="1200" dirty="0">
              <a:solidFill>
                <a:schemeClr val="accent6">
                  <a:lumMod val="75000"/>
                </a:schemeClr>
              </a:solidFill>
            </a:endParaRPr>
          </a:p>
        </p:txBody>
      </p:sp>
      <p:cxnSp>
        <p:nvCxnSpPr>
          <p:cNvPr id="8" name="Straight Arrow Connector 7"/>
          <p:cNvCxnSpPr/>
          <p:nvPr/>
        </p:nvCxnSpPr>
        <p:spPr>
          <a:xfrm flipH="1">
            <a:off x="2522484" y="3126433"/>
            <a:ext cx="4038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55884" y="2288233"/>
            <a:ext cx="3505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37284" y="2057400"/>
            <a:ext cx="2209800" cy="461665"/>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instead of ==</a:t>
            </a:r>
            <a:endParaRPr lang="en-US" sz="1200" dirty="0">
              <a:solidFill>
                <a:schemeClr val="accent6">
                  <a:lumMod val="75000"/>
                </a:schemeClr>
              </a:solidFill>
            </a:endParaRPr>
          </a:p>
        </p:txBody>
      </p:sp>
      <p:sp>
        <p:nvSpPr>
          <p:cNvPr id="13" name="TextBox 12"/>
          <p:cNvSpPr txBox="1"/>
          <p:nvPr/>
        </p:nvSpPr>
        <p:spPr>
          <a:xfrm>
            <a:off x="6637284" y="4572000"/>
            <a:ext cx="2209800" cy="646331"/>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not’ instead of !=</a:t>
            </a:r>
            <a:endParaRPr lang="en-US" sz="1200" dirty="0">
              <a:solidFill>
                <a:schemeClr val="accent6">
                  <a:lumMod val="75000"/>
                </a:schemeClr>
              </a:solidFill>
            </a:endParaRPr>
          </a:p>
        </p:txBody>
      </p:sp>
      <p:cxnSp>
        <p:nvCxnSpPr>
          <p:cNvPr id="14" name="Straight Arrow Connector 13"/>
          <p:cNvCxnSpPr/>
          <p:nvPr/>
        </p:nvCxnSpPr>
        <p:spPr>
          <a:xfrm flipH="1">
            <a:off x="4960884" y="4800600"/>
            <a:ext cx="1600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2123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67200" y="3671500"/>
            <a:ext cx="2209800" cy="276999"/>
          </a:xfrm>
          <a:prstGeom prst="rect">
            <a:avLst/>
          </a:prstGeom>
          <a:noFill/>
        </p:spPr>
        <p:txBody>
          <a:bodyPr wrap="square" rtlCol="0">
            <a:spAutoFit/>
          </a:bodyPr>
          <a:lstStyle/>
          <a:p>
            <a:r>
              <a:rPr lang="en-US" sz="1200" dirty="0" smtClean="0">
                <a:solidFill>
                  <a:schemeClr val="accent6">
                    <a:lumMod val="75000"/>
                  </a:schemeClr>
                </a:solidFill>
              </a:rPr>
              <a:t>Recursive Algorithms</a:t>
            </a:r>
            <a:endParaRPr lang="en-US" sz="1200" dirty="0">
              <a:solidFill>
                <a:schemeClr val="accent6">
                  <a:lumMod val="75000"/>
                </a:schemeClr>
              </a:solidFill>
            </a:endParaRPr>
          </a:p>
        </p:txBody>
      </p:sp>
      <p:sp>
        <p:nvSpPr>
          <p:cNvPr id="11" name="Rectangle 1"/>
          <p:cNvSpPr>
            <a:spLocks noChangeArrowheads="1"/>
          </p:cNvSpPr>
          <p:nvPr/>
        </p:nvSpPr>
        <p:spPr bwMode="auto">
          <a:xfrm>
            <a:off x="457199" y="1187679"/>
            <a:ext cx="3148620"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p>
          <a:p>
            <a:pPr lvl="0" fontAlgn="base">
              <a:spcBef>
                <a:spcPct val="0"/>
              </a:spcBef>
              <a:spcAft>
                <a:spcPct val="0"/>
              </a:spcAft>
            </a:pPr>
            <a:r>
              <a:rPr lang="en-US" altLang="en-US" sz="1400" dirty="0">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a:t>
            </a:r>
            <a:r>
              <a:rPr lang="en-US" altLang="en-US" sz="1400" dirty="0" err="1" smtClean="0">
                <a:solidFill>
                  <a:srgbClr val="FF0000"/>
                </a:solidFill>
                <a:latin typeface="Arial Unicode MS" pitchFamily="34" charset="-128"/>
                <a:cs typeface="Arial" pitchFamily="34" charset="0"/>
              </a:rPr>
              <a:t>InOrder</a:t>
            </a:r>
            <a:r>
              <a:rPr lang="en-US" altLang="en-US" sz="1400" dirty="0" smtClean="0">
                <a:solidFill>
                  <a:srgbClr val="FF0000"/>
                </a:solidFill>
                <a:latin typeface="Arial Unicode MS" pitchFamily="34" charset="-128"/>
                <a:cs typeface="Arial" pitchFamily="34" charset="0"/>
              </a:rPr>
              <a:t> </a:t>
            </a:r>
            <a:r>
              <a:rPr lang="en-US" altLang="en-US" sz="1400" dirty="0">
                <a:solidFill>
                  <a:srgbClr val="FF0000"/>
                </a:solidFill>
                <a:latin typeface="Arial Unicode MS" pitchFamily="34" charset="-128"/>
                <a:cs typeface="Arial" pitchFamily="34" charset="0"/>
              </a:rPr>
              <a:t>Traversal </a:t>
            </a:r>
            <a:r>
              <a:rPr lang="en-US" altLang="en-US" sz="1400" dirty="0" smtClean="0">
                <a:solidFill>
                  <a:srgbClr val="FF0000"/>
                </a:solidFill>
                <a:latin typeface="Arial Unicode MS" pitchFamily="34" charset="-128"/>
                <a:cs typeface="Arial" pitchFamily="34" charset="0"/>
              </a:rPr>
              <a:t>“””</a:t>
            </a:r>
            <a:r>
              <a:rPr kumimoji="0" lang="en-US" altLang="en-US" sz="1400" b="0" i="0" u="none" strike="noStrike" cap="none" normalizeH="0" baseline="0" dirty="0" smtClean="0">
                <a:ln>
                  <a:noFill/>
                </a:ln>
                <a:solidFill>
                  <a:srgbClr val="FF0000"/>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rgbClr val="FF0000"/>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root[“left”]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root[“right”] )</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5" name="Rectangle 1"/>
          <p:cNvSpPr>
            <a:spLocks noChangeArrowheads="1"/>
          </p:cNvSpPr>
          <p:nvPr/>
        </p:nvSpPr>
        <p:spPr bwMode="auto">
          <a:xfrm>
            <a:off x="457200" y="2968506"/>
            <a:ext cx="3148619"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a:t>
            </a:r>
            <a:r>
              <a:rPr lang="en-US" altLang="en-US" sz="1400" dirty="0" err="1" smtClean="0">
                <a:solidFill>
                  <a:srgbClr val="FF0000"/>
                </a:solidFill>
                <a:latin typeface="Arial Unicode MS" pitchFamily="34" charset="-128"/>
                <a:cs typeface="Arial" pitchFamily="34" charset="0"/>
              </a:rPr>
              <a:t>PreOrder</a:t>
            </a:r>
            <a:r>
              <a:rPr lang="en-US" altLang="en-US" sz="1400" dirty="0" smtClean="0">
                <a:solidFill>
                  <a:srgbClr val="FF0000"/>
                </a:solidFill>
                <a:latin typeface="Arial Unicode MS" pitchFamily="34" charset="-128"/>
                <a:cs typeface="Arial" pitchFamily="34" charset="0"/>
              </a:rPr>
              <a:t> Traversal “””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lvl="0" fontAlgn="base">
              <a:spcBef>
                <a:spcPct val="0"/>
              </a:spcBef>
              <a:spcAft>
                <a:spcPct val="0"/>
              </a:spcAf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root[“left”]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root[“right”] )</a:t>
            </a: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457200" y="4769079"/>
            <a:ext cx="3148619"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a:t>
            </a:r>
            <a:r>
              <a:rPr lang="en-US" altLang="en-US" sz="1400" dirty="0" err="1" smtClean="0">
                <a:solidFill>
                  <a:srgbClr val="FF0000"/>
                </a:solidFill>
                <a:latin typeface="Arial Unicode MS" pitchFamily="34" charset="-128"/>
                <a:cs typeface="Arial" pitchFamily="34" charset="0"/>
              </a:rPr>
              <a:t>PostOrder</a:t>
            </a:r>
            <a:r>
              <a:rPr lang="en-US" altLang="en-US" sz="1400" dirty="0" smtClean="0">
                <a:solidFill>
                  <a:srgbClr val="FF0000"/>
                </a:solidFill>
                <a:latin typeface="Arial Unicode MS" pitchFamily="34" charset="-128"/>
                <a:cs typeface="Arial" pitchFamily="34" charset="0"/>
              </a:rPr>
              <a:t> Traversal “””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root[“left”]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root[“right”] </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a:p>
            <a:pPr lvl="0" fontAlgn="base">
              <a:spcBef>
                <a:spcPct val="0"/>
              </a:spcBef>
              <a:spcAft>
                <a:spcPct val="0"/>
              </a:spcAft>
            </a:pPr>
            <a:r>
              <a:rPr lang="en-US" altLang="en-US" sz="1400" dirty="0" smtClean="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p:txBody>
      </p:sp>
      <p:sp>
        <p:nvSpPr>
          <p:cNvPr id="3" name="Left Brace 2"/>
          <p:cNvSpPr/>
          <p:nvPr/>
        </p:nvSpPr>
        <p:spPr>
          <a:xfrm rot="10800000">
            <a:off x="3810000" y="1828800"/>
            <a:ext cx="457200" cy="39624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639523" y="6033699"/>
            <a:ext cx="2742477" cy="276999"/>
          </a:xfrm>
          <a:prstGeom prst="rect">
            <a:avLst/>
          </a:prstGeom>
          <a:noFill/>
        </p:spPr>
        <p:txBody>
          <a:bodyPr wrap="square" rtlCol="0">
            <a:spAutoFit/>
          </a:bodyPr>
          <a:lstStyle/>
          <a:p>
            <a:r>
              <a:rPr lang="en-US" sz="1200" dirty="0" smtClean="0">
                <a:solidFill>
                  <a:schemeClr val="accent6">
                    <a:lumMod val="75000"/>
                  </a:schemeClr>
                </a:solidFill>
              </a:rPr>
              <a:t>The action to take when a node is visited.</a:t>
            </a:r>
            <a:endParaRPr lang="en-US" sz="1200" dirty="0">
              <a:solidFill>
                <a:schemeClr val="accent6">
                  <a:lumMod val="75000"/>
                </a:schemeClr>
              </a:solidFill>
            </a:endParaRPr>
          </a:p>
        </p:txBody>
      </p:sp>
      <p:cxnSp>
        <p:nvCxnSpPr>
          <p:cNvPr id="10" name="Straight Arrow Connector 9"/>
          <p:cNvCxnSpPr/>
          <p:nvPr/>
        </p:nvCxnSpPr>
        <p:spPr>
          <a:xfrm flipH="1">
            <a:off x="2598684" y="6172200"/>
            <a:ext cx="2887716"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72200" y="1371600"/>
            <a:ext cx="2209800" cy="1200329"/>
          </a:xfrm>
          <a:prstGeom prst="rect">
            <a:avLst/>
          </a:prstGeom>
          <a:noFill/>
        </p:spPr>
        <p:txBody>
          <a:bodyPr wrap="square" rtlCol="0">
            <a:spAutoFit/>
          </a:bodyPr>
          <a:lstStyle/>
          <a:p>
            <a:r>
              <a:rPr lang="en-US" sz="1200" dirty="0" smtClean="0">
                <a:solidFill>
                  <a:schemeClr val="accent6">
                    <a:lumMod val="75000"/>
                  </a:schemeClr>
                </a:solidFill>
              </a:rPr>
              <a:t>Pre, In and Post refer to when you visit the root (parent) node:</a:t>
            </a:r>
          </a:p>
          <a:p>
            <a:endParaRPr lang="en-US" sz="1200" dirty="0">
              <a:solidFill>
                <a:schemeClr val="accent6">
                  <a:lumMod val="75000"/>
                </a:schemeClr>
              </a:solidFill>
            </a:endParaRPr>
          </a:p>
          <a:p>
            <a:r>
              <a:rPr lang="en-US" sz="1200" dirty="0" smtClean="0">
                <a:solidFill>
                  <a:schemeClr val="accent6">
                    <a:lumMod val="75000"/>
                  </a:schemeClr>
                </a:solidFill>
              </a:rPr>
              <a:t>Pre   = First</a:t>
            </a:r>
          </a:p>
          <a:p>
            <a:r>
              <a:rPr lang="en-US" sz="1200" dirty="0" smtClean="0">
                <a:solidFill>
                  <a:schemeClr val="accent6">
                    <a:lumMod val="75000"/>
                  </a:schemeClr>
                </a:solidFill>
              </a:rPr>
              <a:t>In     = Middle</a:t>
            </a:r>
          </a:p>
          <a:p>
            <a:r>
              <a:rPr lang="en-US" sz="1200" dirty="0" smtClean="0">
                <a:solidFill>
                  <a:schemeClr val="accent6">
                    <a:lumMod val="75000"/>
                  </a:schemeClr>
                </a:solidFill>
              </a:rPr>
              <a:t>Post = Last</a:t>
            </a:r>
            <a:endParaRPr lang="en-US" sz="1200" dirty="0">
              <a:solidFill>
                <a:schemeClr val="accent6">
                  <a:lumMod val="75000"/>
                </a:schemeClr>
              </a:solidFill>
            </a:endParaRPr>
          </a:p>
        </p:txBody>
      </p:sp>
    </p:spTree>
    <p:extLst>
      <p:ext uri="{BB962C8B-B14F-4D97-AF65-F5344CB8AC3E}">
        <p14:creationId xmlns:p14="http://schemas.microsoft.com/office/powerpoint/2010/main" val="36746338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36091"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a:t>Do a preorder traversal of the tree starting from the root.</a:t>
            </a:r>
          </a:p>
          <a:p>
            <a:pPr marL="800100" lvl="1" indent="-342900">
              <a:buFont typeface="+mj-lt"/>
              <a:buAutoNum type="arabicPeriod"/>
            </a:pPr>
            <a:r>
              <a:rPr lang="en-US" dirty="0"/>
              <a:t>When a node is visited, increment the depth count by </a:t>
            </a:r>
            <a:r>
              <a:rPr lang="en-US" dirty="0" smtClean="0"/>
              <a:t>1.</a:t>
            </a:r>
          </a:p>
          <a:p>
            <a:pPr marL="800100" lvl="1" indent="-342900">
              <a:buFont typeface="+mj-lt"/>
              <a:buAutoNum type="arabicPeriod"/>
            </a:pPr>
            <a:r>
              <a:rPr lang="en-US" dirty="0" smtClean="0"/>
              <a:t>Recursively </a:t>
            </a:r>
            <a:r>
              <a:rPr lang="en-US" dirty="0"/>
              <a:t>apply the algorithm to the left and right </a:t>
            </a:r>
            <a:r>
              <a:rPr lang="en-US" dirty="0" smtClean="0"/>
              <a:t>nodes.</a:t>
            </a:r>
          </a:p>
          <a:p>
            <a:pPr marL="800100" lvl="1" indent="-342900">
              <a:buFont typeface="+mj-lt"/>
              <a:buAutoNum type="arabicPeriod"/>
            </a:pPr>
            <a:r>
              <a:rPr lang="en-US" dirty="0" smtClean="0"/>
              <a:t>When </a:t>
            </a:r>
            <a:r>
              <a:rPr lang="en-US" dirty="0"/>
              <a:t>returning from a child </a:t>
            </a:r>
            <a:r>
              <a:rPr lang="en-US" dirty="0" smtClean="0"/>
              <a:t>to </a:t>
            </a:r>
            <a:r>
              <a:rPr lang="en-US" dirty="0"/>
              <a:t>a parent node, pass back the node depth of the </a:t>
            </a:r>
            <a:r>
              <a:rPr lang="en-US" dirty="0" smtClean="0"/>
              <a:t>child.</a:t>
            </a:r>
          </a:p>
          <a:p>
            <a:pPr marL="800100" lvl="1" indent="-342900">
              <a:buFont typeface="+mj-lt"/>
              <a:buAutoNum type="arabicPeriod"/>
            </a:pPr>
            <a:r>
              <a:rPr lang="en-US" dirty="0" smtClean="0"/>
              <a:t>Return </a:t>
            </a:r>
            <a:r>
              <a:rPr lang="en-US" dirty="0"/>
              <a:t>the maximum </a:t>
            </a:r>
            <a:r>
              <a:rPr lang="en-US" dirty="0" smtClean="0"/>
              <a:t>and </a:t>
            </a:r>
            <a:r>
              <a:rPr lang="en-US" dirty="0"/>
              <a:t>minimum </a:t>
            </a:r>
            <a:r>
              <a:rPr lang="en-US" dirty="0" smtClean="0"/>
              <a:t>depth </a:t>
            </a:r>
            <a:r>
              <a:rPr lang="en-US" dirty="0"/>
              <a:t>from the left and right child (or the parent if </a:t>
            </a:r>
            <a:r>
              <a:rPr lang="en-US" dirty="0" smtClean="0"/>
              <a:t/>
            </a:r>
            <a:br>
              <a:rPr lang="en-US" dirty="0" smtClean="0"/>
            </a:br>
            <a:r>
              <a:rPr lang="en-US" dirty="0" smtClean="0"/>
              <a:t>there </a:t>
            </a:r>
            <a:r>
              <a:rPr lang="en-US" dirty="0"/>
              <a:t>are no children).</a:t>
            </a:r>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sp>
        <p:nvSpPr>
          <p:cNvPr id="24" name="TextBox 23"/>
          <p:cNvSpPr txBox="1"/>
          <p:nvPr/>
        </p:nvSpPr>
        <p:spPr>
          <a:xfrm>
            <a:off x="4837989" y="6099512"/>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0"/>
            <a:ext cx="1408989" cy="9610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3</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=2, min = 2</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2</a:t>
            </a:r>
            <a:endParaRPr lang="en-US" sz="1200" b="1" dirty="0">
              <a:solidFill>
                <a:schemeClr val="accent6">
                  <a:lumMod val="75000"/>
                </a:schemeClr>
              </a:solidFill>
            </a:endParaRPr>
          </a:p>
        </p:txBody>
      </p:sp>
    </p:spTree>
    <p:extLst>
      <p:ext uri="{BB962C8B-B14F-4D97-AF65-F5344CB8AC3E}">
        <p14:creationId xmlns:p14="http://schemas.microsoft.com/office/powerpoint/2010/main" val="1318630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10600" cy="792162"/>
          </a:xfrm>
        </p:spPr>
        <p:txBody>
          <a:bodyPr>
            <a:normAutofit/>
          </a:bodyPr>
          <a:lstStyle/>
          <a:p>
            <a:pPr algn="l"/>
            <a:r>
              <a:rPr lang="en-US" dirty="0" smtClean="0">
                <a:solidFill>
                  <a:schemeClr val="accent1">
                    <a:lumMod val="75000"/>
                  </a:schemeClr>
                </a:solidFill>
              </a:rPr>
              <a:t>Prime Numbers – Skip Even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Skip all even numbers, since they are divisible by two.</a:t>
            </a:r>
            <a:endParaRPr lang="en-US" dirty="0"/>
          </a:p>
          <a:p>
            <a:pPr marL="800100" lvl="1" indent="-342900">
              <a:buFont typeface="+mj-lt"/>
              <a:buAutoNum type="arabicPeriod"/>
            </a:pPr>
            <a:r>
              <a:rPr lang="en-US" dirty="0" smtClean="0"/>
              <a:t>Odd numbers are not divisible by two, so skip dividing by even numbers.</a:t>
            </a:r>
            <a:endParaRPr lang="en-US" dirty="0"/>
          </a:p>
        </p:txBody>
      </p:sp>
      <p:sp>
        <p:nvSpPr>
          <p:cNvPr id="3" name="TextBox 2"/>
          <p:cNvSpPr txBox="1"/>
          <p:nvPr/>
        </p:nvSpPr>
        <p:spPr>
          <a:xfrm>
            <a:off x="304799" y="2667000"/>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 2, 3”, end=‘’)</a:t>
            </a:r>
            <a:br>
              <a:rPr lang="en-US" sz="1400" dirty="0" smtClean="0"/>
            </a:br>
            <a:endParaRPr lang="en-US" sz="1400" dirty="0" smtClean="0"/>
          </a:p>
          <a:p>
            <a:r>
              <a:rPr lang="en-US" sz="1400" dirty="0" smtClean="0">
                <a:solidFill>
                  <a:srgbClr val="00B050"/>
                </a:solidFill>
              </a:rPr>
              <a:t># </a:t>
            </a:r>
            <a:r>
              <a:rPr lang="en-US" sz="1400" dirty="0">
                <a:solidFill>
                  <a:srgbClr val="00B050"/>
                </a:solidFill>
              </a:rPr>
              <a:t>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a:t>
            </a:r>
          </a:p>
          <a:p>
            <a:r>
              <a:rPr lang="en-US" sz="1400" dirty="0"/>
              <a:t>	</a:t>
            </a:r>
            <a:r>
              <a:rPr lang="en-US" sz="1400" dirty="0">
                <a:solidFill>
                  <a:srgbClr val="00B050"/>
                </a:solidFill>
              </a:rPr>
              <a:t># Attempt to divide this number by every number between 3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(3, number, 2):</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 number, end=‘’)</a:t>
            </a:r>
          </a:p>
          <a:p>
            <a:r>
              <a:rPr lang="en-US" sz="1400" dirty="0"/>
              <a:t>print(“”)	</a:t>
            </a:r>
            <a:r>
              <a:rPr lang="en-US" sz="1400" dirty="0">
                <a:solidFill>
                  <a:srgbClr val="00B050"/>
                </a:solidFill>
              </a:rPr>
              <a:t># Add ending </a:t>
            </a:r>
            <a:r>
              <a:rPr lang="en-US" sz="1400" dirty="0" smtClean="0">
                <a:solidFill>
                  <a:srgbClr val="00B050"/>
                </a:solidFill>
              </a:rPr>
              <a:t>newline</a:t>
            </a:r>
            <a:endParaRPr lang="en-US" sz="1400" dirty="0">
              <a:solidFill>
                <a:srgbClr val="00B050"/>
              </a:solidFill>
            </a:endParaRPr>
          </a:p>
        </p:txBody>
      </p:sp>
      <p:sp>
        <p:nvSpPr>
          <p:cNvPr id="4" name="TextBox 3"/>
          <p:cNvSpPr txBox="1"/>
          <p:nvPr/>
        </p:nvSpPr>
        <p:spPr>
          <a:xfrm>
            <a:off x="3505200" y="2919412"/>
            <a:ext cx="3269485" cy="276999"/>
          </a:xfrm>
          <a:prstGeom prst="rect">
            <a:avLst/>
          </a:prstGeom>
          <a:noFill/>
        </p:spPr>
        <p:txBody>
          <a:bodyPr wrap="none" rtlCol="0">
            <a:spAutoFit/>
          </a:bodyPr>
          <a:lstStyle/>
          <a:p>
            <a:r>
              <a:rPr lang="en-US" sz="1200" dirty="0" smtClean="0">
                <a:solidFill>
                  <a:schemeClr val="accent6">
                    <a:lumMod val="75000"/>
                  </a:schemeClr>
                </a:solidFill>
              </a:rPr>
              <a:t>Step thru range in increments of 2 (odd numbers)</a:t>
            </a:r>
            <a:endParaRPr lang="en-US" sz="1200" dirty="0">
              <a:solidFill>
                <a:schemeClr val="accent6">
                  <a:lumMod val="75000"/>
                </a:schemeClr>
              </a:solidFill>
            </a:endParaRPr>
          </a:p>
        </p:txBody>
      </p:sp>
      <p:cxnSp>
        <p:nvCxnSpPr>
          <p:cNvPr id="7" name="Straight Arrow Connector 6"/>
          <p:cNvCxnSpPr/>
          <p:nvPr/>
        </p:nvCxnSpPr>
        <p:spPr>
          <a:xfrm flipH="1">
            <a:off x="2590800" y="3057912"/>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448050" y="3086487"/>
            <a:ext cx="209550" cy="7334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438400" y="5308102"/>
            <a:ext cx="5119735" cy="276999"/>
          </a:xfrm>
          <a:prstGeom prst="rect">
            <a:avLst/>
          </a:prstGeom>
          <a:noFill/>
        </p:spPr>
        <p:txBody>
          <a:bodyPr wrap="none" rtlCol="0">
            <a:spAutoFit/>
          </a:bodyPr>
          <a:lstStyle/>
          <a:p>
            <a:r>
              <a:rPr lang="en-US" sz="1200" dirty="0">
                <a:solidFill>
                  <a:schemeClr val="accent6">
                    <a:lumMod val="75000"/>
                  </a:schemeClr>
                </a:solidFill>
              </a:rPr>
              <a:t>p</a:t>
            </a:r>
            <a:r>
              <a:rPr lang="en-US" sz="1200" dirty="0" smtClean="0">
                <a:solidFill>
                  <a:schemeClr val="accent6">
                    <a:lumMod val="75000"/>
                  </a:schemeClr>
                </a:solidFill>
              </a:rPr>
              <a:t>rint() takes variable number of parameters of any object type (e.g., string, </a:t>
            </a:r>
            <a:r>
              <a:rPr lang="en-US" sz="1200" dirty="0" err="1" smtClean="0">
                <a:solidFill>
                  <a:schemeClr val="accent6">
                    <a:lumMod val="75000"/>
                  </a:schemeClr>
                </a:solidFill>
              </a:rPr>
              <a:t>int</a:t>
            </a:r>
            <a:r>
              <a:rPr lang="en-US" sz="1200" dirty="0" smtClean="0">
                <a:solidFill>
                  <a:schemeClr val="accent6">
                    <a:lumMod val="75000"/>
                  </a:schemeClr>
                </a:solidFill>
              </a:rPr>
              <a:t>)</a:t>
            </a:r>
            <a:endParaRPr lang="en-US" sz="1200" dirty="0">
              <a:solidFill>
                <a:schemeClr val="accent6">
                  <a:lumMod val="75000"/>
                </a:schemeClr>
              </a:solidFill>
            </a:endParaRPr>
          </a:p>
        </p:txBody>
      </p:sp>
      <p:cxnSp>
        <p:nvCxnSpPr>
          <p:cNvPr id="11" name="Straight Arrow Connector 10"/>
          <p:cNvCxnSpPr/>
          <p:nvPr/>
        </p:nvCxnSpPr>
        <p:spPr>
          <a:xfrm flipH="1" flipV="1">
            <a:off x="3057526" y="4800601"/>
            <a:ext cx="390524" cy="49643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6837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Maximum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0" y="1164132"/>
            <a:ext cx="7628242" cy="4185761"/>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maxMinDepth</a:t>
            </a:r>
            <a:r>
              <a:rPr lang="en-US" sz="1400" dirty="0" smtClean="0"/>
              <a:t>( self, max ):</a:t>
            </a:r>
          </a:p>
          <a:p>
            <a:r>
              <a:rPr lang="en-US" sz="1400" dirty="0"/>
              <a:t>	</a:t>
            </a:r>
            <a:r>
              <a:rPr lang="en-US" sz="1400" dirty="0" smtClean="0"/>
              <a:t>	</a:t>
            </a:r>
            <a:r>
              <a:rPr lang="en-US" sz="1400" dirty="0" smtClean="0">
                <a:solidFill>
                  <a:srgbClr val="FF0000"/>
                </a:solidFill>
              </a:rPr>
              <a:t>“”” Maximum/Minimum </a:t>
            </a:r>
            <a:r>
              <a:rPr lang="en-US" sz="1400" dirty="0">
                <a:solidFill>
                  <a:srgbClr val="FF0000"/>
                </a:solidFill>
              </a:rPr>
              <a:t>depth of a binary </a:t>
            </a:r>
            <a:r>
              <a:rPr lang="en-US" sz="1400" dirty="0" smtClean="0">
                <a:solidFill>
                  <a:srgbClr val="FF0000"/>
                </a:solidFill>
              </a:rPr>
              <a:t>tree “””</a:t>
            </a:r>
          </a:p>
          <a:p>
            <a:r>
              <a:rPr lang="en-US" sz="1400" dirty="0"/>
              <a:t>	</a:t>
            </a:r>
            <a:r>
              <a:rPr lang="en-US" sz="1400" dirty="0" smtClean="0"/>
              <a:t>	max </a:t>
            </a:r>
            <a:r>
              <a:rPr lang="en-US" sz="1400" dirty="0"/>
              <a:t>+= 1	</a:t>
            </a:r>
            <a:r>
              <a:rPr lang="en-US" sz="1400" dirty="0">
                <a:solidFill>
                  <a:srgbClr val="00B050"/>
                </a:solidFill>
              </a:rPr>
              <a:t># </a:t>
            </a:r>
            <a:r>
              <a:rPr lang="en-US" sz="1400" dirty="0" smtClean="0">
                <a:solidFill>
                  <a:srgbClr val="00B050"/>
                </a:solidFill>
              </a:rPr>
              <a:t>Increment </a:t>
            </a:r>
            <a:r>
              <a:rPr lang="en-US" sz="1400" dirty="0">
                <a:solidFill>
                  <a:srgbClr val="00B050"/>
                </a:solidFill>
              </a:rPr>
              <a:t>by one level for the </a:t>
            </a:r>
            <a:r>
              <a:rPr lang="en-US" sz="1400" dirty="0" smtClean="0">
                <a:solidFill>
                  <a:srgbClr val="00B050"/>
                </a:solidFill>
              </a:rPr>
              <a:t>node</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depth to the current max depth</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lmin</a:t>
            </a:r>
            <a:r>
              <a:rPr lang="en-US" sz="1400" dirty="0" smtClean="0"/>
              <a:t>  = max</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max</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self[“left”]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self[“left”].</a:t>
            </a:r>
            <a:r>
              <a:rPr lang="en-US" sz="1400" dirty="0" err="1" smtClean="0"/>
              <a:t>maxMinDepth</a:t>
            </a:r>
            <a:r>
              <a:rPr lang="en-US" sz="1400" dirty="0" smtClean="0"/>
              <a:t>( max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self[“right”]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self[“right”].</a:t>
            </a:r>
            <a:r>
              <a:rPr lang="en-US" sz="1400" dirty="0" err="1" smtClean="0"/>
              <a:t>maxMinDepth</a:t>
            </a:r>
            <a:r>
              <a:rPr lang="en-US" sz="1400" dirty="0" smtClean="0"/>
              <a:t>( max )</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sp>
        <p:nvSpPr>
          <p:cNvPr id="30" name="TextBox 29"/>
          <p:cNvSpPr txBox="1"/>
          <p:nvPr/>
        </p:nvSpPr>
        <p:spPr>
          <a:xfrm>
            <a:off x="1829523" y="5638800"/>
            <a:ext cx="4190277" cy="461665"/>
          </a:xfrm>
          <a:prstGeom prst="rect">
            <a:avLst/>
          </a:prstGeom>
          <a:noFill/>
        </p:spPr>
        <p:txBody>
          <a:bodyPr wrap="square" rtlCol="0">
            <a:spAutoFit/>
          </a:bodyPr>
          <a:lstStyle/>
          <a:p>
            <a:r>
              <a:rPr lang="en-US" sz="1200" dirty="0" smtClean="0">
                <a:solidFill>
                  <a:schemeClr val="accent6">
                    <a:lumMod val="75000"/>
                  </a:schemeClr>
                </a:solidFill>
              </a:rPr>
              <a:t>Ternary conditional operator:</a:t>
            </a:r>
            <a:endParaRPr lang="en-US" sz="1200" dirty="0">
              <a:solidFill>
                <a:schemeClr val="accent6">
                  <a:lumMod val="75000"/>
                </a:schemeClr>
              </a:solidFill>
            </a:endParaRPr>
          </a:p>
          <a:p>
            <a:r>
              <a:rPr lang="en-US" sz="1200" dirty="0" err="1" smtClean="0">
                <a:solidFill>
                  <a:schemeClr val="accent6">
                    <a:lumMod val="75000"/>
                  </a:schemeClr>
                </a:solidFill>
              </a:rPr>
              <a:t>true_clause</a:t>
            </a:r>
            <a:r>
              <a:rPr lang="en-US" sz="1200" dirty="0" smtClean="0">
                <a:solidFill>
                  <a:schemeClr val="accent6">
                    <a:lumMod val="75000"/>
                  </a:schemeClr>
                </a:solidFill>
              </a:rPr>
              <a:t> if condition else </a:t>
            </a:r>
            <a:r>
              <a:rPr lang="en-US" sz="1200" dirty="0" err="1" smtClean="0">
                <a:solidFill>
                  <a:schemeClr val="accent6">
                    <a:lumMod val="75000"/>
                  </a:schemeClr>
                </a:solidFill>
              </a:rPr>
              <a:t>false_clause</a:t>
            </a:r>
            <a:endParaRPr lang="en-US" sz="1200" dirty="0">
              <a:solidFill>
                <a:schemeClr val="accent6">
                  <a:lumMod val="75000"/>
                </a:schemeClr>
              </a:solidFill>
            </a:endParaRPr>
          </a:p>
        </p:txBody>
      </p:sp>
      <p:cxnSp>
        <p:nvCxnSpPr>
          <p:cNvPr id="31" name="Straight Arrow Connector 30"/>
          <p:cNvCxnSpPr/>
          <p:nvPr/>
        </p:nvCxnSpPr>
        <p:spPr>
          <a:xfrm flipV="1">
            <a:off x="3619500" y="5257800"/>
            <a:ext cx="419100" cy="43770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1829523" y="1981202"/>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43000" y="2698189"/>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first.</a:t>
            </a:r>
            <a:endParaRPr lang="en-US" sz="1200" dirty="0">
              <a:solidFill>
                <a:schemeClr val="accent6">
                  <a:lumMod val="75000"/>
                </a:schemeClr>
              </a:solidFill>
            </a:endParaRPr>
          </a:p>
        </p:txBody>
      </p:sp>
      <p:sp>
        <p:nvSpPr>
          <p:cNvPr id="41" name="Left Brace 40"/>
          <p:cNvSpPr/>
          <p:nvPr/>
        </p:nvSpPr>
        <p:spPr>
          <a:xfrm rot="16200000">
            <a:off x="5763964" y="3915668"/>
            <a:ext cx="283071" cy="3276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p:cNvSpPr txBox="1"/>
          <p:nvPr/>
        </p:nvSpPr>
        <p:spPr>
          <a:xfrm>
            <a:off x="5029200" y="5662997"/>
            <a:ext cx="2209800" cy="276999"/>
          </a:xfrm>
          <a:prstGeom prst="rect">
            <a:avLst/>
          </a:prstGeom>
          <a:noFill/>
        </p:spPr>
        <p:txBody>
          <a:bodyPr wrap="square" rtlCol="0">
            <a:spAutoFit/>
          </a:bodyPr>
          <a:lstStyle/>
          <a:p>
            <a:r>
              <a:rPr lang="en-US" sz="1200" dirty="0" smtClean="0">
                <a:solidFill>
                  <a:schemeClr val="accent6">
                    <a:lumMod val="75000"/>
                  </a:schemeClr>
                </a:solidFill>
              </a:rPr>
              <a:t>Return max and min as a tuple</a:t>
            </a:r>
            <a:endParaRPr lang="en-US" sz="1200" dirty="0">
              <a:solidFill>
                <a:schemeClr val="accent6">
                  <a:lumMod val="75000"/>
                </a:schemeClr>
              </a:solidFill>
            </a:endParaRPr>
          </a:p>
        </p:txBody>
      </p:sp>
      <p:sp>
        <p:nvSpPr>
          <p:cNvPr id="43" name="TextBox 42"/>
          <p:cNvSpPr txBox="1"/>
          <p:nvPr/>
        </p:nvSpPr>
        <p:spPr>
          <a:xfrm>
            <a:off x="1133473" y="3505200"/>
            <a:ext cx="1981199" cy="646331"/>
          </a:xfrm>
          <a:prstGeom prst="rect">
            <a:avLst/>
          </a:prstGeom>
          <a:noFill/>
        </p:spPr>
        <p:txBody>
          <a:bodyPr wrap="square" rtlCol="0">
            <a:spAutoFit/>
          </a:bodyPr>
          <a:lstStyle/>
          <a:p>
            <a:r>
              <a:rPr lang="en-US" sz="1200" dirty="0" smtClean="0">
                <a:solidFill>
                  <a:schemeClr val="accent6">
                    <a:lumMod val="75000"/>
                  </a:schemeClr>
                </a:solidFill>
              </a:rPr>
              <a:t>Can assign multiple</a:t>
            </a:r>
          </a:p>
          <a:p>
            <a:r>
              <a:rPr lang="en-US" sz="1200" dirty="0" smtClean="0">
                <a:solidFill>
                  <a:schemeClr val="accent6">
                    <a:lumMod val="75000"/>
                  </a:schemeClr>
                </a:solidFill>
              </a:rPr>
              <a:t>values on LHS</a:t>
            </a:r>
          </a:p>
          <a:p>
            <a:r>
              <a:rPr lang="en-US" sz="1200" dirty="0" smtClean="0">
                <a:solidFill>
                  <a:schemeClr val="accent6">
                    <a:lumMod val="75000"/>
                  </a:schemeClr>
                </a:solidFill>
              </a:rPr>
              <a:t>when list is returned.</a:t>
            </a:r>
            <a:endParaRPr lang="en-US" sz="1200" dirty="0">
              <a:solidFill>
                <a:schemeClr val="accent6">
                  <a:lumMod val="75000"/>
                </a:schemeClr>
              </a:solidFill>
            </a:endParaRPr>
          </a:p>
        </p:txBody>
      </p:sp>
      <p:cxnSp>
        <p:nvCxnSpPr>
          <p:cNvPr id="44" name="Straight Arrow Connector 43"/>
          <p:cNvCxnSpPr/>
          <p:nvPr/>
        </p:nvCxnSpPr>
        <p:spPr>
          <a:xfrm flipV="1">
            <a:off x="2571750" y="3694269"/>
            <a:ext cx="104775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5436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717643"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smtClean="0"/>
              <a:t>Use either BFS or DFS/</a:t>
            </a:r>
            <a:r>
              <a:rPr lang="en-US" dirty="0" err="1" smtClean="0"/>
              <a:t>postorder</a:t>
            </a:r>
            <a:r>
              <a:rPr lang="en-US" dirty="0" smtClean="0"/>
              <a:t> traversal</a:t>
            </a:r>
            <a:endParaRPr lang="en-US" dirty="0"/>
          </a:p>
          <a:p>
            <a:pPr marL="800100" lvl="1" indent="-342900">
              <a:buFont typeface="+mj-lt"/>
              <a:buAutoNum type="arabicPeriod"/>
            </a:pPr>
            <a:r>
              <a:rPr lang="en-US" dirty="0" err="1" smtClean="0"/>
              <a:t>Postorder</a:t>
            </a:r>
            <a:r>
              <a:rPr lang="en-US" dirty="0" smtClean="0"/>
              <a:t>: Recursively </a:t>
            </a:r>
            <a:r>
              <a:rPr lang="en-US" dirty="0"/>
              <a:t>apply the algorithm to the left and right </a:t>
            </a:r>
            <a:r>
              <a:rPr lang="en-US" dirty="0" smtClean="0"/>
              <a:t>nodes.</a:t>
            </a:r>
          </a:p>
          <a:p>
            <a:pPr marL="800100" lvl="1" indent="-342900">
              <a:buFont typeface="+mj-lt"/>
              <a:buAutoNum type="arabicPeriod"/>
            </a:pPr>
            <a:r>
              <a:rPr lang="en-US" dirty="0"/>
              <a:t>When returning from a child to a parent node, pass back the </a:t>
            </a:r>
            <a:r>
              <a:rPr lang="en-US" dirty="0" smtClean="0"/>
              <a:t>max/min of </a:t>
            </a:r>
            <a:r>
              <a:rPr lang="en-US" dirty="0"/>
              <a:t>the child</a:t>
            </a:r>
            <a:r>
              <a:rPr lang="en-US" dirty="0" smtClean="0"/>
              <a:t>.</a:t>
            </a:r>
          </a:p>
          <a:p>
            <a:pPr marL="800100" lvl="1" indent="-342900">
              <a:buFont typeface="+mj-lt"/>
              <a:buAutoNum type="arabicPeriod"/>
            </a:pPr>
            <a:r>
              <a:rPr lang="en-US" dirty="0" smtClean="0"/>
              <a:t>Return </a:t>
            </a:r>
            <a:r>
              <a:rPr lang="en-US" dirty="0"/>
              <a:t>the maximum or minimum value from the left and right child </a:t>
            </a:r>
            <a:r>
              <a:rPr lang="en-US" dirty="0" smtClean="0"/>
              <a:t>and parent.</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461665"/>
          </a:xfrm>
          <a:prstGeom prst="rect">
            <a:avLst/>
          </a:prstGeom>
          <a:noFill/>
        </p:spPr>
        <p:txBody>
          <a:bodyPr wrap="square" rtlCol="0">
            <a:spAutoFit/>
          </a:bodyPr>
          <a:lstStyle/>
          <a:p>
            <a:r>
              <a:rPr lang="en-US" sz="1200" b="1" dirty="0" smtClean="0">
                <a:solidFill>
                  <a:schemeClr val="accent6">
                    <a:lumMod val="75000"/>
                  </a:schemeClr>
                </a:solidFill>
              </a:rPr>
              <a:t>max = 5,</a:t>
            </a:r>
          </a:p>
          <a:p>
            <a:r>
              <a:rPr lang="en-US" sz="1200" b="1" dirty="0" smtClean="0">
                <a:solidFill>
                  <a:schemeClr val="accent6">
                    <a:lumMod val="75000"/>
                  </a:schemeClr>
                </a:solidFill>
              </a:rPr>
              <a:t>min = 5</a:t>
            </a:r>
            <a:endParaRPr lang="en-US" sz="1200" b="1" dirty="0">
              <a:solidFill>
                <a:schemeClr val="accent6">
                  <a:lumMod val="75000"/>
                </a:schemeClr>
              </a:solidFill>
            </a:endParaRPr>
          </a:p>
        </p:txBody>
      </p:sp>
      <p:sp>
        <p:nvSpPr>
          <p:cNvPr id="24" name="TextBox 23"/>
          <p:cNvSpPr txBox="1"/>
          <p:nvPr/>
        </p:nvSpPr>
        <p:spPr>
          <a:xfrm>
            <a:off x="4837989" y="6099512"/>
            <a:ext cx="837476" cy="461665"/>
          </a:xfrm>
          <a:prstGeom prst="rect">
            <a:avLst/>
          </a:prstGeom>
          <a:noFill/>
        </p:spPr>
        <p:txBody>
          <a:bodyPr wrap="square" rtlCol="0">
            <a:spAutoFit/>
          </a:bodyPr>
          <a:lstStyle/>
          <a:p>
            <a:r>
              <a:rPr lang="en-US" sz="1200" b="1" dirty="0" smtClean="0">
                <a:solidFill>
                  <a:schemeClr val="accent6">
                    <a:lumMod val="75000"/>
                  </a:schemeClr>
                </a:solidFill>
              </a:rPr>
              <a:t>max = 8,</a:t>
            </a:r>
          </a:p>
          <a:p>
            <a:r>
              <a:rPr lang="en-US" sz="1200" b="1" dirty="0" smtClean="0">
                <a:solidFill>
                  <a:schemeClr val="accent6">
                    <a:lumMod val="75000"/>
                  </a:schemeClr>
                </a:solidFill>
              </a:rPr>
              <a:t>min = 8</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1"/>
            <a:ext cx="1408989" cy="9610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4</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a:t>
            </a:r>
            <a:r>
              <a:rPr lang="en-US" sz="1200" b="1" smtClean="0">
                <a:solidFill>
                  <a:schemeClr val="accent6">
                    <a:lumMod val="75000"/>
                  </a:schemeClr>
                </a:solidFill>
              </a:rPr>
              <a:t>= </a:t>
            </a:r>
            <a:r>
              <a:rPr lang="en-US" sz="1200" b="1" smtClean="0">
                <a:solidFill>
                  <a:schemeClr val="accent6">
                    <a:lumMod val="75000"/>
                  </a:schemeClr>
                </a:solidFill>
              </a:rPr>
              <a:t>3, </a:t>
            </a:r>
            <a:r>
              <a:rPr lang="en-US" sz="1200" b="1" dirty="0" smtClean="0">
                <a:solidFill>
                  <a:schemeClr val="accent6">
                    <a:lumMod val="75000"/>
                  </a:schemeClr>
                </a:solidFill>
              </a:rPr>
              <a:t>min = 3</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3</a:t>
            </a:r>
            <a:endParaRPr lang="en-US" sz="1200" b="1" dirty="0">
              <a:solidFill>
                <a:schemeClr val="accent6">
                  <a:lumMod val="75000"/>
                </a:schemeClr>
              </a:solidFill>
            </a:endParaRPr>
          </a:p>
        </p:txBody>
      </p:sp>
    </p:spTree>
    <p:extLst>
      <p:ext uri="{BB962C8B-B14F-4D97-AF65-F5344CB8AC3E}">
        <p14:creationId xmlns:p14="http://schemas.microsoft.com/office/powerpoint/2010/main" val="40556957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04753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maxMinValue</a:t>
            </a:r>
            <a:r>
              <a:rPr lang="en-US" sz="1400" dirty="0" smtClean="0"/>
              <a:t>( self ):</a:t>
            </a:r>
            <a:br>
              <a:rPr lang="en-US" sz="1400" dirty="0" smtClean="0"/>
            </a:br>
            <a:r>
              <a:rPr lang="en-US" sz="1400" dirty="0" smtClean="0"/>
              <a:t>		</a:t>
            </a:r>
            <a:r>
              <a:rPr lang="en-US" sz="1400" dirty="0" smtClean="0">
                <a:solidFill>
                  <a:srgbClr val="FF0000"/>
                </a:solidFill>
              </a:rPr>
              <a:t>“”” Maximum/Minimum </a:t>
            </a:r>
            <a:r>
              <a:rPr lang="en-US" sz="1400" dirty="0">
                <a:solidFill>
                  <a:srgbClr val="FF0000"/>
                </a:solidFill>
              </a:rPr>
              <a:t>of a binary </a:t>
            </a:r>
            <a:r>
              <a:rPr lang="en-US" sz="1400" dirty="0" smtClean="0">
                <a:solidFill>
                  <a:srgbClr val="FF0000"/>
                </a:solidFill>
              </a:rPr>
              <a:t>tree “””</a:t>
            </a:r>
          </a:p>
          <a:p>
            <a:r>
              <a:rPr lang="en-US" sz="1400" dirty="0">
                <a:solidFill>
                  <a:srgbClr val="00B050"/>
                </a:solidFill>
              </a:rPr>
              <a:t>	</a:t>
            </a:r>
            <a:r>
              <a:rPr lang="en-US" sz="1400" dirty="0" smtClean="0">
                <a:solidFill>
                  <a:srgbClr val="00B050"/>
                </a:solidFill>
              </a:rPr>
              <a:t>	# Initialize the left and right branch max/min values to +/- infinity</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rmax</a:t>
            </a:r>
            <a:r>
              <a:rPr lang="en-US" sz="1400" dirty="0" smtClean="0"/>
              <a:t> = -2147483647</a:t>
            </a:r>
          </a:p>
          <a:p>
            <a:r>
              <a:rPr lang="en-US" sz="1400" dirty="0"/>
              <a:t>	</a:t>
            </a:r>
            <a:r>
              <a:rPr lang="en-US" sz="1400" dirty="0" smtClean="0"/>
              <a:t>	</a:t>
            </a:r>
            <a:r>
              <a:rPr lang="en-US" sz="1400" dirty="0" err="1" smtClean="0"/>
              <a:t>lmin</a:t>
            </a:r>
            <a:r>
              <a:rPr lang="en-US" sz="1400" dirty="0" smtClean="0"/>
              <a:t>  = </a:t>
            </a:r>
            <a:r>
              <a:rPr lang="en-US" sz="1400" dirty="0" err="1" smtClean="0"/>
              <a:t>rmin</a:t>
            </a:r>
            <a:r>
              <a:rPr lang="en-US" sz="1400" dirty="0" smtClean="0"/>
              <a:t> = </a:t>
            </a:r>
            <a:r>
              <a:rPr lang="en-US" sz="1400" dirty="0"/>
              <a:t>2147483648</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self[“left”]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self[“left”].</a:t>
            </a:r>
            <a:r>
              <a:rPr lang="en-US" sz="1400" dirty="0" err="1"/>
              <a:t>m</a:t>
            </a:r>
            <a:r>
              <a:rPr lang="en-US" sz="1400" dirty="0" err="1" smtClean="0"/>
              <a:t>axMinValue</a:t>
            </a:r>
            <a:r>
              <a:rPr lang="en-US" sz="1400" dirty="0" smtClean="0"/>
              <a:t>(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self[“right”]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self[“right”].</a:t>
            </a:r>
            <a:r>
              <a:rPr lang="en-US" sz="1400" dirty="0" err="1" smtClean="0"/>
              <a:t>maxMinValue</a:t>
            </a:r>
            <a:r>
              <a:rPr lang="en-US" sz="1400" dirty="0" smtClean="0"/>
              <a:t>( )</a:t>
            </a:r>
          </a:p>
          <a:p>
            <a:endParaRPr lang="en-US" sz="1400" dirty="0" smtClean="0"/>
          </a:p>
          <a:p>
            <a:r>
              <a:rPr lang="en-US" sz="1400" dirty="0"/>
              <a:t>	</a:t>
            </a:r>
            <a:r>
              <a:rPr lang="en-US" sz="1400" dirty="0" smtClean="0"/>
              <a:t>	</a:t>
            </a:r>
            <a:r>
              <a:rPr lang="en-US" sz="1400" dirty="0" smtClean="0">
                <a:solidFill>
                  <a:srgbClr val="00B050"/>
                </a:solidFill>
              </a:rPr>
              <a:t># Compare max/min of child with parent</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&lt; self[“key”]:</a:t>
            </a:r>
          </a:p>
          <a:p>
            <a:r>
              <a:rPr lang="en-US" sz="1400" dirty="0"/>
              <a:t>	</a:t>
            </a:r>
            <a:r>
              <a:rPr lang="en-US" sz="1400" dirty="0" smtClean="0"/>
              <a:t>		</a:t>
            </a:r>
            <a:r>
              <a:rPr lang="en-US" sz="1400" dirty="0" err="1" smtClean="0"/>
              <a:t>rmax</a:t>
            </a:r>
            <a:r>
              <a:rPr lang="en-US" sz="1400" dirty="0" smtClean="0"/>
              <a:t> = self[“key”]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rmin</a:t>
            </a:r>
            <a:r>
              <a:rPr lang="en-US" sz="1400" dirty="0" smtClean="0"/>
              <a:t> &gt; self[“key”]:</a:t>
            </a:r>
            <a:br>
              <a:rPr lang="en-US" sz="1400" dirty="0" smtClean="0"/>
            </a:br>
            <a:r>
              <a:rPr lang="en-US" sz="1400" dirty="0" smtClean="0"/>
              <a:t>			</a:t>
            </a:r>
            <a:r>
              <a:rPr lang="en-US" sz="1400" dirty="0" err="1" smtClean="0"/>
              <a:t>rmin</a:t>
            </a:r>
            <a:r>
              <a:rPr lang="en-US" sz="1400" dirty="0" smtClean="0"/>
              <a:t> = self[“key”]</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cxnSp>
        <p:nvCxnSpPr>
          <p:cNvPr id="35" name="Straight Arrow Connector 34"/>
          <p:cNvCxnSpPr/>
          <p:nvPr/>
        </p:nvCxnSpPr>
        <p:spPr>
          <a:xfrm flipV="1">
            <a:off x="1791424" y="4617013"/>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04901" y="5334000"/>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last</a:t>
            </a:r>
            <a:endParaRPr lang="en-US" sz="1200" dirty="0">
              <a:solidFill>
                <a:schemeClr val="accent6">
                  <a:lumMod val="75000"/>
                </a:schemeClr>
              </a:solidFill>
            </a:endParaRPr>
          </a:p>
        </p:txBody>
      </p:sp>
    </p:spTree>
    <p:extLst>
      <p:ext uri="{BB962C8B-B14F-4D97-AF65-F5344CB8AC3E}">
        <p14:creationId xmlns:p14="http://schemas.microsoft.com/office/powerpoint/2010/main" val="15505939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Ternary Conditional operator</a:t>
            </a:r>
          </a:p>
          <a:p>
            <a:pPr marL="914400" lvl="1" indent="-457200">
              <a:buAutoNum type="arabicPeriod"/>
            </a:pPr>
            <a:r>
              <a:rPr lang="en-US" sz="2400" b="1" dirty="0" smtClean="0">
                <a:solidFill>
                  <a:schemeClr val="accent6">
                    <a:lumMod val="75000"/>
                  </a:schemeClr>
                </a:solidFill>
              </a:rPr>
              <a:t>Local Variables</a:t>
            </a:r>
          </a:p>
          <a:p>
            <a:pPr marL="914400" lvl="1" indent="-457200">
              <a:buAutoNum type="arabicPeriod"/>
            </a:pPr>
            <a:r>
              <a:rPr lang="en-US" sz="2400" b="1" dirty="0" err="1" smtClean="0">
                <a:solidFill>
                  <a:schemeClr val="accent6">
                    <a:lumMod val="75000"/>
                  </a:schemeClr>
                </a:solidFill>
              </a:rPr>
              <a:t>elif</a:t>
            </a:r>
            <a:r>
              <a:rPr lang="en-US" sz="2400" b="1" dirty="0" smtClean="0">
                <a:solidFill>
                  <a:schemeClr val="accent6">
                    <a:lumMod val="75000"/>
                  </a:schemeClr>
                </a:solidFill>
              </a:rPr>
              <a:t> statement</a:t>
            </a:r>
          </a:p>
          <a:p>
            <a:pPr marL="914400" lvl="1" indent="-457200">
              <a:buAutoNum type="arabicPeriod"/>
            </a:pPr>
            <a:r>
              <a:rPr lang="en-US" sz="2400" b="1" dirty="0" smtClean="0">
                <a:solidFill>
                  <a:schemeClr val="accent6">
                    <a:lumMod val="75000"/>
                  </a:schemeClr>
                </a:solidFill>
              </a:rPr>
              <a:t>Removing Links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Search Tree</a:t>
            </a:r>
            <a:endParaRPr lang="en-US" dirty="0">
              <a:solidFill>
                <a:schemeClr val="accent5">
                  <a:lumMod val="75000"/>
                </a:schemeClr>
              </a:solidFill>
            </a:endParaRPr>
          </a:p>
        </p:txBody>
      </p:sp>
    </p:spTree>
    <p:extLst>
      <p:ext uri="{BB962C8B-B14F-4D97-AF65-F5344CB8AC3E}">
        <p14:creationId xmlns:p14="http://schemas.microsoft.com/office/powerpoint/2010/main" val="14969216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41129"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Insert algorithm</a:t>
            </a:r>
          </a:p>
          <a:p>
            <a:pPr marL="800100" lvl="1" indent="-342900">
              <a:buFont typeface="+mj-lt"/>
              <a:buAutoNum type="arabicPeriod"/>
            </a:pPr>
            <a:r>
              <a:rPr lang="en-US" dirty="0" smtClean="0"/>
              <a:t>A sorted </a:t>
            </a:r>
            <a:r>
              <a:rPr lang="en-US" dirty="0"/>
              <a:t>tree where at each node, the data value of the left branch (child) is less than </a:t>
            </a:r>
            <a:endParaRPr lang="en-US" dirty="0" smtClean="0"/>
          </a:p>
          <a:p>
            <a:pPr lvl="1"/>
            <a:r>
              <a:rPr lang="en-US" dirty="0"/>
              <a:t> </a:t>
            </a:r>
            <a:r>
              <a:rPr lang="en-US" dirty="0" smtClean="0"/>
              <a:t>      the </a:t>
            </a:r>
            <a:r>
              <a:rPr lang="en-US" dirty="0"/>
              <a:t>data value of the node, and the right node is greater than, and where there are </a:t>
            </a:r>
            <a:r>
              <a:rPr lang="en-US" dirty="0" smtClean="0"/>
              <a:t/>
            </a:r>
            <a:br>
              <a:rPr lang="en-US" dirty="0" smtClean="0"/>
            </a:br>
            <a:r>
              <a:rPr lang="en-US" dirty="0" smtClean="0"/>
              <a:t>       no </a:t>
            </a:r>
            <a:r>
              <a:rPr lang="en-US" dirty="0"/>
              <a:t>duplicate values. </a:t>
            </a:r>
            <a:endParaRPr lang="en-US" dirty="0" smtClean="0"/>
          </a:p>
          <a:p>
            <a:pPr marL="800100" lvl="1" indent="-342900">
              <a:buFont typeface="+mj-lt"/>
              <a:buAutoNum type="arabicPeriod"/>
            </a:pPr>
            <a:r>
              <a:rPr lang="en-US" dirty="0" smtClean="0"/>
              <a:t>Insert: if the root is null (None), add it as the root; otherwise, traverse the tree.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add it as a new node.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990027" y="5794415"/>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675827" y="5506581"/>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639348" y="5488543"/>
            <a:ext cx="427168" cy="276999"/>
          </a:xfrm>
          <a:prstGeom prst="rect">
            <a:avLst/>
          </a:prstGeom>
          <a:noFill/>
        </p:spPr>
        <p:txBody>
          <a:bodyPr wrap="none" rtlCol="0">
            <a:spAutoFit/>
          </a:bodyPr>
          <a:lstStyle/>
          <a:p>
            <a:r>
              <a:rPr lang="en-US" sz="1200" b="1" dirty="0" smtClean="0"/>
              <a:t>Left</a:t>
            </a:r>
            <a:endParaRPr lang="en-US" sz="1200" b="1" dirty="0"/>
          </a:p>
        </p:txBody>
      </p:sp>
      <p:sp>
        <p:nvSpPr>
          <p:cNvPr id="33" name="Oval 32"/>
          <p:cNvSpPr/>
          <p:nvPr/>
        </p:nvSpPr>
        <p:spPr>
          <a:xfrm>
            <a:off x="685800" y="3615960"/>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5" name="Straight Arrow Connector 34"/>
          <p:cNvCxnSpPr/>
          <p:nvPr/>
        </p:nvCxnSpPr>
        <p:spPr>
          <a:xfrm>
            <a:off x="1597670" y="3995116"/>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32527" y="3657123"/>
            <a:ext cx="837476" cy="276999"/>
          </a:xfrm>
          <a:prstGeom prst="rect">
            <a:avLst/>
          </a:prstGeom>
          <a:noFill/>
        </p:spPr>
        <p:txBody>
          <a:bodyPr wrap="square" rtlCol="0">
            <a:spAutoFit/>
          </a:bodyPr>
          <a:lstStyle/>
          <a:p>
            <a:r>
              <a:rPr lang="en-US" sz="1200" b="1" dirty="0" smtClean="0">
                <a:solidFill>
                  <a:schemeClr val="accent6">
                    <a:lumMod val="75000"/>
                  </a:schemeClr>
                </a:solidFill>
              </a:rPr>
              <a:t>Insert</a:t>
            </a:r>
            <a:endParaRPr lang="en-US" sz="1200" b="1" dirty="0">
              <a:solidFill>
                <a:schemeClr val="accent6">
                  <a:lumMod val="75000"/>
                </a:schemeClr>
              </a:solidFill>
            </a:endParaRPr>
          </a:p>
        </p:txBody>
      </p:sp>
      <p:cxnSp>
        <p:nvCxnSpPr>
          <p:cNvPr id="41" name="Straight Arrow Connector 40"/>
          <p:cNvCxnSpPr/>
          <p:nvPr/>
        </p:nvCxnSpPr>
        <p:spPr>
          <a:xfrm>
            <a:off x="5409127" y="3934122"/>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837752" y="4028080"/>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975763" y="5395272"/>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522294" y="5657134"/>
            <a:ext cx="1326305" cy="461665"/>
          </a:xfrm>
          <a:prstGeom prst="rect">
            <a:avLst/>
          </a:prstGeom>
          <a:noFill/>
        </p:spPr>
        <p:txBody>
          <a:bodyPr wrap="square" rtlCol="0">
            <a:spAutoFit/>
          </a:bodyPr>
          <a:lstStyle/>
          <a:p>
            <a:r>
              <a:rPr lang="en-US" sz="1200" b="1" dirty="0" smtClean="0">
                <a:solidFill>
                  <a:schemeClr val="accent6">
                    <a:lumMod val="75000"/>
                  </a:schemeClr>
                </a:solidFill>
              </a:rPr>
              <a:t>7 &lt; 8, go left</a:t>
            </a:r>
          </a:p>
          <a:p>
            <a:r>
              <a:rPr lang="en-US" sz="1200" b="1" dirty="0" smtClean="0">
                <a:solidFill>
                  <a:schemeClr val="accent6">
                    <a:lumMod val="75000"/>
                  </a:schemeClr>
                </a:solidFill>
              </a:rPr>
              <a:t>No node, insert</a:t>
            </a:r>
            <a:endParaRPr lang="en-US" sz="1200" b="1" dirty="0">
              <a:solidFill>
                <a:schemeClr val="accent6">
                  <a:lumMod val="75000"/>
                </a:schemeClr>
              </a:solidFill>
            </a:endParaRPr>
          </a:p>
        </p:txBody>
      </p:sp>
    </p:spTree>
    <p:extLst>
      <p:ext uri="{BB962C8B-B14F-4D97-AF65-F5344CB8AC3E}">
        <p14:creationId xmlns:p14="http://schemas.microsoft.com/office/powerpoint/2010/main" val="36628353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909310"/>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insert( self, node ):</a:t>
            </a:r>
          </a:p>
          <a:p>
            <a:r>
              <a:rPr lang="en-US" sz="1400" dirty="0">
                <a:solidFill>
                  <a:srgbClr val="00B050"/>
                </a:solidFill>
              </a:rPr>
              <a:t>	</a:t>
            </a:r>
            <a:r>
              <a:rPr lang="en-US" sz="1400" dirty="0" smtClean="0">
                <a:solidFill>
                  <a:srgbClr val="00B050"/>
                </a:solidFill>
              </a:rPr>
              <a:t>	</a:t>
            </a:r>
            <a:r>
              <a:rPr lang="en-US" sz="1400" dirty="0" smtClean="0">
                <a:solidFill>
                  <a:srgbClr val="FF0000"/>
                </a:solidFill>
              </a:rPr>
              <a:t>“”” Insert </a:t>
            </a:r>
            <a:r>
              <a:rPr lang="en-US" sz="1400" dirty="0">
                <a:solidFill>
                  <a:srgbClr val="FF0000"/>
                </a:solidFill>
              </a:rPr>
              <a:t>a node into a binary search </a:t>
            </a:r>
            <a:r>
              <a:rPr lang="en-US" sz="1400" dirty="0" smtClean="0">
                <a:solidFill>
                  <a:srgbClr val="FF0000"/>
                </a:solidFill>
              </a:rPr>
              <a:t>tree “””</a:t>
            </a:r>
          </a:p>
          <a:p>
            <a:r>
              <a:rPr lang="en-US" sz="1400" dirty="0">
                <a:solidFill>
                  <a:srgbClr val="00B050"/>
                </a:solidFill>
              </a:rPr>
              <a:t>	</a:t>
            </a:r>
            <a:r>
              <a:rPr lang="en-US" sz="1400" dirty="0" smtClean="0">
                <a:solidFill>
                  <a:srgbClr val="00B050"/>
                </a:solidFill>
              </a:rPr>
              <a:t>	# If tree is empty, make the root the first node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self.root</a:t>
            </a:r>
            <a:r>
              <a:rPr lang="en-US" sz="1400" dirty="0" smtClean="0"/>
              <a:t> = node</a:t>
            </a:r>
          </a:p>
          <a:p>
            <a:r>
              <a:rPr lang="en-US" sz="1400" dirty="0"/>
              <a:t>	</a:t>
            </a:r>
            <a:r>
              <a:rPr lang="en-US" sz="1400" dirty="0" smtClean="0"/>
              <a:t>		</a:t>
            </a:r>
            <a:r>
              <a:rPr lang="en-US" sz="1400" b="1" dirty="0" smtClean="0">
                <a:solidFill>
                  <a:schemeClr val="accent5">
                    <a:lumMod val="75000"/>
                  </a:schemeClr>
                </a:solidFill>
              </a:rPr>
              <a:t>return</a:t>
            </a:r>
          </a:p>
          <a:p>
            <a:endParaRPr lang="en-US" sz="1400" dirty="0" smtClean="0"/>
          </a:p>
          <a:p>
            <a:r>
              <a:rPr lang="en-US" sz="1400" dirty="0"/>
              <a:t>		</a:t>
            </a:r>
            <a:r>
              <a:rPr lang="en-US" sz="1400" dirty="0">
                <a:solidFill>
                  <a:srgbClr val="00B050"/>
                </a:solidFill>
              </a:rPr>
              <a:t># Follow a path to insert 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a:t>
            </a:r>
            <a:r>
              <a:rPr lang="en-US" sz="1400" dirty="0" err="1" smtClean="0"/>
              <a:t>node.value</a:t>
            </a:r>
            <a:r>
              <a:rPr lang="en-US" sz="1400" dirty="0" smtClean="0"/>
              <a:t>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set node as left branch</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curr.left</a:t>
            </a:r>
            <a:r>
              <a:rPr lang="en-US" sz="1400" dirty="0" smtClean="0"/>
              <a:t> = node</a:t>
            </a:r>
          </a:p>
          <a:p>
            <a:r>
              <a:rPr lang="en-US" sz="1400" dirty="0"/>
              <a:t>	</a:t>
            </a:r>
            <a:r>
              <a:rPr lang="en-US" sz="1400" dirty="0" smtClean="0"/>
              <a:t>				</a:t>
            </a:r>
            <a:r>
              <a:rPr lang="en-US" sz="1400" b="1" dirty="0" smtClean="0">
                <a:solidFill>
                  <a:schemeClr val="accent5">
                    <a:lumMod val="75000"/>
                  </a:schemeClr>
                </a:solidFill>
              </a:rPr>
              <a:t>return</a:t>
            </a:r>
          </a:p>
          <a:p>
            <a:r>
              <a:rPr lang="en-US" sz="1400" dirty="0"/>
              <a:t>	</a:t>
            </a:r>
            <a:r>
              <a:rPr lang="en-US" sz="1400" dirty="0" smtClean="0"/>
              <a:t>			</a:t>
            </a:r>
            <a:r>
              <a:rPr lang="en-US" sz="1400" dirty="0" err="1" smtClean="0"/>
              <a:t>curr</a:t>
            </a:r>
            <a:r>
              <a:rPr lang="en-US" sz="1400" dirty="0" smtClean="0"/>
              <a:t> = </a:t>
            </a:r>
            <a:r>
              <a:rPr lang="en-US" sz="1400" dirty="0" err="1" smtClean="0"/>
              <a:t>curr.left</a:t>
            </a:r>
            <a:endParaRPr lang="en-US" sz="1400" dirty="0" smtClean="0"/>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curr.right</a:t>
            </a:r>
            <a:r>
              <a:rPr lang="en-US" sz="1400" dirty="0" smtClean="0"/>
              <a:t> = node</a:t>
            </a:r>
          </a:p>
          <a:p>
            <a:r>
              <a:rPr lang="en-US" sz="1400" b="1" dirty="0">
                <a:solidFill>
                  <a:schemeClr val="accent5">
                    <a:lumMod val="75000"/>
                  </a:schemeClr>
                </a:solidFill>
              </a:rPr>
              <a:t>	</a:t>
            </a:r>
            <a:r>
              <a:rPr lang="en-US" sz="1400" b="1" dirty="0" smtClean="0">
                <a:solidFill>
                  <a:schemeClr val="accent5">
                    <a:lumMod val="75000"/>
                  </a:schemeClr>
                </a:solidFill>
              </a:rPr>
              <a:t>			return</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endParaRPr lang="en-US" sz="1400" dirty="0" smtClean="0"/>
          </a:p>
        </p:txBody>
      </p:sp>
      <p:cxnSp>
        <p:nvCxnSpPr>
          <p:cNvPr id="35" name="Straight Arrow Connector 34"/>
          <p:cNvCxnSpPr/>
          <p:nvPr/>
        </p:nvCxnSpPr>
        <p:spPr>
          <a:xfrm>
            <a:off x="1867262" y="3124200"/>
            <a:ext cx="1028338" cy="533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85800" y="2743200"/>
            <a:ext cx="1695631" cy="461665"/>
          </a:xfrm>
          <a:prstGeom prst="rect">
            <a:avLst/>
          </a:prstGeom>
          <a:noFill/>
        </p:spPr>
        <p:txBody>
          <a:bodyPr wrap="square" rtlCol="0">
            <a:spAutoFit/>
          </a:bodyPr>
          <a:lstStyle/>
          <a:p>
            <a:r>
              <a:rPr lang="en-US" sz="1200" dirty="0" smtClean="0">
                <a:solidFill>
                  <a:schemeClr val="accent6">
                    <a:lumMod val="75000"/>
                  </a:schemeClr>
                </a:solidFill>
              </a:rPr>
              <a:t>Local variable, created</a:t>
            </a:r>
          </a:p>
          <a:p>
            <a:r>
              <a:rPr lang="en-US" sz="1200" dirty="0" smtClean="0">
                <a:solidFill>
                  <a:schemeClr val="accent6">
                    <a:lumMod val="75000"/>
                  </a:schemeClr>
                </a:solidFill>
              </a:rPr>
              <a:t>on first use.</a:t>
            </a:r>
            <a:endParaRPr lang="en-US" sz="1200" dirty="0">
              <a:solidFill>
                <a:schemeClr val="accent6">
                  <a:lumMod val="75000"/>
                </a:schemeClr>
              </a:solidFill>
            </a:endParaRPr>
          </a:p>
        </p:txBody>
      </p:sp>
      <p:sp>
        <p:nvSpPr>
          <p:cNvPr id="8" name="TextBox 7"/>
          <p:cNvSpPr txBox="1"/>
          <p:nvPr/>
        </p:nvSpPr>
        <p:spPr>
          <a:xfrm>
            <a:off x="495300" y="3747700"/>
            <a:ext cx="1143001" cy="276999"/>
          </a:xfrm>
          <a:prstGeom prst="rect">
            <a:avLst/>
          </a:prstGeom>
          <a:noFill/>
        </p:spPr>
        <p:txBody>
          <a:bodyPr wrap="square" rtlCol="0">
            <a:spAutoFit/>
          </a:bodyPr>
          <a:lstStyle/>
          <a:p>
            <a:r>
              <a:rPr lang="en-US" sz="1200" dirty="0" smtClean="0">
                <a:solidFill>
                  <a:schemeClr val="accent6">
                    <a:lumMod val="75000"/>
                  </a:schemeClr>
                </a:solidFill>
              </a:rPr>
              <a:t>Loop forever</a:t>
            </a:r>
          </a:p>
        </p:txBody>
      </p:sp>
      <p:cxnSp>
        <p:nvCxnSpPr>
          <p:cNvPr id="9" name="Straight Arrow Connector 8"/>
          <p:cNvCxnSpPr/>
          <p:nvPr/>
        </p:nvCxnSpPr>
        <p:spPr>
          <a:xfrm>
            <a:off x="1447800" y="3876675"/>
            <a:ext cx="1371600" cy="95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514600" y="5791200"/>
            <a:ext cx="1333138" cy="3203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57209" y="5880761"/>
            <a:ext cx="1695631" cy="461665"/>
          </a:xfrm>
          <a:prstGeom prst="rect">
            <a:avLst/>
          </a:prstGeom>
          <a:noFill/>
        </p:spPr>
        <p:txBody>
          <a:bodyPr wrap="square" rtlCol="0">
            <a:spAutoFit/>
          </a:bodyPr>
          <a:lstStyle/>
          <a:p>
            <a:r>
              <a:rPr lang="en-US" sz="1200" dirty="0" smtClean="0">
                <a:solidFill>
                  <a:schemeClr val="accent6">
                    <a:lumMod val="75000"/>
                  </a:schemeClr>
                </a:solidFill>
              </a:rPr>
              <a:t>Format of:</a:t>
            </a:r>
            <a:br>
              <a:rPr lang="en-US" sz="1200" dirty="0" smtClean="0">
                <a:solidFill>
                  <a:schemeClr val="accent6">
                    <a:lumMod val="75000"/>
                  </a:schemeClr>
                </a:solidFill>
              </a:rPr>
            </a:br>
            <a:r>
              <a:rPr lang="en-US" sz="1200" dirty="0" smtClean="0">
                <a:solidFill>
                  <a:schemeClr val="accent6">
                    <a:lumMod val="75000"/>
                  </a:schemeClr>
                </a:solidFill>
              </a:rPr>
              <a:t>else if statement</a:t>
            </a:r>
            <a:endParaRPr lang="en-US" sz="1200" dirty="0">
              <a:solidFill>
                <a:schemeClr val="accent6">
                  <a:lumMod val="75000"/>
                </a:schemeClr>
              </a:solidFill>
            </a:endParaRPr>
          </a:p>
        </p:txBody>
      </p:sp>
      <p:sp>
        <p:nvSpPr>
          <p:cNvPr id="7" name="TextBox 6"/>
          <p:cNvSpPr txBox="1"/>
          <p:nvPr/>
        </p:nvSpPr>
        <p:spPr>
          <a:xfrm>
            <a:off x="7315200" y="2776240"/>
            <a:ext cx="1382558" cy="461665"/>
          </a:xfrm>
          <a:prstGeom prst="rect">
            <a:avLst/>
          </a:prstGeom>
          <a:noFill/>
        </p:spPr>
        <p:txBody>
          <a:bodyPr wrap="none" rtlCol="0">
            <a:spAutoFit/>
          </a:bodyPr>
          <a:lstStyle/>
          <a:p>
            <a:r>
              <a:rPr lang="en-US" sz="1200" dirty="0" smtClean="0">
                <a:solidFill>
                  <a:srgbClr val="FF0000"/>
                </a:solidFill>
              </a:rPr>
              <a:t>Add code here to</a:t>
            </a:r>
          </a:p>
          <a:p>
            <a:r>
              <a:rPr lang="en-US" sz="1200" dirty="0" smtClean="0">
                <a:solidFill>
                  <a:srgbClr val="FF0000"/>
                </a:solidFill>
              </a:rPr>
              <a:t>check for duplicate</a:t>
            </a:r>
            <a:endParaRPr lang="en-US" sz="1200" dirty="0">
              <a:solidFill>
                <a:srgbClr val="FF0000"/>
              </a:solidFill>
            </a:endParaRPr>
          </a:p>
        </p:txBody>
      </p:sp>
      <p:cxnSp>
        <p:nvCxnSpPr>
          <p:cNvPr id="15" name="Straight Arrow Connector 14"/>
          <p:cNvCxnSpPr/>
          <p:nvPr/>
        </p:nvCxnSpPr>
        <p:spPr>
          <a:xfrm flipH="1">
            <a:off x="3847739" y="2974032"/>
            <a:ext cx="3467462" cy="10315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2611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18037"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Find algorithm</a:t>
            </a:r>
          </a:p>
          <a:p>
            <a:pPr marL="800100" lvl="1" indent="-342900">
              <a:buFont typeface="+mj-lt"/>
              <a:buAutoNum type="arabicPeriod"/>
            </a:pPr>
            <a:r>
              <a:rPr lang="en-US" dirty="0"/>
              <a:t>I</a:t>
            </a:r>
            <a:r>
              <a:rPr lang="en-US" dirty="0" smtClean="0"/>
              <a:t>f the root is null (None), return None.</a:t>
            </a:r>
          </a:p>
          <a:p>
            <a:pPr marL="800100" lvl="1" indent="-342900">
              <a:buFont typeface="+mj-lt"/>
              <a:buAutoNum type="arabicPeriod"/>
            </a:pPr>
            <a:r>
              <a:rPr lang="en-US" dirty="0" smtClean="0"/>
              <a:t>If value is equal to the node, return the node.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return None.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323277" y="34908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293262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73297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03727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77082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762759" y="4206298"/>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752725" y="531965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410019" y="5319650"/>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04328" y="415444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62759" y="4155221"/>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669961" y="5319650"/>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362230" y="4102325"/>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543925" y="5319650"/>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894777" y="5625521"/>
            <a:ext cx="838200" cy="838200"/>
          </a:xfrm>
          <a:prstGeom prst="ellipse">
            <a:avLst/>
          </a:prstGeom>
          <a:solidFill>
            <a:schemeClr val="accent5">
              <a:lumMod val="75000"/>
            </a:schemeClr>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580577" y="533768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544098" y="5319649"/>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1502420" y="3826222"/>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037277" y="3488229"/>
            <a:ext cx="1314450" cy="276999"/>
          </a:xfrm>
          <a:prstGeom prst="rect">
            <a:avLst/>
          </a:prstGeom>
          <a:noFill/>
        </p:spPr>
        <p:txBody>
          <a:bodyPr wrap="square" rtlCol="0">
            <a:spAutoFit/>
          </a:bodyPr>
          <a:lstStyle/>
          <a:p>
            <a:r>
              <a:rPr lang="en-US" sz="1200" b="1" dirty="0" smtClean="0">
                <a:solidFill>
                  <a:schemeClr val="accent6">
                    <a:lumMod val="75000"/>
                  </a:schemeClr>
                </a:solidFill>
              </a:rPr>
              <a:t>Find value = 7</a:t>
            </a:r>
            <a:endParaRPr lang="en-US" sz="1200" b="1" dirty="0">
              <a:solidFill>
                <a:schemeClr val="accent6">
                  <a:lumMod val="75000"/>
                </a:schemeClr>
              </a:solidFill>
            </a:endParaRPr>
          </a:p>
        </p:txBody>
      </p:sp>
      <p:cxnSp>
        <p:nvCxnSpPr>
          <p:cNvPr id="41" name="Straight Arrow Connector 40"/>
          <p:cNvCxnSpPr/>
          <p:nvPr/>
        </p:nvCxnSpPr>
        <p:spPr>
          <a:xfrm>
            <a:off x="5313877" y="3765228"/>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42502" y="3859186"/>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880513" y="5226378"/>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27044" y="5488240"/>
            <a:ext cx="1326305" cy="276999"/>
          </a:xfrm>
          <a:prstGeom prst="rect">
            <a:avLst/>
          </a:prstGeom>
          <a:noFill/>
        </p:spPr>
        <p:txBody>
          <a:bodyPr wrap="square" rtlCol="0">
            <a:spAutoFit/>
          </a:bodyPr>
          <a:lstStyle/>
          <a:p>
            <a:r>
              <a:rPr lang="en-US" sz="1200" b="1" dirty="0" smtClean="0">
                <a:solidFill>
                  <a:schemeClr val="accent6">
                    <a:lumMod val="75000"/>
                  </a:schemeClr>
                </a:solidFill>
              </a:rPr>
              <a:t>7 &lt; 8, go left</a:t>
            </a:r>
          </a:p>
        </p:txBody>
      </p:sp>
      <p:sp>
        <p:nvSpPr>
          <p:cNvPr id="32" name="TextBox 31"/>
          <p:cNvSpPr txBox="1"/>
          <p:nvPr/>
        </p:nvSpPr>
        <p:spPr>
          <a:xfrm>
            <a:off x="5765778" y="6043550"/>
            <a:ext cx="1326305" cy="276999"/>
          </a:xfrm>
          <a:prstGeom prst="rect">
            <a:avLst/>
          </a:prstGeom>
          <a:noFill/>
        </p:spPr>
        <p:txBody>
          <a:bodyPr wrap="square" rtlCol="0">
            <a:spAutoFit/>
          </a:bodyPr>
          <a:lstStyle/>
          <a:p>
            <a:r>
              <a:rPr lang="en-US" sz="1200" b="1" dirty="0" smtClean="0">
                <a:solidFill>
                  <a:schemeClr val="accent6">
                    <a:lumMod val="75000"/>
                  </a:schemeClr>
                </a:solidFill>
              </a:rPr>
              <a:t>Node Found</a:t>
            </a:r>
          </a:p>
        </p:txBody>
      </p:sp>
    </p:spTree>
    <p:extLst>
      <p:ext uri="{BB962C8B-B14F-4D97-AF65-F5344CB8AC3E}">
        <p14:creationId xmlns:p14="http://schemas.microsoft.com/office/powerpoint/2010/main" val="9060194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909310"/>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a:t>f</a:t>
            </a:r>
            <a:r>
              <a:rPr lang="en-US" sz="1400" dirty="0" smtClean="0"/>
              <a:t>ind( self, value ):</a:t>
            </a:r>
            <a:br>
              <a:rPr lang="en-US" sz="1400" dirty="0" smtClean="0"/>
            </a:br>
            <a:r>
              <a:rPr lang="en-US" sz="1400" dirty="0" smtClean="0"/>
              <a:t>		</a:t>
            </a:r>
            <a:r>
              <a:rPr lang="en-US" sz="1400" dirty="0" smtClean="0">
                <a:solidFill>
                  <a:srgbClr val="FF0000"/>
                </a:solidFill>
              </a:rPr>
              <a:t>“”” Find </a:t>
            </a:r>
            <a:r>
              <a:rPr lang="en-US" sz="1400" dirty="0">
                <a:solidFill>
                  <a:srgbClr val="FF0000"/>
                </a:solidFill>
              </a:rPr>
              <a:t>a node into a binary search </a:t>
            </a:r>
            <a:r>
              <a:rPr lang="en-US" sz="1400" dirty="0" smtClean="0">
                <a:solidFill>
                  <a:srgbClr val="FF0000"/>
                </a:solidFill>
              </a:rPr>
              <a:t>tree “””</a:t>
            </a:r>
          </a:p>
          <a:p>
            <a:r>
              <a:rPr lang="en-US" sz="1400" dirty="0">
                <a:solidFill>
                  <a:srgbClr val="00B050"/>
                </a:solidFill>
              </a:rPr>
              <a:t>	</a:t>
            </a:r>
            <a:r>
              <a:rPr lang="en-US" sz="1400" dirty="0" smtClean="0">
                <a:solidFill>
                  <a:srgbClr val="00B050"/>
                </a:solidFill>
              </a:rPr>
              <a:t>	# If tree is empty, return None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endParaRPr lang="en-US" sz="1400" dirty="0" smtClean="0"/>
          </a:p>
          <a:p>
            <a:r>
              <a:rPr lang="en-US" sz="1400" dirty="0"/>
              <a:t>		</a:t>
            </a:r>
            <a:r>
              <a:rPr lang="en-US" sz="1400" dirty="0">
                <a:solidFill>
                  <a:srgbClr val="00B050"/>
                </a:solidFill>
              </a:rPr>
              <a:t># Follow a path to </a:t>
            </a:r>
            <a:r>
              <a:rPr lang="en-US" sz="1400" dirty="0" smtClean="0">
                <a:solidFill>
                  <a:srgbClr val="00B050"/>
                </a:solidFill>
              </a:rPr>
              <a:t>find </a:t>
            </a:r>
            <a:r>
              <a:rPr lang="en-US" sz="1400" dirty="0">
                <a:solidFill>
                  <a:srgbClr val="00B050"/>
                </a:solidFill>
              </a:rPr>
              <a:t>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Node Found</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curr.value</a:t>
            </a:r>
            <a:r>
              <a:rPr lang="en-US" sz="1400" dirty="0" smtClean="0"/>
              <a:t> == value:</a:t>
            </a:r>
          </a:p>
          <a:p>
            <a:r>
              <a:rPr lang="en-US" sz="1400" dirty="0"/>
              <a:t>	</a:t>
            </a:r>
            <a:r>
              <a:rPr lang="en-US" sz="1400" dirty="0" smtClean="0"/>
              <a:t>			return </a:t>
            </a:r>
            <a:r>
              <a:rPr lang="en-US" sz="1400" dirty="0" err="1" smtClean="0"/>
              <a:t>curr</a:t>
            </a:r>
            <a:endParaRPr lang="en-US" sz="1400" dirty="0" smtClean="0"/>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value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return not found</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r>
              <a:rPr lang="en-US" sz="1400" dirty="0"/>
              <a:t>	</a:t>
            </a:r>
            <a:r>
              <a:rPr lang="en-US" sz="1400" dirty="0" smtClean="0"/>
              <a:t>			</a:t>
            </a:r>
            <a:r>
              <a:rPr lang="en-US" sz="1400" dirty="0" err="1" smtClean="0"/>
              <a:t>curr</a:t>
            </a:r>
            <a:r>
              <a:rPr lang="en-US" sz="1400" dirty="0" smtClean="0"/>
              <a:t> = </a:t>
            </a:r>
            <a:r>
              <a:rPr lang="en-US" sz="1400" dirty="0" err="1" smtClean="0"/>
              <a:t>curr.left</a:t>
            </a:r>
            <a:endParaRPr lang="en-US" sz="1400" dirty="0" smtClean="0"/>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b="1" dirty="0">
                <a:solidFill>
                  <a:schemeClr val="accent5">
                    <a:lumMod val="75000"/>
                  </a:schemeClr>
                </a:solidFill>
              </a:rPr>
              <a:t>	</a:t>
            </a:r>
            <a:r>
              <a:rPr lang="en-US" sz="1400" b="1" dirty="0" smtClean="0">
                <a:solidFill>
                  <a:schemeClr val="accent5">
                    <a:lumMod val="75000"/>
                  </a:schemeClr>
                </a:solidFill>
              </a:rPr>
              <a:t>			return None</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endParaRPr lang="en-US" sz="1400" dirty="0" smtClean="0"/>
          </a:p>
        </p:txBody>
      </p:sp>
    </p:spTree>
    <p:extLst>
      <p:ext uri="{BB962C8B-B14F-4D97-AF65-F5344CB8AC3E}">
        <p14:creationId xmlns:p14="http://schemas.microsoft.com/office/powerpoint/2010/main" val="28941892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255932"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Delete algorithm</a:t>
            </a:r>
          </a:p>
          <a:p>
            <a:pPr marL="800100" lvl="1" indent="-342900">
              <a:buFont typeface="+mj-lt"/>
              <a:buAutoNum type="arabicPeriod"/>
            </a:pPr>
            <a:r>
              <a:rPr lang="en-US" dirty="0"/>
              <a:t>I</a:t>
            </a:r>
            <a:r>
              <a:rPr lang="en-US" dirty="0" smtClean="0"/>
              <a:t>f the root is null (None), return.</a:t>
            </a:r>
          </a:p>
          <a:p>
            <a:pPr marL="800100" lvl="1" indent="-342900">
              <a:buFont typeface="+mj-lt"/>
              <a:buAutoNum type="arabicPeriod"/>
            </a:pPr>
            <a:r>
              <a:rPr lang="en-US" dirty="0" smtClean="0"/>
              <a:t>While remembering the parent node, If the value is less than the node (branch),  </a:t>
            </a:r>
          </a:p>
          <a:p>
            <a:pPr lvl="1"/>
            <a:r>
              <a:rPr lang="en-US" dirty="0" smtClean="0"/>
              <a:t>       traverse left; otherwise traverse right.</a:t>
            </a:r>
          </a:p>
          <a:p>
            <a:pPr marL="800100" lvl="1" indent="-342900">
              <a:buAutoNum type="arabicPeriod" startAt="3"/>
            </a:pPr>
            <a:r>
              <a:rPr lang="en-US" dirty="0" smtClean="0"/>
              <a:t>If the value equals the node value, set the parent left branch to null (None) if left branch;</a:t>
            </a:r>
          </a:p>
          <a:p>
            <a:pPr lvl="1"/>
            <a:r>
              <a:rPr lang="en-US" dirty="0" smtClean="0"/>
              <a:t>       otherwise set parent right branch to null (None).</a:t>
            </a:r>
          </a:p>
          <a:p>
            <a:pPr lvl="1"/>
            <a:r>
              <a:rPr lang="en-US" dirty="0" smtClean="0"/>
              <a:t>4.    Reinsert the left and right branches of the removed node.</a:t>
            </a:r>
          </a:p>
        </p:txBody>
      </p:sp>
      <p:sp>
        <p:nvSpPr>
          <p:cNvPr id="6" name="Oval 5"/>
          <p:cNvSpPr/>
          <p:nvPr/>
        </p:nvSpPr>
        <p:spPr>
          <a:xfrm>
            <a:off x="2473970" y="36903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1083320" y="4680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3815922" y="4680943"/>
            <a:ext cx="838200" cy="838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18797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192152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1913452" y="4405791"/>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903418" y="5519143"/>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1560712" y="5519143"/>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245496" y="430401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13452" y="4354714"/>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820654" y="5519143"/>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3512923" y="4301818"/>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1694618" y="5519143"/>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3045470" y="5825014"/>
            <a:ext cx="838200" cy="838200"/>
          </a:xfrm>
          <a:prstGeom prst="ellipse">
            <a:avLst/>
          </a:prstGeom>
          <a:solidFill>
            <a:schemeClr val="accent5">
              <a:lumMod val="75000"/>
            </a:schemeClr>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3731270" y="553718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33250" y="5469713"/>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381000" y="4025715"/>
            <a:ext cx="1421492"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68945" y="3687721"/>
            <a:ext cx="1314450" cy="276999"/>
          </a:xfrm>
          <a:prstGeom prst="rect">
            <a:avLst/>
          </a:prstGeom>
          <a:noFill/>
        </p:spPr>
        <p:txBody>
          <a:bodyPr wrap="square" rtlCol="0">
            <a:spAutoFit/>
          </a:bodyPr>
          <a:lstStyle/>
          <a:p>
            <a:r>
              <a:rPr lang="en-US" sz="1200" b="1" dirty="0" smtClean="0">
                <a:solidFill>
                  <a:schemeClr val="accent6">
                    <a:lumMod val="75000"/>
                  </a:schemeClr>
                </a:solidFill>
              </a:rPr>
              <a:t>Remove value = 8</a:t>
            </a:r>
            <a:endParaRPr lang="en-US" sz="1200" b="1" dirty="0">
              <a:solidFill>
                <a:schemeClr val="accent6">
                  <a:lumMod val="75000"/>
                </a:schemeClr>
              </a:solidFill>
            </a:endParaRPr>
          </a:p>
        </p:txBody>
      </p:sp>
      <p:cxnSp>
        <p:nvCxnSpPr>
          <p:cNvPr id="41" name="Straight Arrow Connector 40"/>
          <p:cNvCxnSpPr/>
          <p:nvPr/>
        </p:nvCxnSpPr>
        <p:spPr>
          <a:xfrm>
            <a:off x="3464570" y="3964721"/>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21979" y="4058679"/>
            <a:ext cx="1064286" cy="461665"/>
          </a:xfrm>
          <a:prstGeom prst="rect">
            <a:avLst/>
          </a:prstGeom>
          <a:noFill/>
        </p:spPr>
        <p:txBody>
          <a:bodyPr wrap="square" rtlCol="0">
            <a:spAutoFit/>
          </a:bodyPr>
          <a:lstStyle/>
          <a:p>
            <a:r>
              <a:rPr lang="en-US" sz="1200" b="1" dirty="0" smtClean="0">
                <a:solidFill>
                  <a:schemeClr val="accent6">
                    <a:lumMod val="75000"/>
                  </a:schemeClr>
                </a:solidFill>
              </a:rPr>
              <a:t>7 &gt; 6, go right</a:t>
            </a:r>
          </a:p>
          <a:p>
            <a:r>
              <a:rPr lang="en-US" sz="1200" b="1" dirty="0" smtClean="0">
                <a:solidFill>
                  <a:schemeClr val="accent6">
                    <a:lumMod val="75000"/>
                  </a:schemeClr>
                </a:solidFill>
              </a:rPr>
              <a:t>Parent = 6</a:t>
            </a:r>
            <a:endParaRPr lang="en-US" sz="1200" b="1" dirty="0">
              <a:solidFill>
                <a:schemeClr val="accent6">
                  <a:lumMod val="75000"/>
                </a:schemeClr>
              </a:solidFill>
            </a:endParaRPr>
          </a:p>
        </p:txBody>
      </p:sp>
      <p:sp>
        <p:nvSpPr>
          <p:cNvPr id="26" name="&quot;No&quot; Symbol 25"/>
          <p:cNvSpPr/>
          <p:nvPr/>
        </p:nvSpPr>
        <p:spPr>
          <a:xfrm>
            <a:off x="3731270" y="4528894"/>
            <a:ext cx="229148" cy="224878"/>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p:cNvSpPr txBox="1"/>
          <p:nvPr/>
        </p:nvSpPr>
        <p:spPr>
          <a:xfrm>
            <a:off x="2731145" y="4533529"/>
            <a:ext cx="1064286" cy="276999"/>
          </a:xfrm>
          <a:prstGeom prst="rect">
            <a:avLst/>
          </a:prstGeom>
          <a:noFill/>
        </p:spPr>
        <p:txBody>
          <a:bodyPr wrap="square" rtlCol="0">
            <a:spAutoFit/>
          </a:bodyPr>
          <a:lstStyle/>
          <a:p>
            <a:r>
              <a:rPr lang="en-US" sz="1200" b="1" dirty="0" smtClean="0">
                <a:solidFill>
                  <a:schemeClr val="accent6">
                    <a:lumMod val="75000"/>
                  </a:schemeClr>
                </a:solidFill>
              </a:rPr>
              <a:t>Remove Link</a:t>
            </a:r>
            <a:endParaRPr lang="en-US" sz="1200" b="1" dirty="0">
              <a:solidFill>
                <a:schemeClr val="accent6">
                  <a:lumMod val="75000"/>
                </a:schemeClr>
              </a:solidFill>
            </a:endParaRPr>
          </a:p>
        </p:txBody>
      </p:sp>
      <p:sp>
        <p:nvSpPr>
          <p:cNvPr id="46" name="Oval 45"/>
          <p:cNvSpPr/>
          <p:nvPr/>
        </p:nvSpPr>
        <p:spPr>
          <a:xfrm>
            <a:off x="6821148" y="37149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47" name="Oval 46"/>
          <p:cNvSpPr/>
          <p:nvPr/>
        </p:nvSpPr>
        <p:spPr>
          <a:xfrm>
            <a:off x="5430498" y="4705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49" name="Oval 48"/>
          <p:cNvSpPr/>
          <p:nvPr/>
        </p:nvSpPr>
        <p:spPr>
          <a:xfrm>
            <a:off x="453514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50" name="Oval 49"/>
          <p:cNvSpPr/>
          <p:nvPr/>
        </p:nvSpPr>
        <p:spPr>
          <a:xfrm>
            <a:off x="626869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a:stCxn id="46" idx="3"/>
          </p:cNvCxnSpPr>
          <p:nvPr/>
        </p:nvCxnSpPr>
        <p:spPr>
          <a:xfrm flipH="1">
            <a:off x="6260630" y="4430355"/>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9" idx="7"/>
          </p:cNvCxnSpPr>
          <p:nvPr/>
        </p:nvCxnSpPr>
        <p:spPr>
          <a:xfrm flipH="1">
            <a:off x="5250596" y="554370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50" idx="1"/>
          </p:cNvCxnSpPr>
          <p:nvPr/>
        </p:nvCxnSpPr>
        <p:spPr>
          <a:xfrm>
            <a:off x="5907890" y="5543707"/>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592674" y="432858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260630" y="4379278"/>
            <a:ext cx="427168" cy="276999"/>
          </a:xfrm>
          <a:prstGeom prst="rect">
            <a:avLst/>
          </a:prstGeom>
          <a:noFill/>
        </p:spPr>
        <p:txBody>
          <a:bodyPr wrap="none" rtlCol="0">
            <a:spAutoFit/>
          </a:bodyPr>
          <a:lstStyle/>
          <a:p>
            <a:r>
              <a:rPr lang="en-US" sz="1200" b="1" dirty="0" smtClean="0"/>
              <a:t>Left</a:t>
            </a:r>
            <a:endParaRPr lang="en-US" sz="1200" b="1" dirty="0"/>
          </a:p>
        </p:txBody>
      </p:sp>
      <p:sp>
        <p:nvSpPr>
          <p:cNvPr id="56" name="TextBox 55"/>
          <p:cNvSpPr txBox="1"/>
          <p:nvPr/>
        </p:nvSpPr>
        <p:spPr>
          <a:xfrm>
            <a:off x="5167832" y="5543707"/>
            <a:ext cx="427168" cy="276999"/>
          </a:xfrm>
          <a:prstGeom prst="rect">
            <a:avLst/>
          </a:prstGeom>
          <a:noFill/>
        </p:spPr>
        <p:txBody>
          <a:bodyPr wrap="none" rtlCol="0">
            <a:spAutoFit/>
          </a:bodyPr>
          <a:lstStyle/>
          <a:p>
            <a:r>
              <a:rPr lang="en-US" sz="1200" b="1" dirty="0" smtClean="0"/>
              <a:t>Left</a:t>
            </a:r>
            <a:endParaRPr lang="en-US" sz="1200" b="1" dirty="0"/>
          </a:p>
        </p:txBody>
      </p:sp>
      <p:sp>
        <p:nvSpPr>
          <p:cNvPr id="57" name="TextBox 56"/>
          <p:cNvSpPr txBox="1"/>
          <p:nvPr/>
        </p:nvSpPr>
        <p:spPr>
          <a:xfrm>
            <a:off x="7860101" y="4326382"/>
            <a:ext cx="518283" cy="276999"/>
          </a:xfrm>
          <a:prstGeom prst="rect">
            <a:avLst/>
          </a:prstGeom>
          <a:noFill/>
        </p:spPr>
        <p:txBody>
          <a:bodyPr wrap="none" rtlCol="0">
            <a:spAutoFit/>
          </a:bodyPr>
          <a:lstStyle/>
          <a:p>
            <a:r>
              <a:rPr lang="en-US" sz="1200" b="1" dirty="0" smtClean="0"/>
              <a:t>Right</a:t>
            </a:r>
            <a:endParaRPr lang="en-US" sz="1200" b="1" dirty="0"/>
          </a:p>
        </p:txBody>
      </p:sp>
      <p:sp>
        <p:nvSpPr>
          <p:cNvPr id="58" name="TextBox 57"/>
          <p:cNvSpPr txBox="1"/>
          <p:nvPr/>
        </p:nvSpPr>
        <p:spPr>
          <a:xfrm>
            <a:off x="6041796" y="5543707"/>
            <a:ext cx="518283" cy="276999"/>
          </a:xfrm>
          <a:prstGeom prst="rect">
            <a:avLst/>
          </a:prstGeom>
          <a:noFill/>
        </p:spPr>
        <p:txBody>
          <a:bodyPr wrap="none" rtlCol="0">
            <a:spAutoFit/>
          </a:bodyPr>
          <a:lstStyle/>
          <a:p>
            <a:r>
              <a:rPr lang="en-US" sz="1200" b="1" dirty="0" smtClean="0"/>
              <a:t>Right</a:t>
            </a:r>
            <a:endParaRPr lang="en-US" sz="1200" b="1" dirty="0"/>
          </a:p>
        </p:txBody>
      </p:sp>
      <p:sp>
        <p:nvSpPr>
          <p:cNvPr id="59" name="Oval 58"/>
          <p:cNvSpPr/>
          <p:nvPr/>
        </p:nvSpPr>
        <p:spPr>
          <a:xfrm>
            <a:off x="8192748" y="4672028"/>
            <a:ext cx="838200" cy="838200"/>
          </a:xfrm>
          <a:prstGeom prst="ellipse">
            <a:avLst/>
          </a:prstGeom>
          <a:solidFill>
            <a:srgbClr val="00B050"/>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67" name="TextBox 66"/>
          <p:cNvSpPr txBox="1"/>
          <p:nvPr/>
        </p:nvSpPr>
        <p:spPr>
          <a:xfrm>
            <a:off x="8158410" y="5537180"/>
            <a:ext cx="872538" cy="461665"/>
          </a:xfrm>
          <a:prstGeom prst="rect">
            <a:avLst/>
          </a:prstGeom>
          <a:noFill/>
        </p:spPr>
        <p:txBody>
          <a:bodyPr wrap="square" rtlCol="0">
            <a:spAutoFit/>
          </a:bodyPr>
          <a:lstStyle/>
          <a:p>
            <a:r>
              <a:rPr lang="en-US" sz="1200" b="1" dirty="0" smtClean="0">
                <a:solidFill>
                  <a:schemeClr val="accent6">
                    <a:lumMod val="75000"/>
                  </a:schemeClr>
                </a:solidFill>
              </a:rPr>
              <a:t>Reinserted</a:t>
            </a:r>
            <a:br>
              <a:rPr lang="en-US" sz="1200" b="1" dirty="0" smtClean="0">
                <a:solidFill>
                  <a:schemeClr val="accent6">
                    <a:lumMod val="75000"/>
                  </a:schemeClr>
                </a:solidFill>
              </a:rPr>
            </a:br>
            <a:r>
              <a:rPr lang="en-US" sz="1200" b="1" dirty="0" smtClean="0">
                <a:solidFill>
                  <a:schemeClr val="accent6">
                    <a:lumMod val="75000"/>
                  </a:schemeClr>
                </a:solidFill>
              </a:rPr>
              <a:t>Node</a:t>
            </a:r>
            <a:endParaRPr lang="en-US" sz="1200" b="1" dirty="0">
              <a:solidFill>
                <a:schemeClr val="accent6">
                  <a:lumMod val="75000"/>
                </a:schemeClr>
              </a:solidFill>
            </a:endParaRPr>
          </a:p>
        </p:txBody>
      </p:sp>
      <p:sp>
        <p:nvSpPr>
          <p:cNvPr id="27" name="Right Arrow 26"/>
          <p:cNvSpPr/>
          <p:nvPr/>
        </p:nvSpPr>
        <p:spPr>
          <a:xfrm>
            <a:off x="5169080" y="3527410"/>
            <a:ext cx="291032" cy="1283118"/>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0106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799" y="1071801"/>
            <a:ext cx="7772399" cy="5940088"/>
          </a:xfrm>
          <a:prstGeom prst="rect">
            <a:avLst/>
          </a:prstGeom>
          <a:noFill/>
          <a:ln>
            <a:solidFill>
              <a:schemeClr val="bg1">
                <a:lumMod val="50000"/>
              </a:schemeClr>
            </a:solidFill>
            <a:prstDash val="sysDash"/>
          </a:ln>
        </p:spPr>
        <p:txBody>
          <a:bodyPr wrap="square" rtlCol="0">
            <a:spAutoFit/>
          </a:bodyPr>
          <a:lstStyle/>
          <a:p>
            <a:r>
              <a:rPr lang="en-US" sz="1000" b="1" dirty="0">
                <a:solidFill>
                  <a:schemeClr val="accent5">
                    <a:lumMod val="75000"/>
                  </a:schemeClr>
                </a:solidFill>
              </a:rPr>
              <a:t>class</a:t>
            </a:r>
            <a:r>
              <a:rPr lang="en-US" sz="1000" dirty="0"/>
              <a:t> </a:t>
            </a:r>
            <a:r>
              <a:rPr lang="en-US" sz="1000" dirty="0" err="1" smtClean="0"/>
              <a:t>BinarySearchTree</a:t>
            </a:r>
            <a:r>
              <a:rPr lang="en-US" sz="1000" dirty="0" smtClean="0"/>
              <a:t>(object): </a:t>
            </a:r>
          </a:p>
          <a:p>
            <a:r>
              <a:rPr lang="en-US" sz="1000" dirty="0"/>
              <a:t>	</a:t>
            </a:r>
            <a:r>
              <a:rPr lang="en-US" sz="1000" dirty="0" smtClean="0"/>
              <a:t>root = </a:t>
            </a:r>
            <a:r>
              <a:rPr lang="en-US" sz="1000" b="1" dirty="0" smtClean="0">
                <a:solidFill>
                  <a:schemeClr val="accent5">
                    <a:lumMod val="75000"/>
                  </a:schemeClr>
                </a:solidFill>
              </a:rPr>
              <a:t>None		</a:t>
            </a:r>
            <a:r>
              <a:rPr lang="en-US" sz="1000" dirty="0" smtClean="0">
                <a:solidFill>
                  <a:srgbClr val="00B050"/>
                </a:solidFill>
              </a:rPr>
              <a:t># root of the search tree</a:t>
            </a:r>
          </a:p>
          <a:p>
            <a:r>
              <a:rPr lang="en-US" sz="1000" dirty="0" smtClean="0"/>
              <a:t/>
            </a:r>
            <a:br>
              <a:rPr lang="en-US" sz="1000" dirty="0" smtClean="0"/>
            </a:br>
            <a:r>
              <a:rPr lang="en-US" sz="1000" dirty="0" smtClean="0"/>
              <a:t>	</a:t>
            </a:r>
            <a:r>
              <a:rPr lang="en-US" sz="1000" b="1" dirty="0" err="1" smtClean="0">
                <a:solidFill>
                  <a:schemeClr val="accent5">
                    <a:lumMod val="75000"/>
                  </a:schemeClr>
                </a:solidFill>
              </a:rPr>
              <a:t>def</a:t>
            </a:r>
            <a:r>
              <a:rPr lang="en-US" sz="1000" b="1" dirty="0" smtClean="0">
                <a:solidFill>
                  <a:schemeClr val="accent5">
                    <a:lumMod val="75000"/>
                  </a:schemeClr>
                </a:solidFill>
              </a:rPr>
              <a:t> </a:t>
            </a:r>
            <a:r>
              <a:rPr lang="en-US" sz="1000" dirty="0" smtClean="0"/>
              <a:t>delete( self, value ):</a:t>
            </a:r>
            <a:br>
              <a:rPr lang="en-US" sz="1000" dirty="0" smtClean="0"/>
            </a:br>
            <a:r>
              <a:rPr lang="en-US" sz="1000" dirty="0" smtClean="0"/>
              <a:t>		</a:t>
            </a:r>
            <a:r>
              <a:rPr lang="en-US" sz="1000" dirty="0" smtClean="0">
                <a:solidFill>
                  <a:srgbClr val="FF0000"/>
                </a:solidFill>
              </a:rPr>
              <a:t>“”” Find </a:t>
            </a:r>
            <a:r>
              <a:rPr lang="en-US" sz="1000" dirty="0">
                <a:solidFill>
                  <a:srgbClr val="FF0000"/>
                </a:solidFill>
              </a:rPr>
              <a:t>a node into a binary search </a:t>
            </a:r>
            <a:r>
              <a:rPr lang="en-US" sz="1000" dirty="0" smtClean="0">
                <a:solidFill>
                  <a:srgbClr val="FF0000"/>
                </a:solidFill>
              </a:rPr>
              <a:t>tree “””</a:t>
            </a:r>
          </a:p>
          <a:p>
            <a:r>
              <a:rPr lang="en-US" sz="1000" dirty="0">
                <a:solidFill>
                  <a:srgbClr val="00B050"/>
                </a:solidFill>
              </a:rPr>
              <a:t>	</a:t>
            </a:r>
            <a:r>
              <a:rPr lang="en-US" sz="1000" dirty="0" smtClean="0">
                <a:solidFill>
                  <a:srgbClr val="00B050"/>
                </a:solidFill>
              </a:rPr>
              <a:t>	# If tree is empty, return None</a:t>
            </a:r>
            <a:endParaRPr lang="en-US" sz="1000" dirty="0">
              <a:solidFill>
                <a:srgbClr val="00B050"/>
              </a:solidFill>
            </a:endParaRP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self.root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endParaRPr lang="en-US" sz="1000" dirty="0" smtClean="0"/>
          </a:p>
          <a:p>
            <a:r>
              <a:rPr lang="en-US" sz="1000" dirty="0"/>
              <a:t>		</a:t>
            </a:r>
            <a:r>
              <a:rPr lang="en-US" sz="1000" dirty="0">
                <a:solidFill>
                  <a:srgbClr val="00B050"/>
                </a:solidFill>
              </a:rPr>
              <a:t># Follow a path to </a:t>
            </a:r>
            <a:r>
              <a:rPr lang="en-US" sz="1000" dirty="0" smtClean="0">
                <a:solidFill>
                  <a:srgbClr val="00B050"/>
                </a:solidFill>
              </a:rPr>
              <a:t>find </a:t>
            </a:r>
            <a:r>
              <a:rPr lang="en-US" sz="1000" dirty="0">
                <a:solidFill>
                  <a:srgbClr val="00B050"/>
                </a:solidFill>
              </a:rPr>
              <a:t>the </a:t>
            </a:r>
            <a:r>
              <a:rPr lang="en-US" sz="1000" dirty="0" smtClean="0">
                <a:solidFill>
                  <a:srgbClr val="00B050"/>
                </a:solidFill>
              </a:rPr>
              <a:t>node to delete</a:t>
            </a:r>
            <a:endParaRPr lang="en-US" sz="1000" dirty="0">
              <a:solidFill>
                <a:srgbClr val="00B050"/>
              </a:solidFill>
            </a:endParaRPr>
          </a:p>
          <a:p>
            <a:r>
              <a:rPr lang="en-US" sz="1000" dirty="0"/>
              <a:t>		</a:t>
            </a:r>
            <a:r>
              <a:rPr lang="en-US" sz="1000" dirty="0" err="1"/>
              <a:t>curr</a:t>
            </a:r>
            <a:r>
              <a:rPr lang="en-US" sz="1000" dirty="0"/>
              <a:t> = </a:t>
            </a:r>
            <a:r>
              <a:rPr lang="en-US" sz="1000" dirty="0" err="1" smtClean="0"/>
              <a:t>self.root</a:t>
            </a:r>
            <a:endParaRPr lang="en-US" sz="1000" dirty="0" smtClean="0"/>
          </a:p>
          <a:p>
            <a:r>
              <a:rPr lang="en-US" sz="1000" dirty="0"/>
              <a:t>	</a:t>
            </a:r>
            <a:r>
              <a:rPr lang="en-US" sz="1000" dirty="0" smtClean="0"/>
              <a:t>	</a:t>
            </a:r>
            <a:r>
              <a:rPr lang="en-US" sz="1000" dirty="0" err="1" smtClean="0"/>
              <a:t>prev</a:t>
            </a:r>
            <a:r>
              <a:rPr lang="en-US" sz="1000" dirty="0" smtClean="0"/>
              <a:t> = </a:t>
            </a:r>
            <a:r>
              <a:rPr lang="en-US" sz="1000" dirty="0" err="1" smtClean="0"/>
              <a:t>self.root</a:t>
            </a:r>
            <a:endParaRPr lang="en-US" sz="1000" dirty="0" smtClean="0"/>
          </a:p>
          <a:p>
            <a:r>
              <a:rPr lang="en-US" sz="1000" dirty="0"/>
              <a:t>	</a:t>
            </a:r>
            <a:r>
              <a:rPr lang="en-US" sz="1000" dirty="0" smtClean="0"/>
              <a:t>	</a:t>
            </a:r>
            <a:r>
              <a:rPr lang="en-US" sz="1000" b="1" dirty="0" smtClean="0">
                <a:solidFill>
                  <a:schemeClr val="accent5">
                    <a:lumMod val="75000"/>
                  </a:schemeClr>
                </a:solidFill>
              </a:rPr>
              <a:t>while</a:t>
            </a:r>
            <a:r>
              <a:rPr lang="en-US" sz="1000" dirty="0" smtClean="0"/>
              <a:t> </a:t>
            </a:r>
            <a:r>
              <a:rPr lang="en-US" sz="1000" b="1" dirty="0" smtClean="0">
                <a:solidFill>
                  <a:schemeClr val="accent5">
                    <a:lumMod val="75000"/>
                  </a:schemeClr>
                </a:solidFill>
              </a:rPr>
              <a:t>True</a:t>
            </a:r>
            <a:r>
              <a:rPr lang="en-US" sz="1000" dirty="0" smtClean="0"/>
              <a:t>:</a:t>
            </a:r>
          </a:p>
          <a:p>
            <a:r>
              <a:rPr lang="en-US" sz="1000" dirty="0"/>
              <a:t>	</a:t>
            </a:r>
            <a:r>
              <a:rPr lang="en-US" sz="1000" dirty="0" smtClean="0"/>
              <a:t>		</a:t>
            </a:r>
            <a:r>
              <a:rPr lang="en-US" sz="1000" dirty="0" smtClean="0">
                <a:solidFill>
                  <a:srgbClr val="00B050"/>
                </a:solidFill>
              </a:rPr>
              <a:t># Node Found</a:t>
            </a:r>
          </a:p>
          <a:p>
            <a:r>
              <a:rPr lang="en-US" sz="1000" dirty="0"/>
              <a:t>	</a:t>
            </a:r>
            <a:r>
              <a:rPr lang="en-US" sz="1000" dirty="0" smtClean="0"/>
              <a:t>		</a:t>
            </a:r>
            <a:r>
              <a:rPr lang="en-US" sz="1000" b="1" dirty="0" smtClean="0">
                <a:solidFill>
                  <a:schemeClr val="accent5">
                    <a:lumMod val="75000"/>
                  </a:schemeClr>
                </a:solidFill>
              </a:rPr>
              <a:t>if </a:t>
            </a:r>
            <a:r>
              <a:rPr lang="en-US" sz="1000" dirty="0" err="1" smtClean="0"/>
              <a:t>curr.value</a:t>
            </a:r>
            <a:r>
              <a:rPr lang="en-US" sz="1000" dirty="0" smtClean="0"/>
              <a:t> == value:</a:t>
            </a:r>
          </a:p>
          <a:p>
            <a:r>
              <a:rPr lang="en-US" sz="1000" dirty="0"/>
              <a:t>	</a:t>
            </a:r>
            <a:r>
              <a:rPr lang="en-US" sz="1000" dirty="0" smtClean="0"/>
              <a:t>			</a:t>
            </a:r>
            <a:r>
              <a:rPr lang="en-US" sz="1000" b="1" dirty="0" smtClean="0">
                <a:solidFill>
                  <a:schemeClr val="accent5">
                    <a:lumMod val="75000"/>
                  </a:schemeClr>
                </a:solidFill>
              </a:rPr>
              <a:t>if</a:t>
            </a:r>
            <a:r>
              <a:rPr lang="en-US" sz="1000" dirty="0" smtClean="0"/>
              <a:t> left == </a:t>
            </a:r>
            <a:r>
              <a:rPr lang="en-US" sz="1000" b="1" dirty="0" smtClean="0">
                <a:solidFill>
                  <a:schemeClr val="accent5">
                    <a:lumMod val="75000"/>
                  </a:schemeClr>
                </a:solidFill>
              </a:rPr>
              <a:t>True</a:t>
            </a:r>
            <a:r>
              <a:rPr lang="en-US" sz="1000" dirty="0" smtClean="0"/>
              <a:t>:		</a:t>
            </a:r>
            <a:r>
              <a:rPr lang="en-US" sz="1000" dirty="0" smtClean="0">
                <a:solidFill>
                  <a:srgbClr val="00B050"/>
                </a:solidFill>
              </a:rPr>
              <a:t># delete the left branch of the parent</a:t>
            </a:r>
          </a:p>
          <a:p>
            <a:r>
              <a:rPr lang="en-US" sz="1000" dirty="0"/>
              <a:t>	</a:t>
            </a:r>
            <a:r>
              <a:rPr lang="en-US" sz="1000" dirty="0" smtClean="0"/>
              <a:t>				</a:t>
            </a:r>
            <a:r>
              <a:rPr lang="en-US" sz="1000" dirty="0" err="1" smtClean="0"/>
              <a:t>prev.left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else</a:t>
            </a:r>
            <a:r>
              <a:rPr lang="en-US" sz="1000" dirty="0" smtClean="0"/>
              <a:t>:		</a:t>
            </a:r>
            <a:r>
              <a:rPr lang="en-US" sz="1000" dirty="0" smtClean="0">
                <a:solidFill>
                  <a:srgbClr val="00B050"/>
                </a:solidFill>
              </a:rPr>
              <a:t># delete the right branch of the parent</a:t>
            </a:r>
          </a:p>
          <a:p>
            <a:r>
              <a:rPr lang="en-US" sz="1000" dirty="0" smtClean="0"/>
              <a:t>					</a:t>
            </a:r>
            <a:r>
              <a:rPr lang="en-US" sz="1000" dirty="0" err="1" smtClean="0"/>
              <a:t>prev.right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dirty="0" smtClean="0">
                <a:solidFill>
                  <a:srgbClr val="00B050"/>
                </a:solidFill>
              </a:rPr>
              <a:t># re-insert left branch of deleted node</a:t>
            </a:r>
            <a:br>
              <a:rPr lang="en-US" sz="1000" dirty="0" smtClean="0">
                <a:solidFill>
                  <a:srgbClr val="00B050"/>
                </a:solidFill>
              </a:rPr>
            </a:br>
            <a:r>
              <a:rPr lang="en-US" sz="1000" dirty="0" smtClean="0"/>
              <a:t>					</a:t>
            </a:r>
            <a:r>
              <a:rPr lang="en-US" sz="1000" dirty="0" err="1" smtClean="0"/>
              <a:t>self.insert</a:t>
            </a:r>
            <a:r>
              <a:rPr lang="en-US" sz="1000" dirty="0" smtClean="0"/>
              <a:t>( </a:t>
            </a:r>
            <a:r>
              <a:rPr lang="en-US" sz="1000" dirty="0" err="1" smtClean="0"/>
              <a:t>curr.left</a:t>
            </a:r>
            <a:r>
              <a:rPr lang="en-US" sz="1000" dirty="0" smtClean="0"/>
              <a:t> )</a:t>
            </a:r>
          </a:p>
          <a:p>
            <a:r>
              <a:rPr lang="en-US" sz="1000" dirty="0"/>
              <a:t>	</a:t>
            </a:r>
            <a:r>
              <a:rPr lang="en-US" sz="1000" dirty="0" smtClean="0"/>
              <a:t>			if </a:t>
            </a:r>
            <a:r>
              <a:rPr lang="en-US" sz="1000" dirty="0" err="1" smtClean="0"/>
              <a:t>curr.right</a:t>
            </a:r>
            <a:r>
              <a:rPr lang="en-US" sz="1000" dirty="0" smtClean="0"/>
              <a:t>:		</a:t>
            </a:r>
            <a:r>
              <a:rPr lang="en-US" sz="1000" dirty="0" smtClean="0">
                <a:solidFill>
                  <a:srgbClr val="00B050"/>
                </a:solidFill>
              </a:rPr>
              <a:t># re-insert right branch of delete node</a:t>
            </a:r>
          </a:p>
          <a:p>
            <a:r>
              <a:rPr lang="en-US" sz="1000" dirty="0"/>
              <a:t>	</a:t>
            </a:r>
            <a:r>
              <a:rPr lang="en-US" sz="1000" dirty="0" smtClean="0"/>
              <a:t>				</a:t>
            </a:r>
            <a:r>
              <a:rPr lang="en-US" sz="1000" dirty="0" err="1" smtClean="0"/>
              <a:t>self.insert</a:t>
            </a:r>
            <a:r>
              <a:rPr lang="en-US" sz="1000" dirty="0" smtClean="0"/>
              <a:t>( </a:t>
            </a:r>
            <a:r>
              <a:rPr lang="en-US" sz="1000" dirty="0" err="1" smtClean="0"/>
              <a:t>curr.right</a:t>
            </a:r>
            <a:r>
              <a:rPr lang="en-US" sz="1000" dirty="0" smtClean="0"/>
              <a:t> )</a:t>
            </a:r>
          </a:p>
          <a:p>
            <a:r>
              <a:rPr lang="en-US" sz="1000" dirty="0"/>
              <a:t>	</a:t>
            </a:r>
            <a:r>
              <a:rPr lang="en-US" sz="1000" dirty="0" smtClean="0"/>
              <a:t>			</a:t>
            </a:r>
            <a:r>
              <a:rPr lang="en-US" sz="1000" b="1" dirty="0" smtClean="0">
                <a:solidFill>
                  <a:schemeClr val="accent5">
                    <a:lumMod val="75000"/>
                  </a:schemeClr>
                </a:solidFill>
              </a:rPr>
              <a:t>return</a:t>
            </a:r>
          </a:p>
          <a:p>
            <a:r>
              <a:rPr lang="en-US" sz="1000" dirty="0" smtClean="0"/>
              <a:t>			</a:t>
            </a:r>
            <a:r>
              <a:rPr lang="en-US" sz="1000" dirty="0" smtClean="0">
                <a:solidFill>
                  <a:srgbClr val="00B050"/>
                </a:solidFill>
              </a:rPr>
              <a:t># if value is less than node, traverse left branch</a:t>
            </a:r>
          </a:p>
          <a:p>
            <a:r>
              <a:rPr lang="en-US" sz="1000" b="1" dirty="0">
                <a:solidFill>
                  <a:schemeClr val="accent5">
                    <a:lumMod val="75000"/>
                  </a:schemeClr>
                </a:solidFill>
              </a:rPr>
              <a:t>	</a:t>
            </a:r>
            <a:r>
              <a:rPr lang="en-US" sz="1000" b="1" dirty="0" smtClean="0">
                <a:solidFill>
                  <a:schemeClr val="accent5">
                    <a:lumMod val="75000"/>
                  </a:schemeClr>
                </a:solidFill>
              </a:rPr>
              <a:t>		if</a:t>
            </a:r>
            <a:r>
              <a:rPr lang="en-US" sz="1000" dirty="0" smtClean="0"/>
              <a:t> value &lt; </a:t>
            </a:r>
            <a:r>
              <a:rPr lang="en-US" sz="1000" dirty="0" err="1" smtClean="0"/>
              <a:t>curr.value</a:t>
            </a:r>
            <a:r>
              <a:rPr lang="en-US" sz="1000" dirty="0" smtClean="0"/>
              <a:t>:</a:t>
            </a:r>
          </a:p>
          <a:p>
            <a:r>
              <a:rPr lang="en-US" sz="1000" dirty="0" smtClean="0"/>
              <a:t>				</a:t>
            </a:r>
            <a:r>
              <a:rPr lang="en-US" sz="1000" dirty="0" smtClean="0">
                <a:solidFill>
                  <a:srgbClr val="00B050"/>
                </a:solidFill>
              </a:rPr>
              <a:t># if no left branch, return not found</a:t>
            </a: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r>
              <a:rPr lang="en-US" sz="1000" dirty="0"/>
              <a:t>	</a:t>
            </a:r>
            <a:r>
              <a:rPr lang="en-US" sz="1000" dirty="0" smtClean="0"/>
              <a:t>			</a:t>
            </a:r>
            <a:r>
              <a:rPr lang="en-US" sz="1000" dirty="0" err="1" smtClean="0"/>
              <a:t>curr</a:t>
            </a:r>
            <a:r>
              <a:rPr lang="en-US" sz="1000" dirty="0" smtClean="0"/>
              <a:t> = </a:t>
            </a:r>
            <a:r>
              <a:rPr lang="en-US" sz="1000" dirty="0" err="1" smtClean="0"/>
              <a:t>curr.left</a:t>
            </a:r>
            <a:endParaRPr lang="en-US" sz="1000" dirty="0" smtClean="0"/>
          </a:p>
          <a:p>
            <a:r>
              <a:rPr lang="en-US" sz="1000" dirty="0"/>
              <a:t>	</a:t>
            </a:r>
            <a:r>
              <a:rPr lang="en-US" sz="1000" dirty="0" smtClean="0"/>
              <a:t>			left = </a:t>
            </a:r>
            <a:r>
              <a:rPr lang="en-US" sz="1000" b="1" dirty="0" smtClean="0">
                <a:solidFill>
                  <a:schemeClr val="accent5">
                    <a:lumMod val="75000"/>
                  </a:schemeClr>
                </a:solidFill>
              </a:rPr>
              <a:t>True		</a:t>
            </a:r>
            <a:r>
              <a:rPr lang="en-US" sz="1000" dirty="0" smtClean="0">
                <a:solidFill>
                  <a:srgbClr val="00B050"/>
                </a:solidFill>
              </a:rPr>
              <a:t># traversed left branch</a:t>
            </a:r>
          </a:p>
          <a:p>
            <a:r>
              <a:rPr lang="en-US" sz="1000" dirty="0"/>
              <a:t>	</a:t>
            </a:r>
            <a:r>
              <a:rPr lang="en-US" sz="1000" dirty="0" smtClean="0"/>
              <a:t>		</a:t>
            </a:r>
            <a:r>
              <a:rPr lang="en-US" sz="1000" dirty="0" smtClean="0">
                <a:solidFill>
                  <a:srgbClr val="00B050"/>
                </a:solidFill>
              </a:rPr>
              <a:t># otherwise, traverse right branch</a:t>
            </a:r>
            <a:r>
              <a:rPr lang="en-US" sz="1000" dirty="0" smtClean="0"/>
              <a:t>	</a:t>
            </a:r>
          </a:p>
          <a:p>
            <a:r>
              <a:rPr lang="en-US" sz="1000" dirty="0"/>
              <a:t>	</a:t>
            </a:r>
            <a:r>
              <a:rPr lang="en-US" sz="1000" dirty="0" smtClean="0"/>
              <a:t>		</a:t>
            </a:r>
            <a:r>
              <a:rPr lang="en-US" sz="1000" b="1" dirty="0" err="1" smtClean="0">
                <a:solidFill>
                  <a:schemeClr val="accent5">
                    <a:lumMod val="75000"/>
                  </a:schemeClr>
                </a:solidFill>
              </a:rPr>
              <a:t>elif</a:t>
            </a:r>
            <a:r>
              <a:rPr lang="en-US" sz="1000" b="1" dirty="0" smtClean="0">
                <a:solidFill>
                  <a:schemeClr val="accent5">
                    <a:lumMod val="75000"/>
                  </a:schemeClr>
                </a:solidFill>
              </a:rPr>
              <a:t> </a:t>
            </a:r>
            <a:r>
              <a:rPr lang="en-US" sz="1000" dirty="0" err="1" smtClean="0"/>
              <a:t>curr.right</a:t>
            </a:r>
            <a:r>
              <a:rPr lang="en-US" sz="1000" dirty="0" smtClean="0"/>
              <a:t> </a:t>
            </a:r>
            <a:r>
              <a:rPr lang="en-US" sz="1000" b="1" dirty="0" smtClean="0">
                <a:solidFill>
                  <a:schemeClr val="accent5">
                    <a:lumMod val="75000"/>
                  </a:schemeClr>
                </a:solidFill>
              </a:rPr>
              <a:t>is None</a:t>
            </a:r>
            <a:r>
              <a:rPr lang="en-US" sz="1000" dirty="0" smtClean="0"/>
              <a:t>:</a:t>
            </a:r>
          </a:p>
          <a:p>
            <a:r>
              <a:rPr lang="en-US" sz="1000" b="1" dirty="0">
                <a:solidFill>
                  <a:schemeClr val="accent5">
                    <a:lumMod val="75000"/>
                  </a:schemeClr>
                </a:solidFill>
              </a:rPr>
              <a:t>	</a:t>
            </a:r>
            <a:r>
              <a:rPr lang="en-US" sz="1000" b="1" dirty="0" smtClean="0">
                <a:solidFill>
                  <a:schemeClr val="accent5">
                    <a:lumMod val="75000"/>
                  </a:schemeClr>
                </a:solidFill>
              </a:rPr>
              <a:t>			return None</a:t>
            </a:r>
          </a:p>
          <a:p>
            <a:r>
              <a:rPr lang="en-US" sz="1000" b="1" dirty="0">
                <a:solidFill>
                  <a:schemeClr val="accent5">
                    <a:lumMod val="75000"/>
                  </a:schemeClr>
                </a:solidFill>
              </a:rPr>
              <a:t>	</a:t>
            </a:r>
            <a:r>
              <a:rPr lang="en-US" sz="1000" b="1" dirty="0" smtClean="0">
                <a:solidFill>
                  <a:schemeClr val="accent5">
                    <a:lumMod val="75000"/>
                  </a:schemeClr>
                </a:solidFill>
              </a:rPr>
              <a:t>		else</a:t>
            </a:r>
            <a:r>
              <a:rPr lang="en-US" sz="1000" dirty="0" smtClean="0"/>
              <a:t>:</a:t>
            </a:r>
          </a:p>
          <a:p>
            <a:r>
              <a:rPr lang="en-US" sz="1000" dirty="0"/>
              <a:t>	</a:t>
            </a:r>
            <a:r>
              <a:rPr lang="en-US" sz="1000" dirty="0" smtClean="0"/>
              <a:t>			</a:t>
            </a:r>
            <a:r>
              <a:rPr lang="en-US" sz="1000" dirty="0" err="1" smtClean="0"/>
              <a:t>curr</a:t>
            </a:r>
            <a:r>
              <a:rPr lang="en-US" sz="1000" dirty="0" smtClean="0"/>
              <a:t> = </a:t>
            </a:r>
            <a:r>
              <a:rPr lang="en-US" sz="1000" dirty="0" err="1" smtClean="0"/>
              <a:t>curr.right</a:t>
            </a:r>
            <a:endParaRPr lang="en-US" sz="1000" dirty="0" smtClean="0"/>
          </a:p>
          <a:p>
            <a:r>
              <a:rPr lang="en-US" sz="1000" dirty="0"/>
              <a:t>	</a:t>
            </a:r>
            <a:r>
              <a:rPr lang="en-US" sz="1000" dirty="0" smtClean="0"/>
              <a:t>			left = </a:t>
            </a:r>
            <a:r>
              <a:rPr lang="en-US" sz="1000" b="1" dirty="0" smtClean="0">
                <a:solidFill>
                  <a:schemeClr val="accent5">
                    <a:lumMod val="75000"/>
                  </a:schemeClr>
                </a:solidFill>
              </a:rPr>
              <a:t>False		</a:t>
            </a:r>
            <a:r>
              <a:rPr lang="en-US" sz="1000" dirty="0" smtClean="0">
                <a:solidFill>
                  <a:srgbClr val="00B050"/>
                </a:solidFill>
              </a:rPr>
              <a:t># traversed right branch</a:t>
            </a:r>
          </a:p>
        </p:txBody>
      </p:sp>
    </p:spTree>
    <p:extLst>
      <p:ext uri="{BB962C8B-B14F-4D97-AF65-F5344CB8AC3E}">
        <p14:creationId xmlns:p14="http://schemas.microsoft.com/office/powerpoint/2010/main" val="3399976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839200" cy="792162"/>
          </a:xfrm>
        </p:spPr>
        <p:txBody>
          <a:bodyPr>
            <a:noAutofit/>
          </a:bodyPr>
          <a:lstStyle/>
          <a:p>
            <a:pPr algn="l"/>
            <a:r>
              <a:rPr lang="en-US" sz="3200" dirty="0" smtClean="0">
                <a:solidFill>
                  <a:schemeClr val="accent1">
                    <a:lumMod val="75000"/>
                  </a:schemeClr>
                </a:solidFill>
              </a:rPr>
              <a:t>Prime Numbers – Skip Even Numbers, Divide by only 1/3 of range</a:t>
            </a:r>
            <a:endParaRPr lang="en-US" sz="3200"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Since we are skipping evens, each prime must be divisible by at least the number 3.</a:t>
            </a:r>
            <a:endParaRPr lang="en-US" dirty="0"/>
          </a:p>
          <a:p>
            <a:pPr marL="800100" lvl="1" indent="-342900">
              <a:buFont typeface="+mj-lt"/>
              <a:buAutoNum type="arabicPeriod"/>
            </a:pPr>
            <a:r>
              <a:rPr lang="en-US" dirty="0" smtClean="0"/>
              <a:t>So a prime must be divisible by 1/3 of less of itself.</a:t>
            </a:r>
            <a:endParaRPr lang="en-US" dirty="0"/>
          </a:p>
        </p:txBody>
      </p:sp>
      <p:sp>
        <p:nvSpPr>
          <p:cNvPr id="3" name="TextBox 2"/>
          <p:cNvSpPr txBox="1"/>
          <p:nvPr/>
        </p:nvSpPr>
        <p:spPr>
          <a:xfrm>
            <a:off x="304799" y="2667000"/>
            <a:ext cx="6737037" cy="2677656"/>
          </a:xfrm>
          <a:prstGeom prst="rect">
            <a:avLst/>
          </a:prstGeom>
          <a:noFill/>
          <a:ln>
            <a:solidFill>
              <a:schemeClr val="bg1">
                <a:lumMod val="50000"/>
              </a:schemeClr>
            </a:solidFill>
            <a:prstDash val="sysDot"/>
          </a:ln>
        </p:spPr>
        <p:txBody>
          <a:bodyPr wrap="none" rtlCol="0">
            <a:spAutoFit/>
          </a:bodyPr>
          <a:lstStyle/>
          <a:p>
            <a:r>
              <a:rPr lang="en-US" sz="1400" dirty="0"/>
              <a:t>p</a:t>
            </a:r>
            <a:r>
              <a:rPr lang="en-US" sz="1400" dirty="0" smtClean="0"/>
              <a:t>rint(“1, 2, 3”, end=‘’)</a:t>
            </a:r>
            <a:br>
              <a:rPr lang="en-US" sz="1400" dirty="0" smtClean="0"/>
            </a:br>
            <a:endParaRPr lang="en-US" sz="1400" dirty="0" smtClean="0"/>
          </a:p>
          <a:p>
            <a:r>
              <a:rPr lang="en-US" sz="1400" dirty="0">
                <a:solidFill>
                  <a:srgbClr val="00B050"/>
                </a:solidFill>
              </a:rPr>
              <a:t># 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a:t>
            </a:r>
          </a:p>
          <a:p>
            <a:r>
              <a:rPr lang="en-US" sz="1400" dirty="0"/>
              <a:t>	</a:t>
            </a:r>
            <a:r>
              <a:rPr lang="en-US" sz="1400" dirty="0" smtClean="0"/>
              <a:t>third = </a:t>
            </a:r>
            <a:r>
              <a:rPr lang="en-US" sz="1400" dirty="0" err="1" smtClean="0"/>
              <a:t>int</a:t>
            </a:r>
            <a:r>
              <a:rPr lang="en-US" sz="1400" dirty="0" smtClean="0"/>
              <a:t>(number / 3) + 1</a:t>
            </a:r>
          </a:p>
          <a:p>
            <a:r>
              <a:rPr lang="en-US" sz="1400" dirty="0" smtClean="0">
                <a:solidFill>
                  <a:srgbClr val="00B050"/>
                </a:solidFill>
              </a:rPr>
              <a:t>	</a:t>
            </a:r>
            <a:br>
              <a:rPr lang="en-US" sz="1400" dirty="0" smtClean="0">
                <a:solidFill>
                  <a:srgbClr val="00B050"/>
                </a:solidFill>
              </a:rPr>
            </a:br>
            <a:r>
              <a:rPr lang="en-US" sz="1400" dirty="0" smtClean="0">
                <a:solidFill>
                  <a:srgbClr val="00B050"/>
                </a:solidFill>
              </a:rPr>
              <a:t>	# </a:t>
            </a:r>
            <a:r>
              <a:rPr lang="en-US" sz="1400" dirty="0">
                <a:solidFill>
                  <a:srgbClr val="00B050"/>
                </a:solidFill>
              </a:rPr>
              <a:t>Attempt to divide this number by every number between 3 and </a:t>
            </a:r>
            <a:r>
              <a:rPr lang="en-US" sz="1400" dirty="0" smtClean="0">
                <a:solidFill>
                  <a:srgbClr val="00B050"/>
                </a:solidFill>
              </a:rPr>
              <a:t>1/3 of itself</a:t>
            </a:r>
            <a:endParaRPr lang="en-US" sz="1400" dirty="0" smtClean="0"/>
          </a:p>
          <a:p>
            <a:r>
              <a:rPr lang="en-US" sz="1400" b="1" dirty="0">
                <a:solidFill>
                  <a:schemeClr val="accent5">
                    <a:lumMod val="75000"/>
                  </a:schemeClr>
                </a:solidFill>
              </a:rPr>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(3, third, 2):</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 number, end=‘’)</a:t>
            </a:r>
          </a:p>
        </p:txBody>
      </p:sp>
      <p:sp>
        <p:nvSpPr>
          <p:cNvPr id="4" name="TextBox 3"/>
          <p:cNvSpPr txBox="1"/>
          <p:nvPr/>
        </p:nvSpPr>
        <p:spPr>
          <a:xfrm>
            <a:off x="3409950" y="2865060"/>
            <a:ext cx="1810304" cy="276999"/>
          </a:xfrm>
          <a:prstGeom prst="rect">
            <a:avLst/>
          </a:prstGeom>
          <a:noFill/>
        </p:spPr>
        <p:txBody>
          <a:bodyPr wrap="none" rtlCol="0">
            <a:spAutoFit/>
          </a:bodyPr>
          <a:lstStyle/>
          <a:p>
            <a:r>
              <a:rPr lang="en-US" sz="1200" dirty="0" smtClean="0">
                <a:solidFill>
                  <a:schemeClr val="accent6">
                    <a:lumMod val="75000"/>
                  </a:schemeClr>
                </a:solidFill>
              </a:rPr>
              <a:t>Round result to an integer</a:t>
            </a:r>
            <a:endParaRPr lang="en-US" sz="1200" dirty="0">
              <a:solidFill>
                <a:schemeClr val="accent6">
                  <a:lumMod val="75000"/>
                </a:schemeClr>
              </a:solidFill>
            </a:endParaRPr>
          </a:p>
        </p:txBody>
      </p:sp>
      <p:cxnSp>
        <p:nvCxnSpPr>
          <p:cNvPr id="7" name="Straight Arrow Connector 6"/>
          <p:cNvCxnSpPr/>
          <p:nvPr/>
        </p:nvCxnSpPr>
        <p:spPr>
          <a:xfrm flipH="1">
            <a:off x="1981200" y="3003560"/>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761696" y="5777298"/>
            <a:ext cx="3030253" cy="276999"/>
          </a:xfrm>
          <a:prstGeom prst="rect">
            <a:avLst/>
          </a:prstGeom>
          <a:noFill/>
        </p:spPr>
        <p:txBody>
          <a:bodyPr wrap="none" rtlCol="0">
            <a:spAutoFit/>
          </a:bodyPr>
          <a:lstStyle/>
          <a:p>
            <a:r>
              <a:rPr lang="en-US" sz="1200" dirty="0" smtClean="0">
                <a:solidFill>
                  <a:schemeClr val="accent6">
                    <a:lumMod val="75000"/>
                  </a:schemeClr>
                </a:solidFill>
              </a:rPr>
              <a:t>Strings maybe within single or double quotes</a:t>
            </a:r>
            <a:endParaRPr lang="en-US" sz="1200" dirty="0">
              <a:solidFill>
                <a:schemeClr val="accent6">
                  <a:lumMod val="75000"/>
                </a:schemeClr>
              </a:solidFill>
            </a:endParaRPr>
          </a:p>
        </p:txBody>
      </p:sp>
      <p:cxnSp>
        <p:nvCxnSpPr>
          <p:cNvPr id="9" name="Straight Arrow Connector 8"/>
          <p:cNvCxnSpPr/>
          <p:nvPr/>
        </p:nvCxnSpPr>
        <p:spPr>
          <a:xfrm flipH="1" flipV="1">
            <a:off x="2757487" y="5344655"/>
            <a:ext cx="123825" cy="43264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1431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830997"/>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Recap</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Arithmetic Emulation</a:t>
            </a:r>
            <a:endParaRPr lang="en-US" dirty="0">
              <a:solidFill>
                <a:schemeClr val="accent5">
                  <a:lumMod val="75000"/>
                </a:schemeClr>
              </a:solidFill>
            </a:endParaRPr>
          </a:p>
        </p:txBody>
      </p:sp>
    </p:spTree>
    <p:extLst>
      <p:ext uri="{BB962C8B-B14F-4D97-AF65-F5344CB8AC3E}">
        <p14:creationId xmlns:p14="http://schemas.microsoft.com/office/powerpoint/2010/main" val="11064174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370433" cy="233910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multiply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Initialize accumulators for result and repeat to 0</a:t>
            </a:r>
            <a:r>
              <a:rPr lang="en-US" dirty="0" smtClean="0"/>
              <a:t>.</a:t>
            </a:r>
          </a:p>
          <a:p>
            <a:pPr marL="800100" lvl="1" indent="-342900">
              <a:buFont typeface="+mj-lt"/>
              <a:buAutoNum type="arabicPeriod"/>
            </a:pPr>
            <a:r>
              <a:rPr lang="en-US" dirty="0"/>
              <a:t>Loop indefinitely for </a:t>
            </a:r>
            <a:r>
              <a:rPr lang="en-US" dirty="0" smtClean="0"/>
              <a:t>‘x * y’</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Add x to the result.</a:t>
            </a:r>
          </a:p>
        </p:txBody>
      </p:sp>
      <p:sp>
        <p:nvSpPr>
          <p:cNvPr id="3" name="Rounded Rectangle 2"/>
          <p:cNvSpPr/>
          <p:nvPr/>
        </p:nvSpPr>
        <p:spPr>
          <a:xfrm>
            <a:off x="2586037" y="36576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940661" y="3587234"/>
            <a:ext cx="535724" cy="369332"/>
          </a:xfrm>
          <a:prstGeom prst="rect">
            <a:avLst/>
          </a:prstGeom>
          <a:noFill/>
        </p:spPr>
        <p:txBody>
          <a:bodyPr wrap="none" rtlCol="0">
            <a:spAutoFit/>
          </a:bodyPr>
          <a:lstStyle/>
          <a:p>
            <a:r>
              <a:rPr lang="en-US" dirty="0" smtClean="0">
                <a:solidFill>
                  <a:schemeClr val="accent6">
                    <a:lumMod val="75000"/>
                  </a:schemeClr>
                </a:solidFill>
              </a:rPr>
              <a:t>y -&gt;</a:t>
            </a:r>
            <a:endParaRPr lang="en-US" dirty="0">
              <a:solidFill>
                <a:schemeClr val="accent6">
                  <a:lumMod val="75000"/>
                </a:schemeClr>
              </a:solidFill>
            </a:endParaRPr>
          </a:p>
        </p:txBody>
      </p:sp>
      <p:sp>
        <p:nvSpPr>
          <p:cNvPr id="21" name="Flowchart: Decision 20"/>
          <p:cNvSpPr/>
          <p:nvPr/>
        </p:nvSpPr>
        <p:spPr>
          <a:xfrm>
            <a:off x="2814637" y="43910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72418" y="38862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72418" y="54578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45055" y="49530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25325" y="54571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76864" y="47104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81512" y="47991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395912" y="49530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38837" y="4810125"/>
            <a:ext cx="1295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x</a:t>
            </a:r>
            <a:endParaRPr lang="en-US" dirty="0"/>
          </a:p>
        </p:txBody>
      </p:sp>
      <p:cxnSp>
        <p:nvCxnSpPr>
          <p:cNvPr id="44" name="Straight Connector 43"/>
          <p:cNvCxnSpPr>
            <a:stCxn id="66" idx="0"/>
          </p:cNvCxnSpPr>
          <p:nvPr/>
        </p:nvCxnSpPr>
        <p:spPr>
          <a:xfrm flipV="1">
            <a:off x="6586537" y="3771900"/>
            <a:ext cx="0" cy="1038225"/>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33837" y="37719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94743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89310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mul</a:t>
            </a:r>
            <a:r>
              <a:rPr lang="en-US" sz="1400" dirty="0" smtClean="0"/>
              <a:t>( x, y ):</a:t>
            </a:r>
          </a:p>
          <a:p>
            <a:r>
              <a:rPr lang="en-US" sz="1400" dirty="0"/>
              <a:t>	</a:t>
            </a:r>
            <a:r>
              <a:rPr lang="en-US" sz="1400" dirty="0" smtClean="0">
                <a:solidFill>
                  <a:srgbClr val="00B050"/>
                </a:solidFill>
              </a:rPr>
              <a:t># multiple by a negative number</a:t>
            </a:r>
          </a:p>
          <a:p>
            <a:r>
              <a:rPr lang="en-US" sz="1400" dirty="0"/>
              <a:t>	</a:t>
            </a:r>
            <a:r>
              <a:rPr lang="en-US" sz="1400" b="1" dirty="0" smtClean="0">
                <a:solidFill>
                  <a:schemeClr val="accent5">
                    <a:lumMod val="75000"/>
                  </a:schemeClr>
                </a:solidFill>
              </a:rPr>
              <a:t>if</a:t>
            </a:r>
            <a:r>
              <a:rPr lang="en-US" sz="1400" dirty="0" smtClean="0"/>
              <a:t> y &lt; 0:</a:t>
            </a:r>
          </a:p>
          <a:p>
            <a:r>
              <a:rPr lang="en-US" sz="1400" dirty="0"/>
              <a:t>	</a:t>
            </a:r>
            <a:r>
              <a:rPr lang="en-US" sz="1400" dirty="0" smtClean="0"/>
              <a:t>	y = -y	</a:t>
            </a:r>
            <a:r>
              <a:rPr lang="en-US" sz="1400" dirty="0" smtClean="0">
                <a:solidFill>
                  <a:srgbClr val="00B050"/>
                </a:solidFill>
              </a:rPr>
              <a:t># turn y into positive number for loop increment</a:t>
            </a:r>
          </a:p>
          <a:p>
            <a:r>
              <a:rPr lang="en-US" sz="1400" dirty="0"/>
              <a:t>	</a:t>
            </a:r>
            <a:r>
              <a:rPr lang="en-US" sz="1400" dirty="0" smtClean="0"/>
              <a:t>	x = -x	</a:t>
            </a:r>
            <a:r>
              <a:rPr lang="en-US" sz="1400" dirty="0" smtClean="0">
                <a:solidFill>
                  <a:srgbClr val="00B050"/>
                </a:solidFill>
              </a:rPr>
              <a:t># turn x into negative number for result accumulator</a:t>
            </a:r>
          </a:p>
          <a:p>
            <a:r>
              <a:rPr lang="en-US" sz="1400" dirty="0"/>
              <a:t>	</a:t>
            </a:r>
            <a:endParaRPr lang="en-US" sz="1400" dirty="0" smtClean="0"/>
          </a:p>
          <a:p>
            <a:r>
              <a:rPr lang="en-US" sz="1400" dirty="0"/>
              <a:t>	</a:t>
            </a:r>
            <a:r>
              <a:rPr lang="en-US" sz="1400" dirty="0" smtClean="0">
                <a:solidFill>
                  <a:srgbClr val="00B050"/>
                </a:solidFill>
              </a:rPr>
              <a:t># repeat adding x to result y times</a:t>
            </a:r>
          </a:p>
          <a:p>
            <a:r>
              <a:rPr lang="en-US" sz="1400" dirty="0">
                <a:solidFill>
                  <a:srgbClr val="00B050"/>
                </a:solidFill>
              </a:rPr>
              <a:t>	</a:t>
            </a:r>
            <a:r>
              <a:rPr lang="en-US" sz="1400" dirty="0" smtClean="0"/>
              <a:t>result = 0</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x</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spTree>
    <p:extLst>
      <p:ext uri="{BB962C8B-B14F-4D97-AF65-F5344CB8AC3E}">
        <p14:creationId xmlns:p14="http://schemas.microsoft.com/office/powerpoint/2010/main" val="76185457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47404" cy="2616101"/>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exponent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If the exponent is zero, return 1.</a:t>
            </a:r>
          </a:p>
          <a:p>
            <a:pPr marL="800100" lvl="1" indent="-342900">
              <a:buFont typeface="+mj-lt"/>
              <a:buAutoNum type="arabicPeriod"/>
            </a:pPr>
            <a:r>
              <a:rPr lang="en-US" dirty="0"/>
              <a:t>I</a:t>
            </a:r>
            <a:r>
              <a:rPr lang="en-US" dirty="0" smtClean="0"/>
              <a:t>nitialize </a:t>
            </a:r>
            <a:r>
              <a:rPr lang="en-US" dirty="0"/>
              <a:t>accumulators for result and repeat to 0</a:t>
            </a:r>
            <a:r>
              <a:rPr lang="en-US" dirty="0" smtClean="0"/>
              <a:t>.</a:t>
            </a:r>
          </a:p>
          <a:p>
            <a:pPr marL="800100" lvl="1" indent="-342900">
              <a:buFont typeface="+mj-lt"/>
              <a:buAutoNum type="arabicPeriod"/>
            </a:pPr>
            <a:r>
              <a:rPr lang="en-US" dirty="0"/>
              <a:t>Loop indefinitely for 'x power </a:t>
            </a:r>
            <a:r>
              <a:rPr lang="en-US" dirty="0" smtClean="0"/>
              <a:t>e‘</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Update the result to </a:t>
            </a:r>
            <a:r>
              <a:rPr lang="en-US" dirty="0" err="1" smtClean="0"/>
              <a:t>Mul</a:t>
            </a:r>
            <a:r>
              <a:rPr lang="en-US" dirty="0" smtClean="0"/>
              <a:t>( result, x ).</a:t>
            </a:r>
          </a:p>
        </p:txBody>
      </p:sp>
      <p:sp>
        <p:nvSpPr>
          <p:cNvPr id="3" name="Rounded Rectangle 2"/>
          <p:cNvSpPr/>
          <p:nvPr/>
        </p:nvSpPr>
        <p:spPr>
          <a:xfrm>
            <a:off x="2600893" y="37719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061776" y="3695704"/>
            <a:ext cx="1510542" cy="369332"/>
          </a:xfrm>
          <a:prstGeom prst="rect">
            <a:avLst/>
          </a:prstGeom>
          <a:noFill/>
        </p:spPr>
        <p:txBody>
          <a:bodyPr wrap="none" rtlCol="0">
            <a:spAutoFit/>
          </a:bodyPr>
          <a:lstStyle/>
          <a:p>
            <a:r>
              <a:rPr lang="en-US" dirty="0" smtClean="0">
                <a:solidFill>
                  <a:schemeClr val="accent6">
                    <a:lumMod val="75000"/>
                  </a:schemeClr>
                </a:solidFill>
              </a:rPr>
              <a:t>y -&gt;, result = 1</a:t>
            </a:r>
            <a:endParaRPr lang="en-US" dirty="0">
              <a:solidFill>
                <a:schemeClr val="accent6">
                  <a:lumMod val="75000"/>
                </a:schemeClr>
              </a:solidFill>
            </a:endParaRPr>
          </a:p>
        </p:txBody>
      </p:sp>
      <p:sp>
        <p:nvSpPr>
          <p:cNvPr id="21" name="Flowchart: Decision 20"/>
          <p:cNvSpPr/>
          <p:nvPr/>
        </p:nvSpPr>
        <p:spPr>
          <a:xfrm>
            <a:off x="2829493" y="45053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87274" y="40005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87274" y="55721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59911" y="50673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40181" y="55714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91720" y="48247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96368" y="49134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410768" y="50673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53692" y="4924425"/>
            <a:ext cx="235210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(result, x)</a:t>
            </a:r>
            <a:endParaRPr lang="en-US" dirty="0"/>
          </a:p>
        </p:txBody>
      </p:sp>
      <p:cxnSp>
        <p:nvCxnSpPr>
          <p:cNvPr id="44" name="Straight Connector 43"/>
          <p:cNvCxnSpPr/>
          <p:nvPr/>
        </p:nvCxnSpPr>
        <p:spPr>
          <a:xfrm flipV="1">
            <a:off x="6601394" y="3886202"/>
            <a:ext cx="1" cy="1027209"/>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48693" y="38862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86125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246769"/>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exp</a:t>
            </a:r>
            <a:r>
              <a:rPr lang="en-US" sz="1400" dirty="0" smtClean="0"/>
              <a:t>( x, y ):</a:t>
            </a:r>
          </a:p>
          <a:p>
            <a:r>
              <a:rPr lang="en-US" sz="1400" dirty="0"/>
              <a:t>	</a:t>
            </a:r>
            <a:r>
              <a:rPr lang="en-US" sz="1400" dirty="0" smtClean="0">
                <a:solidFill>
                  <a:srgbClr val="00B050"/>
                </a:solidFill>
              </a:rPr>
              <a:t># initialize result to 1</a:t>
            </a:r>
          </a:p>
          <a:p>
            <a:r>
              <a:rPr lang="en-US" sz="1400" dirty="0"/>
              <a:t>	</a:t>
            </a:r>
            <a:r>
              <a:rPr lang="en-US" sz="1400" dirty="0" smtClean="0"/>
              <a:t>result = 1</a:t>
            </a:r>
            <a:endParaRPr lang="en-US" sz="1400" dirty="0" smtClean="0">
              <a:solidFill>
                <a:srgbClr val="00B050"/>
              </a:solidFill>
            </a:endParaRPr>
          </a:p>
          <a:p>
            <a:r>
              <a:rPr lang="en-US" sz="1400" dirty="0"/>
              <a:t>	</a:t>
            </a:r>
            <a:endParaRPr lang="en-US" sz="1400" dirty="0" smtClean="0"/>
          </a:p>
          <a:p>
            <a:r>
              <a:rPr lang="en-US" sz="1400" dirty="0"/>
              <a:t>	</a:t>
            </a:r>
            <a:r>
              <a:rPr lang="en-US" sz="1400" dirty="0" smtClean="0">
                <a:solidFill>
                  <a:srgbClr val="00B050"/>
                </a:solidFill>
              </a:rPr>
              <a:t># repeat multiplying result by x, y times</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a:t>
            </a:r>
            <a:r>
              <a:rPr lang="en-US" sz="1400" dirty="0" err="1" smtClean="0"/>
              <a:t>mul</a:t>
            </a:r>
            <a:r>
              <a:rPr lang="en-US" sz="1400" dirty="0" smtClean="0"/>
              <a:t>( result, x )</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cxnSp>
        <p:nvCxnSpPr>
          <p:cNvPr id="6" name="Straight Arrow Connector 5"/>
          <p:cNvCxnSpPr/>
          <p:nvPr/>
        </p:nvCxnSpPr>
        <p:spPr>
          <a:xfrm flipV="1">
            <a:off x="1057274" y="2182953"/>
            <a:ext cx="0" cy="269384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38200" y="4953000"/>
            <a:ext cx="3048000" cy="276999"/>
          </a:xfrm>
          <a:prstGeom prst="rect">
            <a:avLst/>
          </a:prstGeom>
          <a:noFill/>
        </p:spPr>
        <p:txBody>
          <a:bodyPr wrap="square" rtlCol="0">
            <a:spAutoFit/>
          </a:bodyPr>
          <a:lstStyle/>
          <a:p>
            <a:r>
              <a:rPr lang="en-US" sz="1200" dirty="0" smtClean="0">
                <a:solidFill>
                  <a:srgbClr val="FF0000"/>
                </a:solidFill>
              </a:rPr>
              <a:t>Does not handle negative exponents</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42089999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Iterative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83339"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Calculate the remainder of dividing the 2nd number by the first number (y % x</a:t>
            </a:r>
            <a:r>
              <a:rPr lang="en-US" dirty="0" smtClean="0"/>
              <a:t>).</a:t>
            </a:r>
          </a:p>
          <a:p>
            <a:pPr marL="800100" lvl="1" indent="-342900">
              <a:buFont typeface="+mj-lt"/>
              <a:buAutoNum type="arabicPeriod"/>
            </a:pPr>
            <a:r>
              <a:rPr lang="en-US" dirty="0" smtClean="0"/>
              <a:t>Swap </a:t>
            </a:r>
            <a:r>
              <a:rPr lang="en-US" dirty="0"/>
              <a:t>the value of the first number (x) with the second number (y</a:t>
            </a:r>
            <a:r>
              <a:rPr lang="en-US" dirty="0" smtClean="0"/>
              <a:t>).</a:t>
            </a:r>
          </a:p>
          <a:p>
            <a:pPr marL="800100" lvl="1" indent="-342900">
              <a:buFont typeface="+mj-lt"/>
              <a:buAutoNum type="arabicPeriod"/>
            </a:pPr>
            <a:r>
              <a:rPr lang="en-US" dirty="0" smtClean="0"/>
              <a:t>Set </a:t>
            </a:r>
            <a:r>
              <a:rPr lang="en-US" dirty="0"/>
              <a:t>the second number (y) to the </a:t>
            </a:r>
            <a:r>
              <a:rPr lang="en-US" dirty="0" smtClean="0"/>
              <a:t>remainder.</a:t>
            </a:r>
          </a:p>
          <a:p>
            <a:pPr marL="800100" lvl="1" indent="-342900">
              <a:buFont typeface="+mj-lt"/>
              <a:buAutoNum type="arabicPeriod"/>
            </a:pPr>
            <a:r>
              <a:rPr lang="en-US" dirty="0" smtClean="0"/>
              <a:t>Iteratively </a:t>
            </a:r>
            <a:r>
              <a:rPr lang="en-US" dirty="0"/>
              <a:t>repeat the process until the 2nd number (y) is </a:t>
            </a:r>
            <a:r>
              <a:rPr lang="en-US" dirty="0" smtClean="0"/>
              <a:t>zero.</a:t>
            </a:r>
          </a:p>
          <a:p>
            <a:pPr marL="800100" lvl="1" indent="-342900">
              <a:buFont typeface="+mj-lt"/>
              <a:buAutoNum type="arabicPeriod"/>
            </a:pPr>
            <a:r>
              <a:rPr lang="en-US" dirty="0" smtClean="0"/>
              <a:t>Return </a:t>
            </a:r>
            <a:r>
              <a:rPr lang="en-US" dirty="0"/>
              <a:t>the value of first number (x) when the 2nd number is zero (y</a:t>
            </a:r>
            <a:r>
              <a:rPr lang="en-US" dirty="0" smtClean="0"/>
              <a:t>).</a:t>
            </a: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02471" y="4558486"/>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3560252" y="5672137"/>
            <a:ext cx="8850" cy="166687"/>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838825"/>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77630" y="560159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cxnSp>
        <p:nvCxnSpPr>
          <p:cNvPr id="44" name="Straight Connector 43"/>
          <p:cNvCxnSpPr/>
          <p:nvPr/>
        </p:nvCxnSpPr>
        <p:spPr>
          <a:xfrm flipV="1">
            <a:off x="6780273" y="3276604"/>
            <a:ext cx="0" cy="1766114"/>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227571" y="32766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2232085" y="369570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cxnSp>
        <p:nvCxnSpPr>
          <p:cNvPr id="24" name="Straight Arrow Connector 23"/>
          <p:cNvCxnSpPr/>
          <p:nvPr/>
        </p:nvCxnSpPr>
        <p:spPr>
          <a:xfrm flipH="1">
            <a:off x="3563202" y="424815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2232084" y="401955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26" name="Straight Connector 25"/>
          <p:cNvCxnSpPr/>
          <p:nvPr/>
        </p:nvCxnSpPr>
        <p:spPr>
          <a:xfrm flipH="1">
            <a:off x="4116506" y="5042717"/>
            <a:ext cx="2663767" cy="1"/>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47733" y="4734940"/>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Tree>
    <p:extLst>
      <p:ext uri="{BB962C8B-B14F-4D97-AF65-F5344CB8AC3E}">
        <p14:creationId xmlns:p14="http://schemas.microsoft.com/office/powerpoint/2010/main" val="33528454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8153400" cy="332398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gcd</a:t>
            </a:r>
            <a:r>
              <a:rPr lang="en-US" sz="1400" dirty="0" smtClean="0"/>
              <a:t>( x, y ):</a:t>
            </a:r>
          </a:p>
          <a:p>
            <a:r>
              <a:rPr lang="en-US" sz="1400" dirty="0"/>
              <a:t>	</a:t>
            </a:r>
            <a:r>
              <a:rPr lang="en-US" sz="1400" dirty="0">
                <a:solidFill>
                  <a:srgbClr val="FF0000"/>
                </a:solidFill>
              </a:rPr>
              <a:t>""" Euclid's algorithm as an iterative solution </a:t>
            </a:r>
            <a:r>
              <a:rPr lang="en-US" sz="1400" dirty="0" smtClean="0">
                <a:solidFill>
                  <a:srgbClr val="FF0000"/>
                </a:solidFill>
              </a:rPr>
              <a:t>""“</a:t>
            </a:r>
            <a:br>
              <a:rPr lang="en-US" sz="1400" dirty="0" smtClean="0">
                <a:solidFill>
                  <a:srgbClr val="FF0000"/>
                </a:solidFill>
              </a:rPr>
            </a:br>
            <a:endParaRPr lang="en-US" sz="1400" dirty="0" smtClean="0">
              <a:solidFill>
                <a:srgbClr val="FF0000"/>
              </a:solidFill>
            </a:endParaRPr>
          </a:p>
          <a:p>
            <a:r>
              <a:rPr lang="en-US" sz="1400" dirty="0">
                <a:solidFill>
                  <a:srgbClr val="00B050"/>
                </a:solidFill>
              </a:rPr>
              <a:t>	# continue until the division of </a:t>
            </a:r>
            <a:r>
              <a:rPr lang="en-US" sz="1400" dirty="0" err="1">
                <a:solidFill>
                  <a:srgbClr val="00B050"/>
                </a:solidFill>
              </a:rPr>
              <a:t>of</a:t>
            </a:r>
            <a:r>
              <a:rPr lang="en-US" sz="1400" dirty="0">
                <a:solidFill>
                  <a:srgbClr val="00B050"/>
                </a:solidFill>
              </a:rPr>
              <a:t> the two numbers does not leave a remainder (evenly divisible)</a:t>
            </a:r>
          </a:p>
          <a:p>
            <a:r>
              <a:rPr lang="en-US" sz="1400" dirty="0">
                <a:solidFill>
                  <a:srgbClr val="00B050"/>
                </a:solidFill>
              </a:rPr>
              <a:t>	</a:t>
            </a:r>
            <a:r>
              <a:rPr lang="en-US" sz="1400" b="1" dirty="0">
                <a:solidFill>
                  <a:schemeClr val="accent5">
                    <a:lumMod val="75000"/>
                  </a:schemeClr>
                </a:solidFill>
              </a:rPr>
              <a:t>while</a:t>
            </a:r>
            <a:r>
              <a:rPr lang="en-US" sz="1400" dirty="0"/>
              <a:t> y &gt; 0:</a:t>
            </a:r>
          </a:p>
          <a:p>
            <a:r>
              <a:rPr lang="en-US" sz="1400" dirty="0"/>
              <a:t>		</a:t>
            </a:r>
            <a:r>
              <a:rPr lang="en-US" sz="1400" dirty="0">
                <a:solidFill>
                  <a:srgbClr val="00B050"/>
                </a:solidFill>
              </a:rPr>
              <a:t># calculate the remainder of the division by between x and y</a:t>
            </a:r>
          </a:p>
          <a:p>
            <a:r>
              <a:rPr lang="en-US" sz="1400" dirty="0"/>
              <a:t>		remainder = ( y % x )</a:t>
            </a:r>
          </a:p>
          <a:p>
            <a:r>
              <a:rPr lang="en-US" sz="1400" dirty="0"/>
              <a:t>			</a:t>
            </a:r>
          </a:p>
          <a:p>
            <a:r>
              <a:rPr lang="en-US" sz="1400" dirty="0"/>
              <a:t>		</a:t>
            </a:r>
            <a:r>
              <a:rPr lang="en-US" sz="1400" dirty="0">
                <a:solidFill>
                  <a:srgbClr val="00B050"/>
                </a:solidFill>
              </a:rPr>
              <a:t># swap the value of x with y</a:t>
            </a:r>
          </a:p>
          <a:p>
            <a:r>
              <a:rPr lang="en-US" sz="1400" dirty="0"/>
              <a:t>		x = y</a:t>
            </a:r>
          </a:p>
          <a:p>
            <a:r>
              <a:rPr lang="en-US" sz="1400" dirty="0"/>
              <a:t>			</a:t>
            </a:r>
          </a:p>
          <a:p>
            <a:r>
              <a:rPr lang="en-US" sz="1400" dirty="0"/>
              <a:t>		</a:t>
            </a:r>
            <a:r>
              <a:rPr lang="en-US" sz="1400" dirty="0">
                <a:solidFill>
                  <a:srgbClr val="00B050"/>
                </a:solidFill>
              </a:rPr>
              <a:t># set y to the remainder</a:t>
            </a:r>
          </a:p>
          <a:p>
            <a:r>
              <a:rPr lang="en-US" sz="1400" dirty="0"/>
              <a:t>		y = remainder</a:t>
            </a:r>
          </a:p>
          <a:p>
            <a:r>
              <a:rPr lang="en-US" sz="1400" dirty="0"/>
              <a:t>		</a:t>
            </a:r>
          </a:p>
          <a:p>
            <a:r>
              <a:rPr lang="en-US" sz="1400" dirty="0"/>
              <a:t>	</a:t>
            </a:r>
            <a:r>
              <a:rPr lang="en-US" sz="1400" b="1" dirty="0">
                <a:solidFill>
                  <a:schemeClr val="accent5">
                    <a:lumMod val="75000"/>
                  </a:schemeClr>
                </a:solidFill>
              </a:rPr>
              <a:t>return</a:t>
            </a:r>
            <a:r>
              <a:rPr lang="en-US" sz="1400" dirty="0"/>
              <a:t> x</a:t>
            </a:r>
            <a:endParaRPr lang="en-US" sz="1400" dirty="0" smtClean="0"/>
          </a:p>
        </p:txBody>
      </p:sp>
    </p:spTree>
    <p:extLst>
      <p:ext uri="{BB962C8B-B14F-4D97-AF65-F5344CB8AC3E}">
        <p14:creationId xmlns:p14="http://schemas.microsoft.com/office/powerpoint/2010/main" val="27262145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Recursive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478749" cy="2462213"/>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When the 2nd number (y) is reduced to zero, return the current value of the first </a:t>
            </a:r>
            <a:endParaRPr lang="en-US" dirty="0" smtClean="0"/>
          </a:p>
          <a:p>
            <a:pPr lvl="1"/>
            <a:r>
              <a:rPr lang="en-US" dirty="0"/>
              <a:t> </a:t>
            </a:r>
            <a:r>
              <a:rPr lang="en-US" dirty="0" smtClean="0"/>
              <a:t>      number </a:t>
            </a:r>
            <a:r>
              <a:rPr lang="en-US" dirty="0"/>
              <a:t>(x</a:t>
            </a:r>
            <a:r>
              <a:rPr lang="en-US" dirty="0" smtClean="0"/>
              <a:t>).</a:t>
            </a:r>
          </a:p>
          <a:p>
            <a:pPr marL="800100" lvl="1" indent="-342900">
              <a:buAutoNum type="arabicPeriod" startAt="2"/>
            </a:pPr>
            <a:r>
              <a:rPr lang="en-US" dirty="0" smtClean="0"/>
              <a:t>Otherwise</a:t>
            </a:r>
            <a:r>
              <a:rPr lang="en-US" dirty="0"/>
              <a:t>, swap the first number (x) with the second number (y) and set the 2nd </a:t>
            </a:r>
            <a:endParaRPr lang="en-US" dirty="0" smtClean="0"/>
          </a:p>
          <a:p>
            <a:pPr lvl="1"/>
            <a:r>
              <a:rPr lang="en-US" dirty="0"/>
              <a:t> </a:t>
            </a:r>
            <a:r>
              <a:rPr lang="en-US" dirty="0" smtClean="0"/>
              <a:t> number </a:t>
            </a:r>
            <a:r>
              <a:rPr lang="en-US" dirty="0"/>
              <a:t>(y) to the remainder of the division of the 2nd number by the first number (x % y</a:t>
            </a:r>
            <a:r>
              <a:rPr lang="en-US" dirty="0" smtClean="0"/>
              <a:t>).</a:t>
            </a:r>
          </a:p>
          <a:p>
            <a:pPr lvl="1"/>
            <a:r>
              <a:rPr lang="en-US" dirty="0" smtClean="0"/>
              <a:t>3.    Recursively </a:t>
            </a:r>
            <a:r>
              <a:rPr lang="en-US" dirty="0"/>
              <a:t>call GCD() with the updated first and second numbers</a:t>
            </a:r>
            <a:r>
              <a:rPr lang="en-US" dirty="0" smtClean="0"/>
              <a:t>.</a:t>
            </a:r>
          </a:p>
          <a:p>
            <a:pPr marL="800100" lvl="1" indent="-342900">
              <a:buFont typeface="+mj-lt"/>
              <a:buAutoNum type="arabicPeriod"/>
            </a:pPr>
            <a:endParaRPr lang="en-US" dirty="0"/>
          </a:p>
          <a:p>
            <a:pPr marL="800100" lvl="1" indent="-342900">
              <a:buFont typeface="+mj-lt"/>
              <a:buAutoNum type="arabicPeriod"/>
            </a:pP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GCD</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23119" y="3697730"/>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580900" y="476453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154784"/>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88401" y="4796703"/>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30" name="TextBox 29"/>
          <p:cNvSpPr txBox="1"/>
          <p:nvPr/>
        </p:nvSpPr>
        <p:spPr>
          <a:xfrm>
            <a:off x="4110106" y="3899785"/>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cxnSp>
        <p:nvCxnSpPr>
          <p:cNvPr id="27" name="Straight Arrow Connector 26"/>
          <p:cNvCxnSpPr/>
          <p:nvPr/>
        </p:nvCxnSpPr>
        <p:spPr>
          <a:xfrm>
            <a:off x="4138681" y="4246677"/>
            <a:ext cx="433319"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572001" y="390728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sp>
        <p:nvSpPr>
          <p:cNvPr id="31" name="Rounded Rectangle 30"/>
          <p:cNvSpPr/>
          <p:nvPr/>
        </p:nvSpPr>
        <p:spPr>
          <a:xfrm>
            <a:off x="4572000" y="423113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32" name="Straight Arrow Connector 31"/>
          <p:cNvCxnSpPr>
            <a:endCxn id="33" idx="0"/>
          </p:cNvCxnSpPr>
          <p:nvPr/>
        </p:nvCxnSpPr>
        <p:spPr>
          <a:xfrm>
            <a:off x="5906529" y="4459730"/>
            <a:ext cx="108" cy="706338"/>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425056" y="5166068"/>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Call</a:t>
            </a:r>
          </a:p>
          <a:p>
            <a:pPr algn="ctr"/>
            <a:r>
              <a:rPr lang="en-US" sz="1400" dirty="0" smtClean="0"/>
              <a:t>GCD(</a:t>
            </a:r>
            <a:r>
              <a:rPr lang="en-US" sz="1400" dirty="0" err="1" smtClean="0"/>
              <a:t>x,y</a:t>
            </a:r>
            <a:r>
              <a:rPr lang="en-US" sz="1400" dirty="0" smtClean="0"/>
              <a:t>)</a:t>
            </a:r>
            <a:endParaRPr lang="en-US" sz="1400" dirty="0"/>
          </a:p>
        </p:txBody>
      </p:sp>
    </p:spTree>
    <p:extLst>
      <p:ext uri="{BB962C8B-B14F-4D97-AF65-F5344CB8AC3E}">
        <p14:creationId xmlns:p14="http://schemas.microsoft.com/office/powerpoint/2010/main" val="30326747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1815882"/>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gcdr</a:t>
            </a:r>
            <a:r>
              <a:rPr lang="en-US" sz="1400" dirty="0" smtClean="0"/>
              <a:t>( x, y ):</a:t>
            </a:r>
          </a:p>
          <a:p>
            <a:r>
              <a:rPr lang="en-US" sz="1400" dirty="0"/>
              <a:t>	</a:t>
            </a:r>
            <a:r>
              <a:rPr lang="en-US" sz="1400" dirty="0">
                <a:solidFill>
                  <a:srgbClr val="FF0000"/>
                </a:solidFill>
              </a:rPr>
              <a:t>""" Euclid's algorithm as </a:t>
            </a:r>
            <a:r>
              <a:rPr lang="en-US" sz="1400" dirty="0" smtClean="0">
                <a:solidFill>
                  <a:srgbClr val="FF0000"/>
                </a:solidFill>
              </a:rPr>
              <a:t>a recursive solution ""“</a:t>
            </a:r>
          </a:p>
          <a:p>
            <a:endParaRPr lang="en-US" sz="1400" dirty="0" smtClean="0"/>
          </a:p>
          <a:p>
            <a:r>
              <a:rPr lang="en-US" sz="1400" dirty="0">
                <a:solidFill>
                  <a:srgbClr val="00B050"/>
                </a:solidFill>
              </a:rPr>
              <a:t>	# return the current value of x when y is reduced to zero</a:t>
            </a:r>
            <a:r>
              <a:rPr lang="en-US" sz="1400" dirty="0" smtClean="0">
                <a:solidFill>
                  <a:srgbClr val="00B050"/>
                </a:solidFill>
              </a:rPr>
              <a:t>.</a:t>
            </a:r>
          </a:p>
          <a:p>
            <a:r>
              <a:rPr lang="en-US" sz="1400" dirty="0">
                <a:solidFill>
                  <a:srgbClr val="00B050"/>
                </a:solidFill>
              </a:rPr>
              <a:t>	</a:t>
            </a:r>
            <a:r>
              <a:rPr lang="en-US" sz="1400" b="1" dirty="0" smtClean="0">
                <a:solidFill>
                  <a:schemeClr val="accent5">
                    <a:lumMod val="75000"/>
                  </a:schemeClr>
                </a:solidFill>
              </a:rPr>
              <a:t>if </a:t>
            </a:r>
            <a:r>
              <a:rPr lang="en-US" sz="1400" dirty="0" smtClean="0"/>
              <a:t>y == 0:</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x</a:t>
            </a:r>
          </a:p>
          <a:p>
            <a:r>
              <a:rPr lang="en-US" sz="1400" dirty="0"/>
              <a:t>	</a:t>
            </a:r>
            <a:r>
              <a:rPr lang="en-US" sz="1400" dirty="0" smtClean="0">
                <a:solidFill>
                  <a:srgbClr val="00B050"/>
                </a:solidFill>
              </a:rPr>
              <a:t># recursive call, swapping x with y, and setting y to remainder of y divided by x</a:t>
            </a:r>
            <a:endParaRPr lang="en-US" sz="1400" dirty="0">
              <a:solidFill>
                <a:srgbClr val="00B050"/>
              </a:solidFill>
            </a:endParaRPr>
          </a:p>
          <a:p>
            <a:r>
              <a:rPr lang="en-US" sz="1400" dirty="0"/>
              <a:t>	</a:t>
            </a:r>
            <a:r>
              <a:rPr lang="en-US" sz="1400" b="1" dirty="0">
                <a:solidFill>
                  <a:schemeClr val="accent5">
                    <a:lumMod val="75000"/>
                  </a:schemeClr>
                </a:solidFill>
              </a:rPr>
              <a:t>return</a:t>
            </a:r>
            <a:r>
              <a:rPr lang="en-US" sz="1400" dirty="0"/>
              <a:t> </a:t>
            </a:r>
            <a:r>
              <a:rPr lang="en-US" sz="1400" dirty="0" err="1" smtClean="0"/>
              <a:t>gcdr</a:t>
            </a:r>
            <a:r>
              <a:rPr lang="en-US" sz="1400" dirty="0" smtClean="0"/>
              <a:t>( y, ( y % x ) )</a:t>
            </a:r>
          </a:p>
        </p:txBody>
      </p:sp>
    </p:spTree>
    <p:extLst>
      <p:ext uri="{BB962C8B-B14F-4D97-AF65-F5344CB8AC3E}">
        <p14:creationId xmlns:p14="http://schemas.microsoft.com/office/powerpoint/2010/main" val="141591628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7472430" cy="1077218"/>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Least Common Multiple</a:t>
            </a:r>
          </a:p>
          <a:p>
            <a:pPr marL="800100" lvl="1" indent="-342900">
              <a:buFont typeface="+mj-lt"/>
              <a:buAutoNum type="arabicPeriod"/>
            </a:pPr>
            <a:r>
              <a:rPr lang="en-US" dirty="0"/>
              <a:t>Multiple the first and second </a:t>
            </a:r>
            <a:r>
              <a:rPr lang="en-US" dirty="0" smtClean="0"/>
              <a:t>number.</a:t>
            </a:r>
          </a:p>
          <a:p>
            <a:pPr marL="800100" lvl="1" indent="-342900">
              <a:buFont typeface="+mj-lt"/>
              <a:buAutoNum type="arabicPeriod"/>
            </a:pPr>
            <a:r>
              <a:rPr lang="en-US" dirty="0"/>
              <a:t>Divide the result by the GCD of the two numbers</a:t>
            </a:r>
            <a:r>
              <a:rPr lang="en-US" dirty="0" smtClean="0"/>
              <a:t>.</a:t>
            </a:r>
            <a:endParaRPr lang="en-US" dirty="0"/>
          </a:p>
        </p:txBody>
      </p:sp>
      <p:sp>
        <p:nvSpPr>
          <p:cNvPr id="3" name="Rounded Rectangle 2"/>
          <p:cNvSpPr/>
          <p:nvPr/>
        </p:nvSpPr>
        <p:spPr>
          <a:xfrm>
            <a:off x="2893502"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LCM</a:t>
            </a:r>
            <a:endParaRPr lang="en-US" dirty="0"/>
          </a:p>
        </p:txBody>
      </p:sp>
      <p:sp>
        <p:nvSpPr>
          <p:cNvPr id="20" name="TextBox 19"/>
          <p:cNvSpPr txBox="1"/>
          <p:nvPr/>
        </p:nvSpPr>
        <p:spPr>
          <a:xfrm>
            <a:off x="1966545"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cxnSp>
        <p:nvCxnSpPr>
          <p:cNvPr id="23" name="Straight Arrow Connector 22"/>
          <p:cNvCxnSpPr/>
          <p:nvPr/>
        </p:nvCxnSpPr>
        <p:spPr>
          <a:xfrm flipH="1">
            <a:off x="3673983"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673056" y="448284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191475" y="4845439"/>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cxnSp>
        <p:nvCxnSpPr>
          <p:cNvPr id="27" name="Straight Arrow Connector 26"/>
          <p:cNvCxnSpPr/>
          <p:nvPr/>
        </p:nvCxnSpPr>
        <p:spPr>
          <a:xfrm>
            <a:off x="3673056" y="3956935"/>
            <a:ext cx="0" cy="30683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2241609" y="3728335"/>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mul</a:t>
            </a:r>
            <a:r>
              <a:rPr lang="en-US" dirty="0" smtClean="0"/>
              <a:t> = x * y</a:t>
            </a:r>
            <a:endParaRPr lang="en-US" dirty="0"/>
          </a:p>
        </p:txBody>
      </p:sp>
      <p:sp>
        <p:nvSpPr>
          <p:cNvPr id="31" name="Rounded Rectangle 30"/>
          <p:cNvSpPr/>
          <p:nvPr/>
        </p:nvSpPr>
        <p:spPr>
          <a:xfrm>
            <a:off x="2232084" y="4263765"/>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 / GCD(</a:t>
            </a:r>
            <a:r>
              <a:rPr lang="en-US" dirty="0" err="1" smtClean="0"/>
              <a:t>x,y</a:t>
            </a:r>
            <a:r>
              <a:rPr lang="en-US" dirty="0" smtClean="0"/>
              <a:t>) </a:t>
            </a:r>
            <a:endParaRPr lang="en-US" dirty="0"/>
          </a:p>
        </p:txBody>
      </p:sp>
    </p:spTree>
    <p:extLst>
      <p:ext uri="{BB962C8B-B14F-4D97-AF65-F5344CB8AC3E}">
        <p14:creationId xmlns:p14="http://schemas.microsoft.com/office/powerpoint/2010/main" val="35379140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677656"/>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Function Definition</a:t>
            </a:r>
          </a:p>
          <a:p>
            <a:pPr marL="914400" lvl="1" indent="-457200">
              <a:buFont typeface="+mj-lt"/>
              <a:buAutoNum type="arabicPeriod"/>
            </a:pPr>
            <a:r>
              <a:rPr lang="en-US" sz="2400" b="1" dirty="0" smtClean="0">
                <a:solidFill>
                  <a:schemeClr val="accent6">
                    <a:lumMod val="75000"/>
                  </a:schemeClr>
                </a:solidFill>
              </a:rPr>
              <a:t>Dynamic Typing</a:t>
            </a:r>
          </a:p>
          <a:p>
            <a:pPr marL="914400" lvl="1" indent="-457200">
              <a:buFont typeface="+mj-lt"/>
              <a:buAutoNum type="arabicPeriod"/>
            </a:pPr>
            <a:r>
              <a:rPr lang="en-US" sz="2400" b="1" dirty="0" smtClean="0">
                <a:solidFill>
                  <a:schemeClr val="accent6">
                    <a:lumMod val="75000"/>
                  </a:schemeClr>
                </a:solidFill>
              </a:rPr>
              <a:t>Iterative vs. Recursion</a:t>
            </a:r>
          </a:p>
          <a:p>
            <a:pPr marL="914400" lvl="1" indent="-457200">
              <a:buFont typeface="+mj-lt"/>
              <a:buAutoNum type="arabicPeriod"/>
            </a:pPr>
            <a:r>
              <a:rPr lang="en-US" sz="2400" b="1" dirty="0" smtClean="0">
                <a:solidFill>
                  <a:schemeClr val="accent6">
                    <a:lumMod val="75000"/>
                  </a:schemeClr>
                </a:solidFill>
              </a:rPr>
              <a:t>Variable Initialization</a:t>
            </a:r>
          </a:p>
          <a:p>
            <a:pPr marL="914400" lvl="1" indent="-457200">
              <a:buFont typeface="+mj-lt"/>
              <a:buAutoNum type="arabicPeriod"/>
            </a:pPr>
            <a:r>
              <a:rPr lang="en-US" sz="2400" b="1" dirty="0" smtClean="0">
                <a:solidFill>
                  <a:schemeClr val="accent6">
                    <a:lumMod val="75000"/>
                  </a:schemeClr>
                </a:solidFill>
              </a:rPr>
              <a:t>Return values</a:t>
            </a:r>
          </a:p>
          <a:p>
            <a:pPr marL="914400" lvl="1" indent="-457200">
              <a:buFont typeface="+mj-lt"/>
              <a:buAutoNum type="arabicPeriod"/>
            </a:pPr>
            <a:r>
              <a:rPr lang="en-US" sz="2400" b="1" dirty="0" err="1" smtClean="0">
                <a:solidFill>
                  <a:schemeClr val="accent6">
                    <a:lumMod val="75000"/>
                  </a:schemeClr>
                </a:solidFill>
              </a:rPr>
              <a:t>Docstring</a:t>
            </a: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Fibonacci Sequence</a:t>
            </a:r>
            <a:endParaRPr lang="en-US" dirty="0">
              <a:solidFill>
                <a:schemeClr val="accent5">
                  <a:lumMod val="75000"/>
                </a:schemeClr>
              </a:solidFill>
            </a:endParaRPr>
          </a:p>
        </p:txBody>
      </p:sp>
    </p:spTree>
    <p:extLst>
      <p:ext uri="{BB962C8B-B14F-4D97-AF65-F5344CB8AC3E}">
        <p14:creationId xmlns:p14="http://schemas.microsoft.com/office/powerpoint/2010/main" val="38115040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95410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lcm( x, y ):</a:t>
            </a:r>
          </a:p>
          <a:p>
            <a:r>
              <a:rPr lang="en-US" sz="1400" dirty="0"/>
              <a:t>	</a:t>
            </a:r>
            <a:r>
              <a:rPr lang="en-US" sz="1400" dirty="0">
                <a:solidFill>
                  <a:srgbClr val="FF0000"/>
                </a:solidFill>
              </a:rPr>
              <a:t>""" Calculate the least common multiple </a:t>
            </a:r>
            <a:r>
              <a:rPr lang="en-US" sz="1400" dirty="0" smtClean="0">
                <a:solidFill>
                  <a:srgbClr val="FF0000"/>
                </a:solidFill>
              </a:rPr>
              <a:t>""“</a:t>
            </a:r>
          </a:p>
          <a:p>
            <a:endParaRPr lang="en-US" sz="1400" dirty="0" smtClean="0"/>
          </a:p>
          <a:p>
            <a:r>
              <a:rPr lang="en-US" sz="1400" dirty="0">
                <a:solidFill>
                  <a:srgbClr val="00B050"/>
                </a:solidFill>
              </a:rPr>
              <a:t>	</a:t>
            </a:r>
            <a:r>
              <a:rPr lang="en-US" sz="1400" b="1" dirty="0" smtClean="0">
                <a:solidFill>
                  <a:schemeClr val="accent5">
                    <a:lumMod val="75000"/>
                  </a:schemeClr>
                </a:solidFill>
              </a:rPr>
              <a:t>return</a:t>
            </a:r>
            <a:r>
              <a:rPr lang="en-US" sz="1400" dirty="0" smtClean="0"/>
              <a:t> ( x / y ) / </a:t>
            </a:r>
            <a:r>
              <a:rPr lang="en-US" sz="1400" dirty="0" err="1" smtClean="0"/>
              <a:t>gcd</a:t>
            </a:r>
            <a:r>
              <a:rPr lang="en-US" sz="1400" dirty="0" smtClean="0"/>
              <a:t>( x, y )</a:t>
            </a:r>
          </a:p>
        </p:txBody>
      </p:sp>
    </p:spTree>
    <p:extLst>
      <p:ext uri="{BB962C8B-B14F-4D97-AF65-F5344CB8AC3E}">
        <p14:creationId xmlns:p14="http://schemas.microsoft.com/office/powerpoint/2010/main" val="367969208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Bubble Sort</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239733817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84025"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Bubble Sort Algorithm</a:t>
            </a:r>
          </a:p>
          <a:p>
            <a:pPr marL="800100" lvl="1" indent="-342900">
              <a:buFont typeface="+mj-lt"/>
              <a:buAutoNum type="arabicPeriod"/>
            </a:pPr>
            <a:r>
              <a:rPr lang="en-US" dirty="0"/>
              <a:t>Make a pass through the list of values. </a:t>
            </a:r>
          </a:p>
          <a:p>
            <a:pPr marL="1200150" lvl="2" indent="-285750">
              <a:buFont typeface="Arial" panose="020B0604020202020204" pitchFamily="34" charset="0"/>
              <a:buChar char="•"/>
            </a:pPr>
            <a:r>
              <a:rPr lang="en-US" dirty="0"/>
              <a:t>Compare adjacent values.</a:t>
            </a:r>
          </a:p>
          <a:p>
            <a:pPr marL="1200150" lvl="2" indent="-285750">
              <a:buFont typeface="Arial" panose="020B0604020202020204" pitchFamily="34" charset="0"/>
              <a:buChar char="•"/>
            </a:pPr>
            <a:r>
              <a:rPr lang="en-US" dirty="0"/>
              <a:t>If the first value is less than the second value, swap the values.</a:t>
            </a:r>
          </a:p>
          <a:p>
            <a:pPr marL="800100" lvl="1" indent="-342900">
              <a:buFont typeface="+mj-lt"/>
              <a:buAutoNum type="arabicPeriod"/>
            </a:pPr>
            <a:r>
              <a:rPr lang="en-US" dirty="0"/>
              <a:t>If one of more values were swapped, repeat the process of making a pass through the </a:t>
            </a:r>
            <a:endParaRPr lang="en-US" dirty="0" smtClean="0"/>
          </a:p>
          <a:p>
            <a:pPr lvl="1"/>
            <a:r>
              <a:rPr lang="en-US" dirty="0"/>
              <a:t> </a:t>
            </a:r>
            <a:r>
              <a:rPr lang="en-US" dirty="0" smtClean="0"/>
              <a:t>      list</a:t>
            </a:r>
            <a:r>
              <a:rPr lang="en-US" dirty="0"/>
              <a:t>.</a:t>
            </a:r>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35" name="Straight Connector 34"/>
          <p:cNvCxnSpPr/>
          <p:nvPr/>
        </p:nvCxnSpPr>
        <p:spPr>
          <a:xfrm>
            <a:off x="3724275"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3267075"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267075"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6499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5" name="Rectangle 54"/>
          <p:cNvSpPr/>
          <p:nvPr/>
        </p:nvSpPr>
        <p:spPr>
          <a:xfrm>
            <a:off x="8221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6" name="Rectangle 55"/>
          <p:cNvSpPr/>
          <p:nvPr/>
        </p:nvSpPr>
        <p:spPr>
          <a:xfrm>
            <a:off x="12793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7" name="Rectangle 56"/>
          <p:cNvSpPr/>
          <p:nvPr/>
        </p:nvSpPr>
        <p:spPr>
          <a:xfrm>
            <a:off x="174612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8" name="Straight Connector 57"/>
          <p:cNvCxnSpPr/>
          <p:nvPr/>
        </p:nvCxnSpPr>
        <p:spPr>
          <a:xfrm>
            <a:off x="1063365" y="5638800"/>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606165" y="5867400"/>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606165" y="56388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252412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29813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64" name="Rectangle 63"/>
          <p:cNvSpPr/>
          <p:nvPr/>
        </p:nvSpPr>
        <p:spPr>
          <a:xfrm>
            <a:off x="34385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65" name="Rectangle 64"/>
          <p:cNvSpPr/>
          <p:nvPr/>
        </p:nvSpPr>
        <p:spPr>
          <a:xfrm>
            <a:off x="390525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66" name="Straight Arrow Connector 65"/>
          <p:cNvCxnSpPr/>
          <p:nvPr/>
        </p:nvCxnSpPr>
        <p:spPr>
          <a:xfrm>
            <a:off x="212375" y="3699264"/>
            <a:ext cx="0" cy="23967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53866" y="4515143"/>
            <a:ext cx="1135054" cy="307777"/>
          </a:xfrm>
          <a:prstGeom prst="rect">
            <a:avLst/>
          </a:prstGeom>
          <a:noFill/>
        </p:spPr>
        <p:txBody>
          <a:bodyPr wrap="none" rtlCol="0">
            <a:spAutoFit/>
          </a:bodyPr>
          <a:lstStyle/>
          <a:p>
            <a:r>
              <a:rPr lang="en-US" sz="1400" b="1" dirty="0" smtClean="0"/>
              <a:t>Repeat Cycle</a:t>
            </a:r>
            <a:endParaRPr lang="en-US" sz="1400" b="1" dirty="0"/>
          </a:p>
        </p:txBody>
      </p:sp>
      <p:sp>
        <p:nvSpPr>
          <p:cNvPr id="70" name="Down Arrow 69"/>
          <p:cNvSpPr/>
          <p:nvPr/>
        </p:nvSpPr>
        <p:spPr>
          <a:xfrm>
            <a:off x="557212" y="3505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137159"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5831017"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Down Arrow 72"/>
          <p:cNvSpPr/>
          <p:nvPr/>
        </p:nvSpPr>
        <p:spPr>
          <a:xfrm>
            <a:off x="593594" y="495001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Down Arrow 73"/>
          <p:cNvSpPr/>
          <p:nvPr/>
        </p:nvSpPr>
        <p:spPr>
          <a:xfrm>
            <a:off x="3127635" y="495833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724400" y="51524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76" name="Rectangle 75"/>
          <p:cNvSpPr/>
          <p:nvPr/>
        </p:nvSpPr>
        <p:spPr>
          <a:xfrm>
            <a:off x="51816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77" name="Rectangle 76"/>
          <p:cNvSpPr/>
          <p:nvPr/>
        </p:nvSpPr>
        <p:spPr>
          <a:xfrm>
            <a:off x="56388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78" name="Rectangle 77"/>
          <p:cNvSpPr/>
          <p:nvPr/>
        </p:nvSpPr>
        <p:spPr>
          <a:xfrm>
            <a:off x="6105525"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9" name="Down Arrow 78"/>
          <p:cNvSpPr/>
          <p:nvPr/>
        </p:nvSpPr>
        <p:spPr>
          <a:xfrm>
            <a:off x="5750444" y="493615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867525" y="512320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1" name="Rectangle 80"/>
          <p:cNvSpPr/>
          <p:nvPr/>
        </p:nvSpPr>
        <p:spPr>
          <a:xfrm>
            <a:off x="73247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2" name="Rectangle 81"/>
          <p:cNvSpPr/>
          <p:nvPr/>
        </p:nvSpPr>
        <p:spPr>
          <a:xfrm>
            <a:off x="77819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3" name="Rectangle 82"/>
          <p:cNvSpPr/>
          <p:nvPr/>
        </p:nvSpPr>
        <p:spPr>
          <a:xfrm>
            <a:off x="8248650"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84" name="Down Arrow 83"/>
          <p:cNvSpPr/>
          <p:nvPr/>
        </p:nvSpPr>
        <p:spPr>
          <a:xfrm>
            <a:off x="7910902" y="492913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351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970318"/>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bubbleSort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endParaRPr lang="en-US" sz="1400" dirty="0"/>
          </a:p>
          <a:p>
            <a:endParaRPr lang="en-US" sz="1400" dirty="0" smtClean="0"/>
          </a:p>
          <a:p>
            <a:r>
              <a:rPr lang="en-US" sz="1400" dirty="0" smtClean="0">
                <a:solidFill>
                  <a:srgbClr val="00B050"/>
                </a:solidFill>
              </a:rPr>
              <a:t>	</a:t>
            </a:r>
            <a:r>
              <a:rPr lang="en-US" sz="1400" dirty="0"/>
              <a:t>swapped = </a:t>
            </a:r>
            <a:r>
              <a:rPr lang="en-US" sz="1400" b="1" dirty="0">
                <a:solidFill>
                  <a:schemeClr val="accent5">
                    <a:lumMod val="75000"/>
                  </a:schemeClr>
                </a:solidFill>
              </a:rPr>
              <a:t>True</a:t>
            </a:r>
          </a:p>
          <a:p>
            <a:r>
              <a:rPr lang="en-US" sz="1400" dirty="0"/>
              <a:t>	</a:t>
            </a:r>
            <a:r>
              <a:rPr lang="en-US" sz="1400" dirty="0">
                <a:solidFill>
                  <a:srgbClr val="00B050"/>
                </a:solidFill>
              </a:rPr>
              <a:t># continue to repeat until no more adjacent values are swapped</a:t>
            </a:r>
          </a:p>
          <a:p>
            <a:r>
              <a:rPr lang="en-US" sz="1400" dirty="0"/>
              <a:t>	</a:t>
            </a:r>
            <a:r>
              <a:rPr lang="en-US" sz="1400" b="1" dirty="0">
                <a:solidFill>
                  <a:schemeClr val="accent5">
                    <a:lumMod val="75000"/>
                  </a:schemeClr>
                </a:solidFill>
              </a:rPr>
              <a:t>while</a:t>
            </a:r>
            <a:r>
              <a:rPr lang="en-US" sz="1400" dirty="0"/>
              <a:t> swapped:</a:t>
            </a:r>
          </a:p>
          <a:p>
            <a:r>
              <a:rPr lang="en-US" sz="1400" dirty="0"/>
              <a:t>		swapped = </a:t>
            </a:r>
            <a:r>
              <a:rPr lang="en-US" sz="1400" b="1" dirty="0" smtClean="0">
                <a:solidFill>
                  <a:schemeClr val="accent5">
                    <a:lumMod val="75000"/>
                  </a:schemeClr>
                </a:solidFill>
              </a:rPr>
              <a:t>False</a:t>
            </a:r>
          </a:p>
          <a:p>
            <a:r>
              <a:rPr lang="en-US" sz="1400" b="1" dirty="0" smtClean="0">
                <a:solidFill>
                  <a:schemeClr val="accent5">
                    <a:lumMod val="75000"/>
                  </a:schemeClr>
                </a:solidFill>
              </a:rPr>
              <a:t>		</a:t>
            </a:r>
            <a:r>
              <a:rPr lang="en-US" sz="1400" dirty="0" smtClean="0">
                <a:solidFill>
                  <a:srgbClr val="00B050"/>
                </a:solidFill>
              </a:rPr>
              <a:t># </a:t>
            </a:r>
            <a:r>
              <a:rPr lang="en-US" sz="1400" dirty="0">
                <a:solidFill>
                  <a:srgbClr val="00B050"/>
                </a:solidFill>
              </a:rPr>
              <a:t>Make a scan through the list</a:t>
            </a:r>
          </a:p>
          <a:p>
            <a:r>
              <a:rPr lang="en-US" sz="1400" b="1" dirty="0">
                <a:solidFill>
                  <a:schemeClr val="accent5">
                    <a:lumMod val="75000"/>
                  </a:schemeClr>
                </a:solidFill>
              </a:rPr>
              <a:t>		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( 0, </a:t>
            </a:r>
            <a:r>
              <a:rPr lang="en-US" sz="1400" dirty="0" smtClean="0"/>
              <a:t> length - 1 ):</a:t>
            </a:r>
          </a:p>
          <a:p>
            <a:r>
              <a:rPr lang="en-US" sz="1400" dirty="0" smtClean="0">
                <a:solidFill>
                  <a:schemeClr val="accent5">
                    <a:lumMod val="75000"/>
                  </a:schemeClr>
                </a:solidFill>
              </a:rPr>
              <a:t>			</a:t>
            </a:r>
            <a:r>
              <a:rPr lang="en-US" sz="1400" dirty="0" smtClean="0">
                <a:solidFill>
                  <a:srgbClr val="00B050"/>
                </a:solidFill>
              </a:rPr>
              <a:t># </a:t>
            </a:r>
            <a:r>
              <a:rPr lang="en-US" sz="1400" dirty="0">
                <a:solidFill>
                  <a:srgbClr val="00B050"/>
                </a:solidFill>
              </a:rPr>
              <a:t>Compare adjacent values. If the first value &gt; second value, swap the values.</a:t>
            </a:r>
          </a:p>
          <a:p>
            <a:r>
              <a:rPr lang="en-US" sz="1400" dirty="0">
                <a:solidFill>
                  <a:schemeClr val="accent5">
                    <a:lumMod val="75000"/>
                  </a:schemeClr>
                </a:solidFill>
              </a:rPr>
              <a:t>			</a:t>
            </a:r>
            <a:r>
              <a:rPr lang="en-US" sz="1400" b="1" dirty="0">
                <a:solidFill>
                  <a:schemeClr val="accent5">
                    <a:lumMod val="75000"/>
                  </a:schemeClr>
                </a:solidFill>
              </a:rPr>
              <a:t>if</a:t>
            </a:r>
            <a:r>
              <a:rPr lang="en-US" sz="1400" dirty="0">
                <a:solidFill>
                  <a:schemeClr val="accent5">
                    <a:lumMod val="75000"/>
                  </a:schemeClr>
                </a:solidFill>
              </a:rPr>
              <a:t> </a:t>
            </a:r>
            <a:r>
              <a:rPr lang="en-US" sz="1400" dirty="0"/>
              <a:t>data[ </a:t>
            </a:r>
            <a:r>
              <a:rPr lang="en-US" sz="1400" dirty="0" err="1"/>
              <a:t>i</a:t>
            </a:r>
            <a:r>
              <a:rPr lang="en-US" sz="1400" dirty="0"/>
              <a:t> ] &gt; data[ </a:t>
            </a:r>
            <a:r>
              <a:rPr lang="en-US" sz="1400" dirty="0" err="1"/>
              <a:t>i</a:t>
            </a:r>
            <a:r>
              <a:rPr lang="en-US" sz="1400" dirty="0"/>
              <a:t> + 1 ]:</a:t>
            </a:r>
          </a:p>
          <a:p>
            <a:r>
              <a:rPr lang="en-US" sz="1400" dirty="0"/>
              <a:t>				swap = data[ </a:t>
            </a:r>
            <a:r>
              <a:rPr lang="en-US" sz="1400" dirty="0" err="1"/>
              <a:t>i</a:t>
            </a:r>
            <a:r>
              <a:rPr lang="en-US" sz="1400" dirty="0"/>
              <a:t> ]</a:t>
            </a:r>
          </a:p>
          <a:p>
            <a:r>
              <a:rPr lang="en-US" sz="1400" dirty="0"/>
              <a:t>				data[ </a:t>
            </a:r>
            <a:r>
              <a:rPr lang="en-US" sz="1400" dirty="0" err="1"/>
              <a:t>i</a:t>
            </a:r>
            <a:r>
              <a:rPr lang="en-US" sz="1400" dirty="0"/>
              <a:t> ] = data[ </a:t>
            </a:r>
            <a:r>
              <a:rPr lang="en-US" sz="1400" dirty="0" err="1"/>
              <a:t>i</a:t>
            </a:r>
            <a:r>
              <a:rPr lang="en-US" sz="1400" dirty="0"/>
              <a:t> + 1 ]</a:t>
            </a:r>
          </a:p>
          <a:p>
            <a:r>
              <a:rPr lang="en-US" sz="1400" dirty="0"/>
              <a:t>				data[ </a:t>
            </a:r>
            <a:r>
              <a:rPr lang="en-US" sz="1400" dirty="0" err="1"/>
              <a:t>i</a:t>
            </a:r>
            <a:r>
              <a:rPr lang="en-US" sz="1400" dirty="0"/>
              <a:t> + 1 ] = swap</a:t>
            </a:r>
          </a:p>
          <a:p>
            <a:r>
              <a:rPr lang="en-US" sz="1400" dirty="0"/>
              <a:t>				swapped =</a:t>
            </a:r>
            <a:r>
              <a:rPr lang="en-US" sz="1400" dirty="0">
                <a:solidFill>
                  <a:schemeClr val="accent5">
                    <a:lumMod val="75000"/>
                  </a:schemeClr>
                </a:solidFill>
              </a:rPr>
              <a:t> </a:t>
            </a:r>
            <a:r>
              <a:rPr lang="en-US" sz="1400" b="1" dirty="0" smtClean="0">
                <a:solidFill>
                  <a:schemeClr val="accent5">
                    <a:lumMod val="75000"/>
                  </a:schemeClr>
                </a:solidFill>
              </a:rPr>
              <a:t>True</a:t>
            </a:r>
          </a:p>
          <a:p>
            <a:r>
              <a:rPr lang="en-US" sz="1400" b="1" dirty="0">
                <a:solidFill>
                  <a:schemeClr val="accent5">
                    <a:lumMod val="75000"/>
                  </a:schemeClr>
                </a:solidFill>
              </a:rPr>
              <a:t>	</a:t>
            </a:r>
            <a:r>
              <a:rPr lang="en-US" sz="1400" b="1" dirty="0" smtClean="0">
                <a:solidFill>
                  <a:schemeClr val="accent5">
                    <a:lumMod val="75000"/>
                  </a:schemeClr>
                </a:solidFill>
              </a:rPr>
              <a:t>return </a:t>
            </a:r>
            <a:r>
              <a:rPr lang="en-US" sz="1400" dirty="0" smtClean="0"/>
              <a:t>data</a:t>
            </a:r>
          </a:p>
          <a:p>
            <a:endParaRPr lang="en-US" sz="1400" dirty="0"/>
          </a:p>
          <a:p>
            <a:endParaRPr lang="en-US" sz="1400" dirty="0" smtClean="0"/>
          </a:p>
        </p:txBody>
      </p:sp>
      <p:cxnSp>
        <p:nvCxnSpPr>
          <p:cNvPr id="6" name="Straight Arrow Connector 5"/>
          <p:cNvCxnSpPr/>
          <p:nvPr/>
        </p:nvCxnSpPr>
        <p:spPr>
          <a:xfrm flipH="1">
            <a:off x="3810001" y="2606932"/>
            <a:ext cx="2666999" cy="534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77000" y="2376099"/>
            <a:ext cx="2362200" cy="646331"/>
          </a:xfrm>
          <a:prstGeom prst="rect">
            <a:avLst/>
          </a:prstGeom>
          <a:noFill/>
        </p:spPr>
        <p:txBody>
          <a:bodyPr wrap="square" rtlCol="0">
            <a:spAutoFit/>
          </a:bodyPr>
          <a:lstStyle/>
          <a:p>
            <a:r>
              <a:rPr lang="en-US" sz="1200" dirty="0" smtClean="0">
                <a:solidFill>
                  <a:schemeClr val="accent6">
                    <a:lumMod val="75000"/>
                  </a:schemeClr>
                </a:solidFill>
              </a:rPr>
              <a:t>Since we are comparing index with index + 1, we stop one entry short of the end of the array.</a:t>
            </a:r>
            <a:endParaRPr lang="en-US" sz="1200" dirty="0">
              <a:solidFill>
                <a:schemeClr val="accent6">
                  <a:lumMod val="75000"/>
                </a:schemeClr>
              </a:solidFill>
            </a:endParaRPr>
          </a:p>
        </p:txBody>
      </p:sp>
      <p:sp>
        <p:nvSpPr>
          <p:cNvPr id="11" name="Left Brace 10"/>
          <p:cNvSpPr/>
          <p:nvPr/>
        </p:nvSpPr>
        <p:spPr>
          <a:xfrm rot="10800000">
            <a:off x="5629269" y="3705225"/>
            <a:ext cx="152400" cy="609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5943600" y="3668494"/>
            <a:ext cx="2362200" cy="1569660"/>
          </a:xfrm>
          <a:prstGeom prst="rect">
            <a:avLst/>
          </a:prstGeom>
          <a:noFill/>
        </p:spPr>
        <p:txBody>
          <a:bodyPr wrap="square" rtlCol="0">
            <a:spAutoFit/>
          </a:bodyPr>
          <a:lstStyle/>
          <a:p>
            <a:r>
              <a:rPr lang="en-US" sz="1200" dirty="0" smtClean="0">
                <a:solidFill>
                  <a:schemeClr val="accent6">
                    <a:lumMod val="75000"/>
                  </a:schemeClr>
                </a:solidFill>
              </a:rPr>
              <a:t>Swap: 1. save the first element in a temporary variable. </a:t>
            </a:r>
          </a:p>
          <a:p>
            <a:r>
              <a:rPr lang="en-US" sz="1200" dirty="0" smtClean="0">
                <a:solidFill>
                  <a:schemeClr val="accent6">
                    <a:lumMod val="75000"/>
                  </a:schemeClr>
                </a:solidFill>
              </a:rPr>
              <a:t>2. Set the first element to the value of the second element. </a:t>
            </a:r>
          </a:p>
          <a:p>
            <a:r>
              <a:rPr lang="en-US" sz="1200" dirty="0" smtClean="0">
                <a:solidFill>
                  <a:schemeClr val="accent6">
                    <a:lumMod val="75000"/>
                  </a:schemeClr>
                </a:solidFill>
              </a:rPr>
              <a:t>3. Set the second element to the value of the temporary variable (which was the former value of first element).</a:t>
            </a:r>
            <a:endParaRPr lang="en-US" sz="1200" dirty="0">
              <a:solidFill>
                <a:schemeClr val="accent6">
                  <a:lumMod val="75000"/>
                </a:schemeClr>
              </a:solidFill>
            </a:endParaRPr>
          </a:p>
        </p:txBody>
      </p:sp>
      <p:sp>
        <p:nvSpPr>
          <p:cNvPr id="12" name="TextBox 11"/>
          <p:cNvSpPr txBox="1"/>
          <p:nvPr/>
        </p:nvSpPr>
        <p:spPr>
          <a:xfrm>
            <a:off x="762000" y="5715000"/>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endParaRPr lang="en-US" dirty="0"/>
          </a:p>
        </p:txBody>
      </p:sp>
    </p:spTree>
    <p:extLst>
      <p:ext uri="{BB962C8B-B14F-4D97-AF65-F5344CB8AC3E}">
        <p14:creationId xmlns:p14="http://schemas.microsoft.com/office/powerpoint/2010/main" val="188980935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Insertion, Quick and Merge Sorts</a:t>
            </a:r>
          </a:p>
          <a:p>
            <a:pPr marL="914400" lvl="1" indent="-457200">
              <a:buAutoNum type="arabicPeriod"/>
            </a:pPr>
            <a:r>
              <a:rPr lang="en-US" sz="2400" b="1" dirty="0" smtClean="0">
                <a:solidFill>
                  <a:schemeClr val="accent6">
                    <a:lumMod val="75000"/>
                  </a:schemeClr>
                </a:solidFill>
              </a:rPr>
              <a:t>Array Scans</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334104372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25796"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Insertion Sort Algorithm</a:t>
            </a:r>
          </a:p>
          <a:p>
            <a:pPr marL="800100" lvl="1" indent="-342900">
              <a:buFont typeface="+mj-lt"/>
              <a:buAutoNum type="arabicPeriod"/>
            </a:pPr>
            <a:r>
              <a:rPr lang="en-US" dirty="0"/>
              <a:t>Iterate through the list of elements. </a:t>
            </a:r>
          </a:p>
          <a:p>
            <a:pPr marL="1200150" lvl="2" indent="-285750">
              <a:buFont typeface="Arial" panose="020B0604020202020204" pitchFamily="34" charset="0"/>
              <a:buChar char="•"/>
            </a:pPr>
            <a:r>
              <a:rPr lang="en-US" dirty="0" smtClean="0"/>
              <a:t>Scan through the list one element at a time.</a:t>
            </a:r>
          </a:p>
          <a:p>
            <a:pPr marL="1200150" lvl="2" indent="-285750">
              <a:buFont typeface="Arial" panose="020B0604020202020204" pitchFamily="34" charset="0"/>
              <a:buChar char="•"/>
            </a:pPr>
            <a:r>
              <a:rPr lang="en-US" dirty="0" smtClean="0"/>
              <a:t>From current element, move backwards to the beginning, swapping adjacent</a:t>
            </a:r>
          </a:p>
          <a:p>
            <a:pPr lvl="2"/>
            <a:r>
              <a:rPr lang="en-US" dirty="0"/>
              <a:t> </a:t>
            </a:r>
            <a:r>
              <a:rPr lang="en-US" dirty="0" smtClean="0"/>
              <a:t>     elements when not sorted.</a:t>
            </a:r>
            <a:endParaRPr lang="en-US" dirty="0"/>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12375" y="3699264"/>
            <a:ext cx="0" cy="27015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Down Arrow 69"/>
          <p:cNvSpPr/>
          <p:nvPr/>
        </p:nvSpPr>
        <p:spPr>
          <a:xfrm>
            <a:off x="974595" y="3517702"/>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615126"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6297742"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544891" y="481845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8" name="Rectangle 87"/>
          <p:cNvSpPr/>
          <p:nvPr/>
        </p:nvSpPr>
        <p:spPr>
          <a:xfrm>
            <a:off x="30020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9" name="Rectangle 88"/>
          <p:cNvSpPr/>
          <p:nvPr/>
        </p:nvSpPr>
        <p:spPr>
          <a:xfrm>
            <a:off x="34592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0" name="Rectangle 89"/>
          <p:cNvSpPr/>
          <p:nvPr/>
        </p:nvSpPr>
        <p:spPr>
          <a:xfrm>
            <a:off x="3926016"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Connector 94"/>
          <p:cNvCxnSpPr/>
          <p:nvPr/>
        </p:nvCxnSpPr>
        <p:spPr>
          <a:xfrm>
            <a:off x="3687891" y="4190399"/>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3218507" y="4415421"/>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3230691" y="419039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241932" y="5331023"/>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2784732" y="5559623"/>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2784732" y="533102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54389" y="4818455"/>
            <a:ext cx="1451166" cy="307777"/>
          </a:xfrm>
          <a:prstGeom prst="rect">
            <a:avLst/>
          </a:prstGeom>
          <a:noFill/>
        </p:spPr>
        <p:txBody>
          <a:bodyPr wrap="none" rtlCol="0">
            <a:spAutoFit/>
          </a:bodyPr>
          <a:lstStyle/>
          <a:p>
            <a:r>
              <a:rPr lang="en-US" sz="1400" b="1" dirty="0" smtClean="0"/>
              <a:t>Move Backwards</a:t>
            </a:r>
            <a:endParaRPr lang="en-US" sz="1400" b="1" dirty="0"/>
          </a:p>
        </p:txBody>
      </p:sp>
      <p:sp>
        <p:nvSpPr>
          <p:cNvPr id="102" name="Down Arrow 101"/>
          <p:cNvSpPr/>
          <p:nvPr/>
        </p:nvSpPr>
        <p:spPr>
          <a:xfrm>
            <a:off x="3182125"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733925" y="480714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04" name="Rectangle 103"/>
          <p:cNvSpPr/>
          <p:nvPr/>
        </p:nvSpPr>
        <p:spPr>
          <a:xfrm>
            <a:off x="51911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5" name="Rectangle 104"/>
          <p:cNvSpPr/>
          <p:nvPr/>
        </p:nvSpPr>
        <p:spPr>
          <a:xfrm>
            <a:off x="56483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06" name="Rectangle 105"/>
          <p:cNvSpPr/>
          <p:nvPr/>
        </p:nvSpPr>
        <p:spPr>
          <a:xfrm>
            <a:off x="6115050"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7" name="Straight Connector 106"/>
          <p:cNvCxnSpPr/>
          <p:nvPr/>
        </p:nvCxnSpPr>
        <p:spPr>
          <a:xfrm>
            <a:off x="5867400" y="528994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5410200" y="551854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V="1">
            <a:off x="5410200" y="528994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a:off x="5821492"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4733925" y="59531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13" name="Rectangle 112"/>
          <p:cNvSpPr/>
          <p:nvPr/>
        </p:nvSpPr>
        <p:spPr>
          <a:xfrm>
            <a:off x="51911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14" name="Rectangle 113"/>
          <p:cNvSpPr/>
          <p:nvPr/>
        </p:nvSpPr>
        <p:spPr>
          <a:xfrm>
            <a:off x="56483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15" name="Rectangle 114"/>
          <p:cNvSpPr/>
          <p:nvPr/>
        </p:nvSpPr>
        <p:spPr>
          <a:xfrm>
            <a:off x="6115050"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16" name="Straight Connector 115"/>
          <p:cNvCxnSpPr/>
          <p:nvPr/>
        </p:nvCxnSpPr>
        <p:spPr>
          <a:xfrm>
            <a:off x="5456107" y="646509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4998907" y="669369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4998907" y="646509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9" name="Down Arrow 118"/>
          <p:cNvSpPr/>
          <p:nvPr/>
        </p:nvSpPr>
        <p:spPr>
          <a:xfrm>
            <a:off x="5383342" y="5741793"/>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482860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a:t>i</a:t>
            </a:r>
            <a:r>
              <a:rPr lang="en-US" sz="1400" dirty="0" err="1" smtClean="0"/>
              <a:t>nsertionSort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p>
          <a:p>
            <a:endParaRPr lang="en-US" sz="1400" dirty="0" smtClean="0"/>
          </a:p>
          <a:p>
            <a:r>
              <a:rPr lang="en-US" sz="1400" dirty="0" smtClean="0">
                <a:solidFill>
                  <a:srgbClr val="00B050"/>
                </a:solidFill>
              </a:rPr>
              <a:t>	</a:t>
            </a:r>
            <a:r>
              <a:rPr lang="en-US" sz="1400" dirty="0">
                <a:solidFill>
                  <a:srgbClr val="00B050"/>
                </a:solidFill>
              </a:rPr>
              <a:t># iterate through the list for each element except the first element</a:t>
            </a:r>
          </a:p>
          <a:p>
            <a:r>
              <a:rPr lang="en-US" sz="1400" dirty="0"/>
              <a:t>	</a:t>
            </a:r>
            <a:r>
              <a:rPr lang="en-US" sz="1400" b="1" dirty="0">
                <a:solidFill>
                  <a:schemeClr val="accent5">
                    <a:lumMod val="75000"/>
                  </a:schemeClr>
                </a:solidFill>
              </a:rPr>
              <a:t>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( 1, </a:t>
            </a:r>
            <a:r>
              <a:rPr lang="en-US" sz="1400" dirty="0" smtClean="0"/>
              <a:t>length </a:t>
            </a:r>
            <a:r>
              <a:rPr lang="en-US" sz="1400" dirty="0"/>
              <a:t>):</a:t>
            </a:r>
            <a:r>
              <a:rPr lang="en-US" sz="1400" dirty="0" smtClean="0"/>
              <a:t>	</a:t>
            </a:r>
          </a:p>
          <a:p>
            <a:r>
              <a:rPr lang="en-US" sz="1400" dirty="0"/>
              <a:t>	</a:t>
            </a:r>
            <a:r>
              <a:rPr lang="en-US" sz="1400" dirty="0" smtClean="0"/>
              <a:t>	</a:t>
            </a:r>
            <a:r>
              <a:rPr lang="en-US" sz="1400" dirty="0" smtClean="0">
                <a:solidFill>
                  <a:srgbClr val="00B050"/>
                </a:solidFill>
              </a:rPr>
              <a:t># </a:t>
            </a:r>
            <a:r>
              <a:rPr lang="en-US" sz="1400" dirty="0">
                <a:solidFill>
                  <a:srgbClr val="00B050"/>
                </a:solidFill>
              </a:rPr>
              <a:t>starting with the current element, remove/insert proceeding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elements so they are in sorted order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for </a:t>
            </a:r>
            <a:r>
              <a:rPr lang="en-US" sz="1400" dirty="0"/>
              <a:t>j </a:t>
            </a:r>
            <a:r>
              <a:rPr lang="en-US" sz="1400" b="1" dirty="0">
                <a:solidFill>
                  <a:schemeClr val="accent5">
                    <a:lumMod val="75000"/>
                  </a:schemeClr>
                </a:solidFill>
              </a:rPr>
              <a:t>in range</a:t>
            </a:r>
            <a:r>
              <a:rPr lang="en-US" sz="1400" dirty="0"/>
              <a:t>( </a:t>
            </a:r>
            <a:r>
              <a:rPr lang="en-US" sz="1400" dirty="0" err="1"/>
              <a:t>i</a:t>
            </a:r>
            <a:r>
              <a:rPr lang="en-US" sz="1400" dirty="0"/>
              <a:t>, 0, -1):</a:t>
            </a:r>
            <a:endParaRPr lang="en-US" sz="1400" dirty="0" smtClean="0"/>
          </a:p>
          <a:p>
            <a:r>
              <a:rPr lang="en-US" sz="1400" dirty="0" smtClean="0"/>
              <a:t>			</a:t>
            </a:r>
            <a:r>
              <a:rPr lang="en-US" sz="1400" dirty="0" smtClean="0">
                <a:solidFill>
                  <a:srgbClr val="00B050"/>
                </a:solidFill>
              </a:rPr>
              <a:t># </a:t>
            </a:r>
            <a:r>
              <a:rPr lang="en-US" sz="1400" dirty="0">
                <a:solidFill>
                  <a:srgbClr val="00B050"/>
                </a:solidFill>
              </a:rPr>
              <a:t>swap adjacent elements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a:t>data[ j ] &lt; data[ j - 1 ]: </a:t>
            </a:r>
            <a:endParaRPr lang="en-US" sz="1400" dirty="0" smtClean="0"/>
          </a:p>
          <a:p>
            <a:r>
              <a:rPr lang="en-US" sz="1400" dirty="0"/>
              <a:t>	</a:t>
            </a:r>
            <a:r>
              <a:rPr lang="en-US" sz="1400" dirty="0" smtClean="0"/>
              <a:t>			temp </a:t>
            </a:r>
            <a:r>
              <a:rPr lang="en-US" sz="1400" dirty="0"/>
              <a:t>= data[ j ] </a:t>
            </a:r>
            <a:endParaRPr lang="en-US" sz="1400" dirty="0" smtClean="0"/>
          </a:p>
          <a:p>
            <a:r>
              <a:rPr lang="en-US" sz="1400" dirty="0"/>
              <a:t>	</a:t>
            </a:r>
            <a:r>
              <a:rPr lang="en-US" sz="1400" dirty="0" smtClean="0"/>
              <a:t>			data</a:t>
            </a:r>
            <a:r>
              <a:rPr lang="en-US" sz="1400" dirty="0"/>
              <a:t>[ j ] = data[ j -1 ] </a:t>
            </a:r>
            <a:endParaRPr lang="en-US" sz="1400" dirty="0" smtClean="0"/>
          </a:p>
          <a:p>
            <a:r>
              <a:rPr lang="en-US" sz="1400" dirty="0"/>
              <a:t>	</a:t>
            </a:r>
            <a:r>
              <a:rPr lang="en-US" sz="1400" dirty="0" smtClean="0"/>
              <a:t>			data</a:t>
            </a:r>
            <a:r>
              <a:rPr lang="en-US" sz="1400" dirty="0"/>
              <a:t>[ j - 1 ] = temp </a:t>
            </a:r>
            <a:endParaRPr lang="en-US" sz="1400" dirty="0" smtClean="0"/>
          </a:p>
          <a:p>
            <a:r>
              <a:rPr lang="en-US" sz="1400" dirty="0"/>
              <a:t>	</a:t>
            </a:r>
            <a:r>
              <a:rPr lang="en-US" sz="1400" b="1" dirty="0" smtClean="0">
                <a:solidFill>
                  <a:schemeClr val="accent5">
                    <a:lumMod val="75000"/>
                  </a:schemeClr>
                </a:solidFill>
              </a:rPr>
              <a:t>return</a:t>
            </a:r>
            <a:r>
              <a:rPr lang="en-US" sz="1400" dirty="0" smtClean="0"/>
              <a:t> </a:t>
            </a:r>
            <a:r>
              <a:rPr lang="en-US" sz="1400" dirty="0"/>
              <a:t>data</a:t>
            </a:r>
            <a:endParaRPr lang="en-US" sz="1400" dirty="0" smtClean="0"/>
          </a:p>
          <a:p>
            <a:endParaRPr lang="en-US" sz="1400" dirty="0" smtClean="0"/>
          </a:p>
        </p:txBody>
      </p:sp>
      <p:cxnSp>
        <p:nvCxnSpPr>
          <p:cNvPr id="6" name="Straight Arrow Connector 5"/>
          <p:cNvCxnSpPr/>
          <p:nvPr/>
        </p:nvCxnSpPr>
        <p:spPr>
          <a:xfrm flipV="1">
            <a:off x="1143000" y="2324934"/>
            <a:ext cx="1143000"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1000" y="2603778"/>
            <a:ext cx="1333500" cy="830997"/>
          </a:xfrm>
          <a:prstGeom prst="rect">
            <a:avLst/>
          </a:prstGeom>
          <a:noFill/>
        </p:spPr>
        <p:txBody>
          <a:bodyPr wrap="square" rtlCol="0">
            <a:spAutoFit/>
          </a:bodyPr>
          <a:lstStyle/>
          <a:p>
            <a:r>
              <a:rPr lang="en-US" sz="1200" dirty="0" smtClean="0">
                <a:solidFill>
                  <a:schemeClr val="accent6">
                    <a:lumMod val="75000"/>
                  </a:schemeClr>
                </a:solidFill>
              </a:rPr>
              <a:t>Start at position 1,</a:t>
            </a:r>
          </a:p>
          <a:p>
            <a:r>
              <a:rPr lang="en-US" sz="1200" dirty="0" smtClean="0">
                <a:solidFill>
                  <a:schemeClr val="accent6">
                    <a:lumMod val="75000"/>
                  </a:schemeClr>
                </a:solidFill>
              </a:rPr>
              <a:t>not 0 – nothing to</a:t>
            </a:r>
          </a:p>
          <a:p>
            <a:r>
              <a:rPr lang="en-US" sz="1200" dirty="0" smtClean="0">
                <a:solidFill>
                  <a:schemeClr val="accent6">
                    <a:lumMod val="75000"/>
                  </a:schemeClr>
                </a:solidFill>
              </a:rPr>
              <a:t>swap with at first</a:t>
            </a:r>
          </a:p>
          <a:p>
            <a:r>
              <a:rPr lang="en-US" sz="1200" dirty="0" smtClean="0">
                <a:solidFill>
                  <a:schemeClr val="accent6">
                    <a:lumMod val="75000"/>
                  </a:schemeClr>
                </a:solidFill>
              </a:rPr>
              <a:t>element.</a:t>
            </a:r>
            <a:endParaRPr lang="en-US" sz="1200" dirty="0">
              <a:solidFill>
                <a:schemeClr val="accent6">
                  <a:lumMod val="75000"/>
                </a:schemeClr>
              </a:solidFill>
            </a:endParaRPr>
          </a:p>
        </p:txBody>
      </p:sp>
      <p:sp>
        <p:nvSpPr>
          <p:cNvPr id="12" name="TextBox 11"/>
          <p:cNvSpPr txBox="1"/>
          <p:nvPr/>
        </p:nvSpPr>
        <p:spPr>
          <a:xfrm>
            <a:off x="762000" y="5087719"/>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p>
        </p:txBody>
      </p:sp>
      <p:sp>
        <p:nvSpPr>
          <p:cNvPr id="14" name="TextBox 13"/>
          <p:cNvSpPr txBox="1"/>
          <p:nvPr/>
        </p:nvSpPr>
        <p:spPr>
          <a:xfrm>
            <a:off x="6248400" y="3025051"/>
            <a:ext cx="1333500" cy="830997"/>
          </a:xfrm>
          <a:prstGeom prst="rect">
            <a:avLst/>
          </a:prstGeom>
          <a:noFill/>
        </p:spPr>
        <p:txBody>
          <a:bodyPr wrap="square" rtlCol="0">
            <a:spAutoFit/>
          </a:bodyPr>
          <a:lstStyle/>
          <a:p>
            <a:r>
              <a:rPr lang="en-US" sz="1200" dirty="0" smtClean="0">
                <a:solidFill>
                  <a:schemeClr val="accent6">
                    <a:lumMod val="75000"/>
                  </a:schemeClr>
                </a:solidFill>
              </a:rPr>
              <a:t>Descending count in for loop. Loop from ‘n’ to 0 in -1 (descend) steps.</a:t>
            </a:r>
            <a:endParaRPr lang="en-US" sz="1200" dirty="0">
              <a:solidFill>
                <a:schemeClr val="accent6">
                  <a:lumMod val="75000"/>
                </a:schemeClr>
              </a:solidFill>
            </a:endParaRPr>
          </a:p>
        </p:txBody>
      </p:sp>
      <p:cxnSp>
        <p:nvCxnSpPr>
          <p:cNvPr id="15" name="Straight Arrow Connector 14"/>
          <p:cNvCxnSpPr/>
          <p:nvPr/>
        </p:nvCxnSpPr>
        <p:spPr>
          <a:xfrm flipH="1" flipV="1">
            <a:off x="3810000" y="2957393"/>
            <a:ext cx="2447925"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5470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51801"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Quick Sort Algorithm</a:t>
            </a:r>
          </a:p>
          <a:p>
            <a:pPr marL="800100" lvl="1" indent="-342900">
              <a:buFont typeface="+mj-lt"/>
              <a:buAutoNum type="arabicPeriod"/>
            </a:pPr>
            <a:r>
              <a:rPr lang="en-US" dirty="0"/>
              <a:t>Calculate a midpoint in the list. The value at the midpoint is the pivot </a:t>
            </a:r>
            <a:r>
              <a:rPr lang="en-US" dirty="0" smtClean="0"/>
              <a:t>value.</a:t>
            </a:r>
          </a:p>
          <a:p>
            <a:pPr marL="800100" lvl="1" indent="-342900">
              <a:buFont typeface="+mj-lt"/>
              <a:buAutoNum type="arabicPeriod"/>
            </a:pPr>
            <a:r>
              <a:rPr lang="en-US" dirty="0" smtClean="0"/>
              <a:t>Move </a:t>
            </a:r>
            <a:r>
              <a:rPr lang="en-US" dirty="0"/>
              <a:t>all values in the first partition that are not less than the pivot to the second </a:t>
            </a:r>
            <a:endParaRPr lang="en-US" dirty="0" smtClean="0"/>
          </a:p>
          <a:p>
            <a:pPr lvl="1"/>
            <a:r>
              <a:rPr lang="en-US" dirty="0"/>
              <a:t> </a:t>
            </a:r>
            <a:r>
              <a:rPr lang="en-US" dirty="0" smtClean="0"/>
              <a:t>      partition.</a:t>
            </a:r>
          </a:p>
          <a:p>
            <a:pPr lvl="1"/>
            <a:r>
              <a:rPr lang="en-US" dirty="0" smtClean="0"/>
              <a:t>3.   Move </a:t>
            </a:r>
            <a:r>
              <a:rPr lang="en-US" dirty="0"/>
              <a:t>all values in the second partition that are not greater than or equal to the pivot </a:t>
            </a:r>
            <a:endParaRPr lang="en-US" dirty="0" smtClean="0"/>
          </a:p>
          <a:p>
            <a:pPr lvl="1"/>
            <a:r>
              <a:rPr lang="en-US" dirty="0"/>
              <a:t> </a:t>
            </a:r>
            <a:r>
              <a:rPr lang="en-US" dirty="0" smtClean="0"/>
              <a:t>      to </a:t>
            </a:r>
            <a:r>
              <a:rPr lang="en-US" dirty="0"/>
              <a:t>the first </a:t>
            </a:r>
            <a:r>
              <a:rPr lang="en-US" dirty="0" smtClean="0"/>
              <a:t>partition.</a:t>
            </a:r>
          </a:p>
          <a:p>
            <a:pPr lvl="1"/>
            <a:r>
              <a:rPr lang="en-US" dirty="0" smtClean="0"/>
              <a:t>4.   Recursively </a:t>
            </a:r>
            <a:r>
              <a:rPr lang="en-US" dirty="0"/>
              <a:t>apply the algorithm to the two partitions.</a:t>
            </a:r>
          </a:p>
        </p:txBody>
      </p:sp>
      <p:sp>
        <p:nvSpPr>
          <p:cNvPr id="4" name="Rectangle 3"/>
          <p:cNvSpPr/>
          <p:nvPr/>
        </p:nvSpPr>
        <p:spPr>
          <a:xfrm>
            <a:off x="36576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4" name="Rectangle 13"/>
          <p:cNvSpPr/>
          <p:nvPr/>
        </p:nvSpPr>
        <p:spPr>
          <a:xfrm>
            <a:off x="41148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45720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50387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0" name="Down Arrow 69"/>
          <p:cNvSpPr/>
          <p:nvPr/>
        </p:nvSpPr>
        <p:spPr>
          <a:xfrm>
            <a:off x="4992817" y="334934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4959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7" name="Rectangle 66"/>
          <p:cNvSpPr/>
          <p:nvPr/>
        </p:nvSpPr>
        <p:spPr>
          <a:xfrm>
            <a:off x="639127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8" name="Rectangle 67"/>
          <p:cNvSpPr/>
          <p:nvPr/>
        </p:nvSpPr>
        <p:spPr>
          <a:xfrm>
            <a:off x="59531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32194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6766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6" name="Rectangle 25"/>
          <p:cNvSpPr/>
          <p:nvPr/>
        </p:nvSpPr>
        <p:spPr>
          <a:xfrm>
            <a:off x="27622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7" name="Rectangle 26"/>
          <p:cNvSpPr/>
          <p:nvPr/>
        </p:nvSpPr>
        <p:spPr>
          <a:xfrm>
            <a:off x="55868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8" name="Rectangle 27"/>
          <p:cNvSpPr/>
          <p:nvPr/>
        </p:nvSpPr>
        <p:spPr>
          <a:xfrm>
            <a:off x="60440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29" name="Rectangle 28"/>
          <p:cNvSpPr/>
          <p:nvPr/>
        </p:nvSpPr>
        <p:spPr>
          <a:xfrm>
            <a:off x="693935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0" name="Rectangle 29"/>
          <p:cNvSpPr/>
          <p:nvPr/>
        </p:nvSpPr>
        <p:spPr>
          <a:xfrm>
            <a:off x="65012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1" name="Rectangle 30"/>
          <p:cNvSpPr/>
          <p:nvPr/>
        </p:nvSpPr>
        <p:spPr>
          <a:xfrm>
            <a:off x="41338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32" name="Straight Arrow Connector 31"/>
          <p:cNvCxnSpPr/>
          <p:nvPr/>
        </p:nvCxnSpPr>
        <p:spPr>
          <a:xfrm>
            <a:off x="2762250" y="4267200"/>
            <a:ext cx="17686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632708" y="4267200"/>
            <a:ext cx="1809749"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Down Arrow 36"/>
          <p:cNvSpPr/>
          <p:nvPr/>
        </p:nvSpPr>
        <p:spPr>
          <a:xfrm>
            <a:off x="3647879" y="43779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a:off x="6464818" y="43618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flipH="1">
            <a:off x="2990850" y="5262566"/>
            <a:ext cx="326270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253551" y="5033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00375" y="50292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1153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5" name="Rectangle 44"/>
          <p:cNvSpPr/>
          <p:nvPr/>
        </p:nvSpPr>
        <p:spPr>
          <a:xfrm>
            <a:off x="26581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6" name="Rectangle 45"/>
          <p:cNvSpPr/>
          <p:nvPr/>
        </p:nvSpPr>
        <p:spPr>
          <a:xfrm>
            <a:off x="38695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7" name="Rectangle 46"/>
          <p:cNvSpPr/>
          <p:nvPr/>
        </p:nvSpPr>
        <p:spPr>
          <a:xfrm>
            <a:off x="43267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48" name="Straight Arrow Connector 47"/>
          <p:cNvCxnSpPr/>
          <p:nvPr/>
        </p:nvCxnSpPr>
        <p:spPr>
          <a:xfrm flipV="1">
            <a:off x="3343939"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337460" y="6324600"/>
            <a:ext cx="76067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4098130"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Down Arrow 51"/>
          <p:cNvSpPr/>
          <p:nvPr/>
        </p:nvSpPr>
        <p:spPr>
          <a:xfrm>
            <a:off x="3086764"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4290348"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8987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59" name="Rectangle 58"/>
          <p:cNvSpPr/>
          <p:nvPr/>
        </p:nvSpPr>
        <p:spPr>
          <a:xfrm>
            <a:off x="54415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0" name="Rectangle 59"/>
          <p:cNvSpPr/>
          <p:nvPr/>
        </p:nvSpPr>
        <p:spPr>
          <a:xfrm>
            <a:off x="66529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61" name="Rectangle 60"/>
          <p:cNvSpPr/>
          <p:nvPr/>
        </p:nvSpPr>
        <p:spPr>
          <a:xfrm>
            <a:off x="71101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66" name="Straight Arrow Connector 65"/>
          <p:cNvCxnSpPr/>
          <p:nvPr/>
        </p:nvCxnSpPr>
        <p:spPr>
          <a:xfrm flipV="1">
            <a:off x="6127344"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6120866" y="6334125"/>
            <a:ext cx="121787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7338736"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Down Arrow 79"/>
          <p:cNvSpPr/>
          <p:nvPr/>
        </p:nvSpPr>
        <p:spPr>
          <a:xfrm>
            <a:off x="5870169"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own Arrow 80"/>
          <p:cNvSpPr/>
          <p:nvPr/>
        </p:nvSpPr>
        <p:spPr>
          <a:xfrm>
            <a:off x="7073753"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83243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355312"/>
          </a:xfrm>
          <a:prstGeom prst="rect">
            <a:avLst/>
          </a:prstGeom>
          <a:noFill/>
          <a:ln>
            <a:solidFill>
              <a:schemeClr val="bg1">
                <a:lumMod val="50000"/>
              </a:schemeClr>
            </a:solidFill>
            <a:prstDash val="sysDash"/>
          </a:ln>
        </p:spPr>
        <p:txBody>
          <a:bodyPr wrap="square" rtlCol="0">
            <a:spAutoFit/>
          </a:bodyPr>
          <a:lstStyle/>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smtClean="0"/>
              <a:t>quickSort</a:t>
            </a:r>
            <a:r>
              <a:rPr lang="en-US" sz="900" dirty="0"/>
              <a:t>( data ):</a:t>
            </a:r>
          </a:p>
          <a:p>
            <a:r>
              <a:rPr lang="en-US" sz="900" dirty="0"/>
              <a:t>	</a:t>
            </a:r>
            <a:r>
              <a:rPr lang="en-US" sz="900" dirty="0" err="1"/>
              <a:t>qSort</a:t>
            </a:r>
            <a:r>
              <a:rPr lang="en-US" sz="900" dirty="0"/>
              <a:t>( data, 0, </a:t>
            </a:r>
            <a:r>
              <a:rPr lang="en-US" sz="900" dirty="0" err="1"/>
              <a:t>len</a:t>
            </a:r>
            <a:r>
              <a:rPr lang="en-US" sz="900" dirty="0"/>
              <a:t>( data )  - 1 )</a:t>
            </a:r>
          </a:p>
          <a:p>
            <a:r>
              <a:rPr lang="en-US" sz="900" b="1" dirty="0">
                <a:solidFill>
                  <a:schemeClr val="accent5">
                    <a:lumMod val="75000"/>
                  </a:schemeClr>
                </a:solidFill>
              </a:rPr>
              <a:t>	return </a:t>
            </a:r>
            <a:r>
              <a:rPr lang="en-US" sz="900" dirty="0"/>
              <a:t>data</a:t>
            </a:r>
          </a:p>
          <a:p>
            <a:r>
              <a:rPr lang="en-US" sz="900" b="1" dirty="0">
                <a:solidFill>
                  <a:schemeClr val="accent5">
                    <a:lumMod val="75000"/>
                  </a:schemeClr>
                </a:solidFill>
              </a:rPr>
              <a:t>	</a:t>
            </a:r>
          </a:p>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qSort</a:t>
            </a:r>
            <a:r>
              <a:rPr lang="en-US" sz="900" dirty="0"/>
              <a:t>( data, low, high ):</a:t>
            </a:r>
          </a:p>
          <a:p>
            <a:r>
              <a:rPr lang="en-US" sz="900" dirty="0"/>
              <a:t>	</a:t>
            </a:r>
            <a:r>
              <a:rPr lang="en-US" sz="900" dirty="0" err="1"/>
              <a:t>i</a:t>
            </a:r>
            <a:r>
              <a:rPr lang="en-US" sz="900" dirty="0"/>
              <a:t>     = low                       </a:t>
            </a:r>
            <a:r>
              <a:rPr lang="en-US" sz="900" dirty="0" smtClean="0"/>
              <a:t>	</a:t>
            </a:r>
            <a:r>
              <a:rPr lang="en-US" sz="900" dirty="0" smtClean="0">
                <a:solidFill>
                  <a:srgbClr val="00B050"/>
                </a:solidFill>
              </a:rPr>
              <a:t># </a:t>
            </a:r>
            <a:r>
              <a:rPr lang="en-US" sz="900" dirty="0">
                <a:solidFill>
                  <a:srgbClr val="00B050"/>
                </a:solidFill>
              </a:rPr>
              <a:t>starting lower index</a:t>
            </a:r>
          </a:p>
          <a:p>
            <a:r>
              <a:rPr lang="en-US" sz="900" dirty="0"/>
              <a:t>	j     = high                     </a:t>
            </a:r>
            <a:r>
              <a:rPr lang="en-US" sz="900" dirty="0" smtClean="0"/>
              <a:t>	 </a:t>
            </a:r>
            <a:r>
              <a:rPr lang="en-US" sz="900" dirty="0">
                <a:solidFill>
                  <a:srgbClr val="00B050"/>
                </a:solidFill>
              </a:rPr>
              <a:t># starting higher index</a:t>
            </a:r>
          </a:p>
          <a:p>
            <a:r>
              <a:rPr lang="en-US" sz="900" dirty="0"/>
              <a:t>	mid   = </a:t>
            </a:r>
            <a:r>
              <a:rPr lang="en-US" sz="900" dirty="0" err="1"/>
              <a:t>int</a:t>
            </a:r>
            <a:r>
              <a:rPr lang="en-US" sz="900" dirty="0"/>
              <a:t>( low + ( high - low ) / 2 ) </a:t>
            </a:r>
            <a:r>
              <a:rPr lang="en-US" sz="900" dirty="0" smtClean="0"/>
              <a:t>	 </a:t>
            </a:r>
            <a:r>
              <a:rPr lang="en-US" sz="900" dirty="0">
                <a:solidFill>
                  <a:srgbClr val="00B050"/>
                </a:solidFill>
              </a:rPr>
              <a:t># midway index</a:t>
            </a:r>
          </a:p>
          <a:p>
            <a:r>
              <a:rPr lang="en-US" sz="900" dirty="0"/>
              <a:t>	pivot = data[ mid ]              </a:t>
            </a:r>
            <a:r>
              <a:rPr lang="en-US" sz="900" dirty="0" smtClean="0"/>
              <a:t>	 </a:t>
            </a:r>
            <a:r>
              <a:rPr lang="en-US" sz="900" dirty="0">
                <a:solidFill>
                  <a:srgbClr val="00B050"/>
                </a:solidFill>
              </a:rPr>
              <a:t># pivot, value at the midway index</a:t>
            </a:r>
          </a:p>
          <a:p>
            <a:r>
              <a:rPr lang="en-US" sz="900" b="1" dirty="0">
                <a:solidFill>
                  <a:schemeClr val="accent5">
                    <a:lumMod val="75000"/>
                  </a:schemeClr>
                </a:solidFill>
              </a:rPr>
              <a:t>		</a:t>
            </a:r>
          </a:p>
          <a:p>
            <a:r>
              <a:rPr lang="en-US" sz="900" b="1" dirty="0">
                <a:solidFill>
                  <a:schemeClr val="accent5">
                    <a:lumMod val="75000"/>
                  </a:schemeClr>
                </a:solidFill>
              </a:rPr>
              <a:t>	</a:t>
            </a:r>
            <a:r>
              <a:rPr lang="en-US" sz="900" dirty="0">
                <a:solidFill>
                  <a:srgbClr val="00B050"/>
                </a:solidFill>
              </a:rPr>
              <a:t># Divide the array into two partitions</a:t>
            </a:r>
          </a:p>
          <a:p>
            <a:r>
              <a:rPr lang="en-US" sz="900" b="1" dirty="0">
                <a:solidFill>
                  <a:schemeClr val="accent5">
                    <a:lumMod val="75000"/>
                  </a:schemeClr>
                </a:solidFill>
              </a:rPr>
              <a:t>	while </a:t>
            </a:r>
            <a:r>
              <a:rPr lang="en-US" sz="900" dirty="0" err="1"/>
              <a:t>i</a:t>
            </a:r>
            <a:r>
              <a:rPr lang="en-US" sz="900" dirty="0"/>
              <a:t> &lt;= j</a:t>
            </a:r>
            <a:r>
              <a:rPr lang="en-US" sz="900" b="1" dirty="0"/>
              <a:t>:</a:t>
            </a:r>
          </a:p>
          <a:p>
            <a:r>
              <a:rPr lang="en-US" sz="900" b="1" dirty="0">
                <a:solidFill>
                  <a:schemeClr val="accent5">
                    <a:lumMod val="75000"/>
                  </a:schemeClr>
                </a:solidFill>
              </a:rPr>
              <a:t>		</a:t>
            </a:r>
            <a:r>
              <a:rPr lang="en-US" sz="900" dirty="0">
                <a:solidFill>
                  <a:srgbClr val="00B050"/>
                </a:solidFill>
              </a:rPr>
              <a:t># keep advancing (ascending) the lower index until we find a value that is not less than the pivot</a:t>
            </a:r>
          </a:p>
          <a:p>
            <a:r>
              <a:rPr lang="en-US" sz="900" dirty="0">
                <a:solidFill>
                  <a:srgbClr val="00B050"/>
                </a:solidFill>
              </a:rPr>
              <a:t>		# we will move this value to the right half partition.</a:t>
            </a:r>
          </a:p>
          <a:p>
            <a:r>
              <a:rPr lang="en-US" sz="900" b="1" dirty="0">
                <a:solidFill>
                  <a:schemeClr val="accent5">
                    <a:lumMod val="75000"/>
                  </a:schemeClr>
                </a:solidFill>
              </a:rPr>
              <a:t>		while </a:t>
            </a:r>
            <a:r>
              <a:rPr lang="en-US" sz="900" dirty="0"/>
              <a:t>data[ </a:t>
            </a:r>
            <a:r>
              <a:rPr lang="en-US" sz="900" dirty="0" err="1"/>
              <a:t>i</a:t>
            </a:r>
            <a:r>
              <a:rPr lang="en-US" sz="900" dirty="0"/>
              <a:t> ] &lt; pivot:</a:t>
            </a:r>
          </a:p>
          <a:p>
            <a:r>
              <a:rPr lang="en-US" sz="900" dirty="0"/>
              <a:t>			</a:t>
            </a:r>
            <a:r>
              <a:rPr lang="en-US" sz="900" dirty="0" err="1"/>
              <a:t>i</a:t>
            </a:r>
            <a:r>
              <a:rPr lang="en-US" sz="900" dirty="0"/>
              <a:t> += 1</a:t>
            </a:r>
          </a:p>
          <a:p>
            <a:r>
              <a:rPr lang="en-US" sz="900" b="1" dirty="0">
                <a:solidFill>
                  <a:schemeClr val="accent5">
                    <a:lumMod val="75000"/>
                  </a:schemeClr>
                </a:solidFill>
              </a:rPr>
              <a:t>		</a:t>
            </a:r>
            <a:r>
              <a:rPr lang="en-US" sz="900" dirty="0">
                <a:solidFill>
                  <a:srgbClr val="00B050"/>
                </a:solidFill>
              </a:rPr>
              <a:t># keep advancing (descending) the higher index until we find a value that is not greater than the pivot</a:t>
            </a:r>
          </a:p>
          <a:p>
            <a:r>
              <a:rPr lang="en-US" sz="900" dirty="0">
                <a:solidFill>
                  <a:srgbClr val="00B050"/>
                </a:solidFill>
              </a:rPr>
              <a:t>		# we will move this value to the left half partition.</a:t>
            </a:r>
          </a:p>
          <a:p>
            <a:r>
              <a:rPr lang="en-US" sz="900" b="1" dirty="0">
                <a:solidFill>
                  <a:schemeClr val="accent5">
                    <a:lumMod val="75000"/>
                  </a:schemeClr>
                </a:solidFill>
              </a:rPr>
              <a:t>		while </a:t>
            </a:r>
            <a:r>
              <a:rPr lang="en-US" sz="900" dirty="0"/>
              <a:t>data[ j ] &gt; pivot:</a:t>
            </a:r>
          </a:p>
          <a:p>
            <a:r>
              <a:rPr lang="en-US" sz="900" dirty="0"/>
              <a:t>			j -= 1</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if the lower index has past the higher index, there is no values to swap</a:t>
            </a:r>
          </a:p>
          <a:p>
            <a:r>
              <a:rPr lang="en-US" sz="900" dirty="0">
                <a:solidFill>
                  <a:srgbClr val="00B050"/>
                </a:solidFill>
              </a:rPr>
              <a:t>		# otherwise, swap the values and continue</a:t>
            </a:r>
          </a:p>
          <a:p>
            <a:r>
              <a:rPr lang="en-US" sz="900" b="1" dirty="0">
                <a:solidFill>
                  <a:schemeClr val="accent5">
                    <a:lumMod val="75000"/>
                  </a:schemeClr>
                </a:solidFill>
              </a:rPr>
              <a:t>		if </a:t>
            </a:r>
            <a:r>
              <a:rPr lang="en-US" sz="900" dirty="0" err="1"/>
              <a:t>i</a:t>
            </a:r>
            <a:r>
              <a:rPr lang="en-US" sz="900" dirty="0"/>
              <a:t> &lt;= j:</a:t>
            </a:r>
          </a:p>
          <a:p>
            <a:r>
              <a:rPr lang="en-US" sz="900" b="1" dirty="0">
                <a:solidFill>
                  <a:schemeClr val="accent5">
                    <a:lumMod val="75000"/>
                  </a:schemeClr>
                </a:solidFill>
              </a:rPr>
              <a:t>			</a:t>
            </a:r>
            <a:r>
              <a:rPr lang="en-US" sz="900" dirty="0">
                <a:solidFill>
                  <a:srgbClr val="00B050"/>
                </a:solidFill>
              </a:rPr>
              <a:t># swap the higher than pivot value on the left side with the lower than pivot value on the right side</a:t>
            </a:r>
          </a:p>
          <a:p>
            <a:r>
              <a:rPr lang="en-US" sz="900" b="1" dirty="0">
                <a:solidFill>
                  <a:schemeClr val="accent5">
                    <a:lumMod val="75000"/>
                  </a:schemeClr>
                </a:solidFill>
              </a:rPr>
              <a:t>			</a:t>
            </a:r>
            <a:r>
              <a:rPr lang="en-US" sz="900" dirty="0"/>
              <a:t>temp  = data[ </a:t>
            </a:r>
            <a:r>
              <a:rPr lang="en-US" sz="900" dirty="0" err="1"/>
              <a:t>i</a:t>
            </a:r>
            <a:r>
              <a:rPr lang="en-US" sz="900" dirty="0"/>
              <a:t> ]</a:t>
            </a:r>
          </a:p>
          <a:p>
            <a:r>
              <a:rPr lang="en-US" sz="900" dirty="0"/>
              <a:t>			data[ </a:t>
            </a:r>
            <a:r>
              <a:rPr lang="en-US" sz="900" dirty="0" err="1"/>
              <a:t>i</a:t>
            </a:r>
            <a:r>
              <a:rPr lang="en-US" sz="900" dirty="0"/>
              <a:t> ] = data[ j ]</a:t>
            </a:r>
          </a:p>
          <a:p>
            <a:r>
              <a:rPr lang="en-US" sz="900" dirty="0"/>
              <a:t>			data[ j ] = temp</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advance the lower and higher indexes accordingly and continue</a:t>
            </a:r>
          </a:p>
          <a:p>
            <a:r>
              <a:rPr lang="en-US" sz="900" b="1" dirty="0">
                <a:solidFill>
                  <a:schemeClr val="accent5">
                    <a:lumMod val="75000"/>
                  </a:schemeClr>
                </a:solidFill>
              </a:rPr>
              <a:t>			</a:t>
            </a:r>
            <a:r>
              <a:rPr lang="en-US" sz="900" dirty="0" err="1"/>
              <a:t>i</a:t>
            </a:r>
            <a:r>
              <a:rPr lang="en-US" sz="900" dirty="0"/>
              <a:t> += 1</a:t>
            </a:r>
          </a:p>
          <a:p>
            <a:r>
              <a:rPr lang="en-US" sz="900" dirty="0"/>
              <a:t>			j -= 1      </a:t>
            </a:r>
            <a:r>
              <a:rPr lang="en-US" sz="900" b="1" dirty="0">
                <a:solidFill>
                  <a:schemeClr val="accent5">
                    <a:lumMod val="75000"/>
                  </a:schemeClr>
                </a:solidFill>
              </a:rPr>
              <a:t> </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recursively sort the two partitions if the index has not crossed over the pivot index</a:t>
            </a:r>
          </a:p>
          <a:p>
            <a:r>
              <a:rPr lang="en-US" sz="900" b="1" dirty="0">
                <a:solidFill>
                  <a:schemeClr val="accent5">
                    <a:lumMod val="75000"/>
                  </a:schemeClr>
                </a:solidFill>
              </a:rPr>
              <a:t>	if </a:t>
            </a:r>
            <a:r>
              <a:rPr lang="en-US" sz="900" dirty="0"/>
              <a:t>low &lt; j:</a:t>
            </a:r>
          </a:p>
          <a:p>
            <a:r>
              <a:rPr lang="en-US" sz="900" dirty="0"/>
              <a:t>		</a:t>
            </a:r>
            <a:r>
              <a:rPr lang="en-US" sz="900" dirty="0" err="1"/>
              <a:t>qSort</a:t>
            </a:r>
            <a:r>
              <a:rPr lang="en-US" sz="900" dirty="0"/>
              <a:t>( data, low, j )</a:t>
            </a:r>
          </a:p>
          <a:p>
            <a:r>
              <a:rPr lang="en-US" sz="900" dirty="0"/>
              <a:t>	</a:t>
            </a:r>
            <a:r>
              <a:rPr lang="en-US" sz="900" b="1" dirty="0">
                <a:solidFill>
                  <a:schemeClr val="accent5">
                    <a:lumMod val="75000"/>
                  </a:schemeClr>
                </a:solidFill>
              </a:rPr>
              <a:t>if</a:t>
            </a:r>
            <a:r>
              <a:rPr lang="en-US" sz="900" dirty="0"/>
              <a:t> </a:t>
            </a:r>
            <a:r>
              <a:rPr lang="en-US" sz="900" dirty="0" err="1"/>
              <a:t>i</a:t>
            </a:r>
            <a:r>
              <a:rPr lang="en-US" sz="900" dirty="0"/>
              <a:t> &lt; high:</a:t>
            </a:r>
          </a:p>
          <a:p>
            <a:r>
              <a:rPr lang="en-US" sz="900" dirty="0"/>
              <a:t>		</a:t>
            </a:r>
            <a:r>
              <a:rPr lang="en-US" sz="900" dirty="0" err="1"/>
              <a:t>qSort</a:t>
            </a:r>
            <a:r>
              <a:rPr lang="en-US" sz="900" dirty="0"/>
              <a:t>( data, </a:t>
            </a:r>
            <a:r>
              <a:rPr lang="en-US" sz="900" dirty="0" err="1"/>
              <a:t>i</a:t>
            </a:r>
            <a:r>
              <a:rPr lang="en-US" sz="900" dirty="0"/>
              <a:t>, high )</a:t>
            </a:r>
            <a:endParaRPr lang="en-US" sz="900" dirty="0" smtClean="0"/>
          </a:p>
        </p:txBody>
      </p:sp>
    </p:spTree>
    <p:extLst>
      <p:ext uri="{BB962C8B-B14F-4D97-AF65-F5344CB8AC3E}">
        <p14:creationId xmlns:p14="http://schemas.microsoft.com/office/powerpoint/2010/main" val="237600933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220135"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 Sort Algorithm</a:t>
            </a:r>
          </a:p>
          <a:p>
            <a:pPr marL="800100" lvl="1" indent="-342900">
              <a:buFont typeface="+mj-lt"/>
              <a:buAutoNum type="arabicPeriod"/>
            </a:pPr>
            <a:r>
              <a:rPr lang="en-US" dirty="0"/>
              <a:t>Allocate space for a temporary copy of the array.</a:t>
            </a:r>
          </a:p>
          <a:p>
            <a:pPr marL="800100" lvl="1" indent="-342900">
              <a:buFont typeface="+mj-lt"/>
              <a:buAutoNum type="arabicPeriod"/>
            </a:pPr>
            <a:r>
              <a:rPr lang="en-US" dirty="0"/>
              <a:t>Recursively split the data into two partitions (halves), until each partition is a </a:t>
            </a:r>
            <a:endParaRPr lang="en-US" dirty="0" smtClean="0"/>
          </a:p>
          <a:p>
            <a:pPr lvl="1"/>
            <a:r>
              <a:rPr lang="en-US" dirty="0"/>
              <a:t> </a:t>
            </a:r>
            <a:r>
              <a:rPr lang="en-US" dirty="0" smtClean="0"/>
              <a:t>      single </a:t>
            </a:r>
            <a:r>
              <a:rPr lang="en-US" dirty="0"/>
              <a:t>element.</a:t>
            </a:r>
          </a:p>
          <a:p>
            <a:pPr lvl="1"/>
            <a:r>
              <a:rPr lang="en-US" dirty="0" smtClean="0"/>
              <a:t>3.   Merge </a:t>
            </a:r>
            <a:r>
              <a:rPr lang="en-US" dirty="0"/>
              <a:t>and sort each pair of partitions.</a:t>
            </a:r>
          </a:p>
        </p:txBody>
      </p:sp>
      <p:sp>
        <p:nvSpPr>
          <p:cNvPr id="4" name="Rectangle 3"/>
          <p:cNvSpPr/>
          <p:nvPr/>
        </p:nvSpPr>
        <p:spPr>
          <a:xfrm>
            <a:off x="30710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4" name="Rectangle 13"/>
          <p:cNvSpPr/>
          <p:nvPr/>
        </p:nvSpPr>
        <p:spPr>
          <a:xfrm>
            <a:off x="35282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39854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44521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2" name="Rectangle 61"/>
          <p:cNvSpPr/>
          <p:nvPr/>
        </p:nvSpPr>
        <p:spPr>
          <a:xfrm>
            <a:off x="49093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3" name="Rectangle 62"/>
          <p:cNvSpPr/>
          <p:nvPr/>
        </p:nvSpPr>
        <p:spPr>
          <a:xfrm>
            <a:off x="26138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7" name="Rectangle 66"/>
          <p:cNvSpPr/>
          <p:nvPr/>
        </p:nvSpPr>
        <p:spPr>
          <a:xfrm>
            <a:off x="580470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8" name="Rectangle 67"/>
          <p:cNvSpPr/>
          <p:nvPr/>
        </p:nvSpPr>
        <p:spPr>
          <a:xfrm>
            <a:off x="53665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26328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0900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26" name="Rectangle 25"/>
          <p:cNvSpPr/>
          <p:nvPr/>
        </p:nvSpPr>
        <p:spPr>
          <a:xfrm>
            <a:off x="21756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7" name="Rectangle 26"/>
          <p:cNvSpPr/>
          <p:nvPr/>
        </p:nvSpPr>
        <p:spPr>
          <a:xfrm>
            <a:off x="50002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8" name="Rectangle 27"/>
          <p:cNvSpPr/>
          <p:nvPr/>
        </p:nvSpPr>
        <p:spPr>
          <a:xfrm>
            <a:off x="54574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9" name="Rectangle 28"/>
          <p:cNvSpPr/>
          <p:nvPr/>
        </p:nvSpPr>
        <p:spPr>
          <a:xfrm>
            <a:off x="635277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0" name="Rectangle 29"/>
          <p:cNvSpPr/>
          <p:nvPr/>
        </p:nvSpPr>
        <p:spPr>
          <a:xfrm>
            <a:off x="59146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1" name="Rectangle 30"/>
          <p:cNvSpPr/>
          <p:nvPr/>
        </p:nvSpPr>
        <p:spPr>
          <a:xfrm>
            <a:off x="35472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34" name="Straight Arrow Connector 33"/>
          <p:cNvCxnSpPr/>
          <p:nvPr/>
        </p:nvCxnSpPr>
        <p:spPr>
          <a:xfrm flipH="1">
            <a:off x="1604178" y="3140971"/>
            <a:ext cx="1" cy="324874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4335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45" name="Rectangle 44"/>
          <p:cNvSpPr/>
          <p:nvPr/>
        </p:nvSpPr>
        <p:spPr>
          <a:xfrm>
            <a:off x="19763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6" name="Rectangle 45"/>
          <p:cNvSpPr/>
          <p:nvPr/>
        </p:nvSpPr>
        <p:spPr>
          <a:xfrm>
            <a:off x="33377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47" name="Rectangle 46"/>
          <p:cNvSpPr/>
          <p:nvPr/>
        </p:nvSpPr>
        <p:spPr>
          <a:xfrm>
            <a:off x="37949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8" name="Rectangle 57"/>
          <p:cNvSpPr/>
          <p:nvPr/>
        </p:nvSpPr>
        <p:spPr>
          <a:xfrm>
            <a:off x="53121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9" name="Rectangle 58"/>
          <p:cNvSpPr/>
          <p:nvPr/>
        </p:nvSpPr>
        <p:spPr>
          <a:xfrm>
            <a:off x="48549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0" name="Rectangle 59"/>
          <p:cNvSpPr/>
          <p:nvPr/>
        </p:nvSpPr>
        <p:spPr>
          <a:xfrm>
            <a:off x="60663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1" name="Rectangle 60"/>
          <p:cNvSpPr/>
          <p:nvPr/>
        </p:nvSpPr>
        <p:spPr>
          <a:xfrm>
            <a:off x="65235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50" name="TextBox 49"/>
          <p:cNvSpPr txBox="1"/>
          <p:nvPr/>
        </p:nvSpPr>
        <p:spPr>
          <a:xfrm>
            <a:off x="621777" y="4573650"/>
            <a:ext cx="894604" cy="523220"/>
          </a:xfrm>
          <a:prstGeom prst="rect">
            <a:avLst/>
          </a:prstGeom>
          <a:noFill/>
        </p:spPr>
        <p:txBody>
          <a:bodyPr wrap="none" rtlCol="0">
            <a:spAutoFit/>
          </a:bodyPr>
          <a:lstStyle/>
          <a:p>
            <a:r>
              <a:rPr lang="en-US" sz="1400" b="1" dirty="0" smtClean="0"/>
              <a:t>Split into </a:t>
            </a:r>
          </a:p>
          <a:p>
            <a:r>
              <a:rPr lang="en-US" sz="1400" b="1" dirty="0" smtClean="0"/>
              <a:t>halves</a:t>
            </a:r>
            <a:endParaRPr lang="en-US" sz="1400" b="1" dirty="0"/>
          </a:p>
        </p:txBody>
      </p:sp>
      <p:sp>
        <p:nvSpPr>
          <p:cNvPr id="54" name="Rectangle 53"/>
          <p:cNvSpPr/>
          <p:nvPr/>
        </p:nvSpPr>
        <p:spPr>
          <a:xfrm>
            <a:off x="252533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5" name="Rectangle 54"/>
          <p:cNvSpPr/>
          <p:nvPr/>
        </p:nvSpPr>
        <p:spPr>
          <a:xfrm>
            <a:off x="193478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57" name="Rectangle 56"/>
          <p:cNvSpPr/>
          <p:nvPr/>
        </p:nvSpPr>
        <p:spPr>
          <a:xfrm>
            <a:off x="3306384" y="60007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64" name="Rectangle 63"/>
          <p:cNvSpPr/>
          <p:nvPr/>
        </p:nvSpPr>
        <p:spPr>
          <a:xfrm>
            <a:off x="3925509" y="598490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65" name="Rectangle 64"/>
          <p:cNvSpPr/>
          <p:nvPr/>
        </p:nvSpPr>
        <p:spPr>
          <a:xfrm>
            <a:off x="537330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9" name="Rectangle 68"/>
          <p:cNvSpPr/>
          <p:nvPr/>
        </p:nvSpPr>
        <p:spPr>
          <a:xfrm>
            <a:off x="477162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3" name="Rectangle 72"/>
          <p:cNvSpPr/>
          <p:nvPr/>
        </p:nvSpPr>
        <p:spPr>
          <a:xfrm>
            <a:off x="6044545" y="596906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4" name="Rectangle 73"/>
          <p:cNvSpPr/>
          <p:nvPr/>
        </p:nvSpPr>
        <p:spPr>
          <a:xfrm>
            <a:off x="6611671" y="59626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cxnSp>
        <p:nvCxnSpPr>
          <p:cNvPr id="78" name="Straight Arrow Connector 77"/>
          <p:cNvCxnSpPr/>
          <p:nvPr/>
        </p:nvCxnSpPr>
        <p:spPr>
          <a:xfrm flipV="1">
            <a:off x="7347757" y="3076676"/>
            <a:ext cx="0" cy="329720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543800" y="4573650"/>
            <a:ext cx="1180836" cy="523220"/>
          </a:xfrm>
          <a:prstGeom prst="rect">
            <a:avLst/>
          </a:prstGeom>
          <a:noFill/>
        </p:spPr>
        <p:txBody>
          <a:bodyPr wrap="none" rtlCol="0">
            <a:spAutoFit/>
          </a:bodyPr>
          <a:lstStyle/>
          <a:p>
            <a:r>
              <a:rPr lang="en-US" sz="1400" b="1" dirty="0" smtClean="0"/>
              <a:t>Merge halves</a:t>
            </a:r>
          </a:p>
          <a:p>
            <a:r>
              <a:rPr lang="en-US" sz="1400" b="1" dirty="0" smtClean="0"/>
              <a:t>and sort</a:t>
            </a:r>
            <a:endParaRPr lang="en-US" sz="1400" b="1" dirty="0"/>
          </a:p>
        </p:txBody>
      </p:sp>
      <p:cxnSp>
        <p:nvCxnSpPr>
          <p:cNvPr id="82" name="Straight Arrow Connector 81"/>
          <p:cNvCxnSpPr/>
          <p:nvPr/>
        </p:nvCxnSpPr>
        <p:spPr>
          <a:xfrm flipV="1">
            <a:off x="2166153" y="4538392"/>
            <a:ext cx="704850" cy="5264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31" idx="2"/>
          </p:cNvCxnSpPr>
          <p:nvPr/>
        </p:nvCxnSpPr>
        <p:spPr>
          <a:xfrm flipV="1">
            <a:off x="2747178" y="4495908"/>
            <a:ext cx="1028700" cy="6009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26" idx="2"/>
          </p:cNvCxnSpPr>
          <p:nvPr/>
        </p:nvCxnSpPr>
        <p:spPr>
          <a:xfrm flipH="1" flipV="1">
            <a:off x="2404278" y="4495908"/>
            <a:ext cx="1162050" cy="56894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flipV="1">
            <a:off x="3299628" y="4573650"/>
            <a:ext cx="685800" cy="49737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44" idx="2"/>
          </p:cNvCxnSpPr>
          <p:nvPr/>
        </p:nvCxnSpPr>
        <p:spPr>
          <a:xfrm flipV="1">
            <a:off x="2163384" y="5557942"/>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5" idx="2"/>
          </p:cNvCxnSpPr>
          <p:nvPr/>
        </p:nvCxnSpPr>
        <p:spPr>
          <a:xfrm flipH="1" flipV="1">
            <a:off x="2204917" y="5557942"/>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6294964" y="5574659"/>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6336497" y="5574659"/>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42039" y="5596041"/>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flipV="1">
            <a:off x="5083572" y="5596041"/>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flipV="1">
            <a:off x="3528228" y="5596041"/>
            <a:ext cx="6756"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flipV="1">
            <a:off x="4110067" y="5596041"/>
            <a:ext cx="8713"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020884" y="457427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5497936" y="455186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flipV="1">
            <a:off x="6143229" y="4574279"/>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flipV="1">
            <a:off x="6544330" y="4563074"/>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flipV="1">
            <a:off x="2890717" y="3581400"/>
            <a:ext cx="2284940" cy="44984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4" idx="2"/>
          </p:cNvCxnSpPr>
          <p:nvPr/>
        </p:nvCxnSpPr>
        <p:spPr>
          <a:xfrm flipV="1">
            <a:off x="2480025"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2927926" y="352548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3353782"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3794928" y="3581400"/>
            <a:ext cx="2238375" cy="44145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16" idx="2"/>
          </p:cNvCxnSpPr>
          <p:nvPr/>
        </p:nvCxnSpPr>
        <p:spPr>
          <a:xfrm flipH="1" flipV="1">
            <a:off x="4680753" y="353387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flipV="1">
            <a:off x="5152898"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H="1" flipV="1">
            <a:off x="5578992"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599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 Fibonacci sequence is F(n) = F(n-1) + F(n-2)</a:t>
            </a:r>
          </a:p>
          <a:p>
            <a:pPr marL="285750" indent="-285750">
              <a:buFont typeface="Arial" panose="020B0604020202020204" pitchFamily="34" charset="0"/>
              <a:buChar char="•"/>
            </a:pPr>
            <a:r>
              <a:rPr lang="en-US" sz="2400" b="1" dirty="0" smtClean="0">
                <a:solidFill>
                  <a:schemeClr val="accent5">
                    <a:lumMod val="75000"/>
                  </a:schemeClr>
                </a:solidFill>
              </a:rPr>
              <a:t>Recursive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514431" y="2957750"/>
            <a:ext cx="4062331" cy="2031325"/>
          </a:xfrm>
          <a:prstGeom prst="rect">
            <a:avLst/>
          </a:prstGeom>
          <a:noFill/>
          <a:ln>
            <a:solidFill>
              <a:schemeClr val="bg1">
                <a:lumMod val="50000"/>
              </a:schemeClr>
            </a:solidFill>
            <a:prstDash val="sysDash"/>
          </a:ln>
        </p:spPr>
        <p:txBody>
          <a:bodyPr wrap="non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p>
          <a:p>
            <a:endParaRPr lang="en-US" sz="1400" dirty="0" smtClean="0"/>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r>
              <a:rPr lang="en-US" sz="1400" dirty="0">
                <a:solidFill>
                  <a:schemeClr val="tx1">
                    <a:lumMod val="95000"/>
                    <a:lumOff val="5000"/>
                  </a:schemeClr>
                </a:solidFill>
              </a:rPr>
              <a:t>	</a:t>
            </a:r>
            <a:r>
              <a:rPr lang="en-US" sz="1400" dirty="0" smtClean="0">
                <a:solidFill>
                  <a:srgbClr val="00B050"/>
                </a:solidFill>
              </a:rPr>
              <a:t># Recursion when n &gt;= 2</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 1) +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 2)</a:t>
            </a:r>
            <a:endParaRPr lang="en-US" sz="1400" dirty="0">
              <a:solidFill>
                <a:schemeClr val="tx1">
                  <a:lumMod val="95000"/>
                  <a:lumOff val="5000"/>
                </a:schemeClr>
              </a:solidFill>
            </a:endParaRPr>
          </a:p>
        </p:txBody>
      </p:sp>
      <p:sp>
        <p:nvSpPr>
          <p:cNvPr id="10" name="TextBox 9"/>
          <p:cNvSpPr txBox="1"/>
          <p:nvPr/>
        </p:nvSpPr>
        <p:spPr>
          <a:xfrm>
            <a:off x="4476831" y="5693004"/>
            <a:ext cx="796500" cy="276999"/>
          </a:xfrm>
          <a:prstGeom prst="rect">
            <a:avLst/>
          </a:prstGeom>
          <a:noFill/>
        </p:spPr>
        <p:txBody>
          <a:bodyPr wrap="none" rtlCol="0">
            <a:spAutoFit/>
          </a:bodyPr>
          <a:lstStyle/>
          <a:p>
            <a:r>
              <a:rPr lang="en-US" sz="1200" dirty="0" smtClean="0">
                <a:solidFill>
                  <a:schemeClr val="accent6">
                    <a:lumMod val="75000"/>
                  </a:schemeClr>
                </a:solidFill>
              </a:rPr>
              <a:t>Recursion</a:t>
            </a:r>
            <a:endParaRPr lang="en-US" sz="1200" dirty="0">
              <a:solidFill>
                <a:schemeClr val="accent6">
                  <a:lumMod val="75000"/>
                </a:schemeClr>
              </a:solidFill>
            </a:endParaRPr>
          </a:p>
        </p:txBody>
      </p:sp>
      <p:cxnSp>
        <p:nvCxnSpPr>
          <p:cNvPr id="12" name="Straight Arrow Connector 11"/>
          <p:cNvCxnSpPr/>
          <p:nvPr/>
        </p:nvCxnSpPr>
        <p:spPr>
          <a:xfrm flipH="1" flipV="1">
            <a:off x="2476582" y="4950975"/>
            <a:ext cx="1981199" cy="88052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773713" y="4902459"/>
            <a:ext cx="684068" cy="92904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886031" y="3108840"/>
            <a:ext cx="350520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27462" y="2970341"/>
            <a:ext cx="1380763" cy="276999"/>
          </a:xfrm>
          <a:prstGeom prst="rect">
            <a:avLst/>
          </a:prstGeom>
          <a:noFill/>
        </p:spPr>
        <p:txBody>
          <a:bodyPr wrap="none" rtlCol="0">
            <a:spAutoFit/>
          </a:bodyPr>
          <a:lstStyle/>
          <a:p>
            <a:r>
              <a:rPr lang="en-US" sz="1200" dirty="0" smtClean="0">
                <a:solidFill>
                  <a:schemeClr val="accent6">
                    <a:lumMod val="75000"/>
                  </a:schemeClr>
                </a:solidFill>
              </a:rPr>
              <a:t>Function Definition</a:t>
            </a:r>
            <a:endParaRPr lang="en-US" sz="1200" dirty="0">
              <a:solidFill>
                <a:schemeClr val="accent6">
                  <a:lumMod val="75000"/>
                </a:schemeClr>
              </a:solidFill>
            </a:endParaRPr>
          </a:p>
        </p:txBody>
      </p:sp>
      <p:cxnSp>
        <p:nvCxnSpPr>
          <p:cNvPr id="13" name="Straight Arrow Connector 12"/>
          <p:cNvCxnSpPr/>
          <p:nvPr/>
        </p:nvCxnSpPr>
        <p:spPr>
          <a:xfrm flipV="1">
            <a:off x="457200" y="3247340"/>
            <a:ext cx="1161970" cy="211964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8407" y="5366296"/>
            <a:ext cx="1916550" cy="276999"/>
          </a:xfrm>
          <a:prstGeom prst="rect">
            <a:avLst/>
          </a:prstGeom>
          <a:noFill/>
        </p:spPr>
        <p:txBody>
          <a:bodyPr wrap="none" rtlCol="0">
            <a:spAutoFit/>
          </a:bodyPr>
          <a:lstStyle/>
          <a:p>
            <a:r>
              <a:rPr lang="en-US" sz="1200" dirty="0" smtClean="0">
                <a:solidFill>
                  <a:schemeClr val="accent6">
                    <a:lumMod val="75000"/>
                  </a:schemeClr>
                </a:solidFill>
              </a:rPr>
              <a:t>Parameter (dynamic typing)</a:t>
            </a:r>
            <a:endParaRPr lang="en-US" sz="1200" dirty="0">
              <a:solidFill>
                <a:schemeClr val="accent6">
                  <a:lumMod val="75000"/>
                </a:schemeClr>
              </a:solidFill>
            </a:endParaRPr>
          </a:p>
        </p:txBody>
      </p:sp>
      <p:sp>
        <p:nvSpPr>
          <p:cNvPr id="16" name="Rectangle 15"/>
          <p:cNvSpPr/>
          <p:nvPr/>
        </p:nvSpPr>
        <p:spPr>
          <a:xfrm>
            <a:off x="6117843" y="3429001"/>
            <a:ext cx="2721357" cy="1371600"/>
          </a:xfrm>
          <a:prstGeom prst="rect">
            <a:avLst/>
          </a:prstGeom>
          <a:noFill/>
          <a:ln w="127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accent6">
                    <a:lumMod val="75000"/>
                  </a:schemeClr>
                </a:solidFill>
              </a:rPr>
              <a:t>Pythonic</a:t>
            </a:r>
            <a:r>
              <a:rPr lang="en-US" sz="1200" dirty="0" smtClean="0">
                <a:solidFill>
                  <a:schemeClr val="accent6">
                    <a:lumMod val="75000"/>
                  </a:schemeClr>
                </a:solidFill>
              </a:rPr>
              <a:t> Naming Convention</a:t>
            </a:r>
            <a:br>
              <a:rPr lang="en-US" sz="1200" dirty="0" smtClean="0">
                <a:solidFill>
                  <a:schemeClr val="accent6">
                    <a:lumMod val="75000"/>
                  </a:schemeClr>
                </a:solidFill>
              </a:rPr>
            </a:br>
            <a:r>
              <a:rPr lang="en-US" sz="1200" dirty="0" smtClean="0">
                <a:solidFill>
                  <a:schemeClr val="accent6">
                    <a:lumMod val="75000"/>
                  </a:schemeClr>
                </a:solidFill>
              </a:rPr>
              <a:t>(</a:t>
            </a:r>
            <a:r>
              <a:rPr lang="en-US" sz="1200" dirty="0" smtClean="0">
                <a:solidFill>
                  <a:schemeClr val="accent6">
                    <a:lumMod val="75000"/>
                  </a:schemeClr>
                </a:solidFill>
                <a:hlinkClick r:id="rId2"/>
              </a:rPr>
              <a:t>www.python.org</a:t>
            </a:r>
            <a:r>
              <a:rPr lang="en-US" sz="1200" dirty="0" smtClean="0">
                <a:solidFill>
                  <a:schemeClr val="accent6">
                    <a:lumMod val="75000"/>
                  </a:schemeClr>
                </a:solidFill>
              </a:rPr>
              <a:t>)</a:t>
            </a:r>
          </a:p>
          <a:p>
            <a:endParaRPr lang="en-US" sz="1200" dirty="0">
              <a:solidFill>
                <a:schemeClr val="accent6">
                  <a:lumMod val="75000"/>
                </a:schemeClr>
              </a:solidFill>
            </a:endParaRPr>
          </a:p>
          <a:p>
            <a:r>
              <a:rPr lang="en-US" sz="1200" dirty="0" smtClean="0">
                <a:solidFill>
                  <a:schemeClr val="accent6">
                    <a:lumMod val="75000"/>
                  </a:schemeClr>
                </a:solidFill>
              </a:rPr>
              <a:t>Function Names: </a:t>
            </a:r>
            <a:r>
              <a:rPr lang="en-US" sz="1200" dirty="0" err="1" smtClean="0">
                <a:solidFill>
                  <a:schemeClr val="accent6">
                    <a:lumMod val="75000"/>
                  </a:schemeClr>
                </a:solidFill>
              </a:rPr>
              <a:t>lower_case</a:t>
            </a:r>
            <a:r>
              <a:rPr lang="en-US" sz="1200" dirty="0" smtClean="0">
                <a:solidFill>
                  <a:schemeClr val="accent6">
                    <a:lumMod val="75000"/>
                  </a:schemeClr>
                </a:solidFill>
              </a:rPr>
              <a:t> or </a:t>
            </a:r>
            <a:r>
              <a:rPr lang="en-US" sz="1200" dirty="0" err="1" smtClean="0">
                <a:solidFill>
                  <a:schemeClr val="accent6">
                    <a:lumMod val="75000"/>
                  </a:schemeClr>
                </a:solidFill>
              </a:rPr>
              <a:t>mixCase</a:t>
            </a:r>
            <a:r>
              <a:rPr lang="en-US" sz="1200" dirty="0" smtClean="0">
                <a:solidFill>
                  <a:schemeClr val="accent6">
                    <a:lumMod val="75000"/>
                  </a:schemeClr>
                </a:solidFill>
              </a:rPr>
              <a:t/>
            </a:r>
            <a:br>
              <a:rPr lang="en-US" sz="1200" dirty="0" smtClean="0">
                <a:solidFill>
                  <a:schemeClr val="accent6">
                    <a:lumMod val="75000"/>
                  </a:schemeClr>
                </a:solidFill>
              </a:rPr>
            </a:br>
            <a:r>
              <a:rPr lang="en-US" sz="1200" dirty="0" smtClean="0">
                <a:solidFill>
                  <a:schemeClr val="accent6">
                    <a:lumMod val="75000"/>
                  </a:schemeClr>
                </a:solidFill>
              </a:rPr>
              <a:t>Variable Names : </a:t>
            </a:r>
            <a:r>
              <a:rPr lang="en-US" sz="1200" dirty="0" err="1" smtClean="0">
                <a:solidFill>
                  <a:schemeClr val="accent6">
                    <a:lumMod val="75000"/>
                  </a:schemeClr>
                </a:solidFill>
              </a:rPr>
              <a:t>lower_case</a:t>
            </a:r>
            <a:r>
              <a:rPr lang="en-US" sz="1200" dirty="0" smtClean="0">
                <a:solidFill>
                  <a:schemeClr val="accent6">
                    <a:lumMod val="75000"/>
                  </a:schemeClr>
                </a:solidFill>
              </a:rPr>
              <a:t/>
            </a:r>
            <a:br>
              <a:rPr lang="en-US" sz="1200" dirty="0" smtClean="0">
                <a:solidFill>
                  <a:schemeClr val="accent6">
                    <a:lumMod val="75000"/>
                  </a:schemeClr>
                </a:solidFill>
              </a:rPr>
            </a:br>
            <a:r>
              <a:rPr lang="en-US" sz="1200" dirty="0" smtClean="0">
                <a:solidFill>
                  <a:schemeClr val="accent6">
                    <a:lumMod val="75000"/>
                  </a:schemeClr>
                </a:solidFill>
              </a:rPr>
              <a:t>Type Names       : </a:t>
            </a:r>
            <a:r>
              <a:rPr lang="en-US" sz="1200" dirty="0" err="1" smtClean="0">
                <a:solidFill>
                  <a:schemeClr val="accent6">
                    <a:lumMod val="75000"/>
                  </a:schemeClr>
                </a:solidFill>
              </a:rPr>
              <a:t>CamelCase</a:t>
            </a:r>
            <a:endParaRPr lang="en-US" sz="1200" dirty="0">
              <a:solidFill>
                <a:schemeClr val="accent6">
                  <a:lumMod val="75000"/>
                </a:schemeClr>
              </a:solidFill>
            </a:endParaRPr>
          </a:p>
        </p:txBody>
      </p:sp>
    </p:spTree>
    <p:extLst>
      <p:ext uri="{BB962C8B-B14F-4D97-AF65-F5344CB8AC3E}">
        <p14:creationId xmlns:p14="http://schemas.microsoft.com/office/powerpoint/2010/main" val="33062369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121628"/>
            <a:ext cx="8610600" cy="5755422"/>
          </a:xfrm>
          <a:prstGeom prst="rect">
            <a:avLst/>
          </a:prstGeom>
          <a:noFill/>
          <a:ln>
            <a:solidFill>
              <a:schemeClr val="bg1">
                <a:lumMod val="50000"/>
              </a:schemeClr>
            </a:solidFill>
            <a:prstDash val="sysDash"/>
          </a:ln>
        </p:spPr>
        <p:txBody>
          <a:bodyPr wrap="square" rtlCol="0">
            <a:spAutoFit/>
          </a:bodyPr>
          <a:lstStyle/>
          <a:p>
            <a:r>
              <a:rPr lang="en-US" sz="800" b="1" dirty="0" err="1">
                <a:solidFill>
                  <a:schemeClr val="accent5">
                    <a:lumMod val="75000"/>
                  </a:schemeClr>
                </a:solidFill>
              </a:rPr>
              <a:t>def</a:t>
            </a:r>
            <a:r>
              <a:rPr lang="en-US" sz="800" dirty="0"/>
              <a:t> </a:t>
            </a:r>
            <a:r>
              <a:rPr lang="en-US" sz="800" dirty="0" err="1" smtClean="0"/>
              <a:t>mergeSort</a:t>
            </a:r>
            <a:r>
              <a:rPr lang="en-US" sz="800" dirty="0"/>
              <a:t>( data ):</a:t>
            </a:r>
          </a:p>
          <a:p>
            <a:r>
              <a:rPr lang="en-US" sz="800" dirty="0"/>
              <a:t>	</a:t>
            </a:r>
            <a:r>
              <a:rPr lang="en-US" sz="800" dirty="0">
                <a:solidFill>
                  <a:srgbClr val="00B050"/>
                </a:solidFill>
              </a:rPr>
              <a:t># allocate space for a temporary copy of the data</a:t>
            </a:r>
          </a:p>
          <a:p>
            <a:r>
              <a:rPr lang="en-US" sz="800" dirty="0"/>
              <a:t>	</a:t>
            </a:r>
            <a:r>
              <a:rPr lang="en-US" sz="800" dirty="0" err="1"/>
              <a:t>tdata</a:t>
            </a:r>
            <a:r>
              <a:rPr lang="en-US" sz="800" dirty="0"/>
              <a:t> = [ 0 ] * </a:t>
            </a:r>
            <a:r>
              <a:rPr lang="en-US" sz="800" dirty="0" err="1"/>
              <a:t>len</a:t>
            </a:r>
            <a:r>
              <a:rPr lang="en-US" sz="800" dirty="0"/>
              <a:t>( data );</a:t>
            </a:r>
          </a:p>
          <a:p>
            <a:endParaRPr lang="en-US" sz="800" dirty="0"/>
          </a:p>
          <a:p>
            <a:r>
              <a:rPr lang="en-US" sz="800" dirty="0"/>
              <a:t>	</a:t>
            </a:r>
            <a:r>
              <a:rPr lang="en-US" sz="800" dirty="0">
                <a:solidFill>
                  <a:srgbClr val="00B050"/>
                </a:solidFill>
              </a:rPr>
              <a:t># sort the data (pass in the temporary copy so routine is thread safe)</a:t>
            </a:r>
          </a:p>
          <a:p>
            <a:r>
              <a:rPr lang="en-US" sz="800" dirty="0"/>
              <a:t>	</a:t>
            </a:r>
            <a:r>
              <a:rPr lang="en-US" sz="800" dirty="0" err="1"/>
              <a:t>mSort</a:t>
            </a:r>
            <a:r>
              <a:rPr lang="en-US" sz="800" dirty="0"/>
              <a:t>( data, 0, </a:t>
            </a:r>
            <a:r>
              <a:rPr lang="en-US" sz="800" dirty="0" err="1"/>
              <a:t>len</a:t>
            </a:r>
            <a:r>
              <a:rPr lang="en-US" sz="800" dirty="0"/>
              <a:t>( data ) - 1, </a:t>
            </a:r>
            <a:r>
              <a:rPr lang="en-US" sz="800" dirty="0" err="1"/>
              <a:t>tdata</a:t>
            </a:r>
            <a:r>
              <a:rPr lang="en-US" sz="800" dirty="0"/>
              <a:t> )</a:t>
            </a:r>
          </a:p>
          <a:p>
            <a:r>
              <a:rPr lang="en-US" sz="800" dirty="0"/>
              <a:t>	</a:t>
            </a:r>
            <a:r>
              <a:rPr lang="en-US" sz="800" b="1" dirty="0">
                <a:solidFill>
                  <a:schemeClr val="accent5">
                    <a:lumMod val="75000"/>
                  </a:schemeClr>
                </a:solidFill>
              </a:rPr>
              <a:t>return </a:t>
            </a:r>
            <a:r>
              <a:rPr lang="en-US" sz="800" dirty="0"/>
              <a:t>data</a:t>
            </a:r>
          </a:p>
          <a:p>
            <a:r>
              <a:rPr lang="en-US" sz="800" dirty="0"/>
              <a:t>	</a:t>
            </a:r>
          </a:p>
          <a:p>
            <a:r>
              <a:rPr lang="en-US" sz="800" b="1" dirty="0" err="1">
                <a:solidFill>
                  <a:schemeClr val="accent5">
                    <a:lumMod val="75000"/>
                  </a:schemeClr>
                </a:solidFill>
              </a:rPr>
              <a:t>def</a:t>
            </a:r>
            <a:r>
              <a:rPr lang="en-US" sz="800" dirty="0"/>
              <a:t> </a:t>
            </a:r>
            <a:r>
              <a:rPr lang="en-US" sz="800" dirty="0" err="1"/>
              <a:t>mSort</a:t>
            </a:r>
            <a:r>
              <a:rPr lang="en-US" sz="800" dirty="0"/>
              <a:t>( data, low, high, </a:t>
            </a:r>
            <a:r>
              <a:rPr lang="en-US" sz="800" dirty="0" err="1"/>
              <a:t>tdata</a:t>
            </a:r>
            <a:r>
              <a:rPr lang="en-US" sz="800" dirty="0"/>
              <a:t> ):</a:t>
            </a:r>
          </a:p>
          <a:p>
            <a:r>
              <a:rPr lang="en-US" sz="800" dirty="0"/>
              <a:t>	</a:t>
            </a:r>
            <a:r>
              <a:rPr lang="en-US" sz="800" dirty="0">
                <a:solidFill>
                  <a:srgbClr val="00B050"/>
                </a:solidFill>
              </a:rPr>
              <a:t># if the partition has more than one element, then recursively divide the partition and merge the parts back in</a:t>
            </a:r>
          </a:p>
          <a:p>
            <a:r>
              <a:rPr lang="en-US" sz="800" dirty="0"/>
              <a:t>	</a:t>
            </a:r>
            <a:r>
              <a:rPr lang="en-US" sz="800" b="1" dirty="0">
                <a:solidFill>
                  <a:schemeClr val="accent5">
                    <a:lumMod val="75000"/>
                  </a:schemeClr>
                </a:solidFill>
              </a:rPr>
              <a:t>if </a:t>
            </a:r>
            <a:r>
              <a:rPr lang="en-US" sz="800" dirty="0"/>
              <a:t>low &lt; high:</a:t>
            </a:r>
          </a:p>
          <a:p>
            <a:r>
              <a:rPr lang="en-US" sz="800" dirty="0"/>
              <a:t>		mid = </a:t>
            </a:r>
            <a:r>
              <a:rPr lang="en-US" sz="800" dirty="0" err="1"/>
              <a:t>int</a:t>
            </a:r>
            <a:r>
              <a:rPr lang="en-US" sz="800" dirty="0"/>
              <a:t>( low + ( high - low ) / 2 )	# midway index</a:t>
            </a:r>
          </a:p>
          <a:p>
            <a:r>
              <a:rPr lang="en-US" sz="800" dirty="0"/>
              <a:t>			 </a:t>
            </a:r>
          </a:p>
          <a:p>
            <a:r>
              <a:rPr lang="en-US" sz="800" dirty="0"/>
              <a:t>		</a:t>
            </a:r>
            <a:r>
              <a:rPr lang="en-US" sz="800" dirty="0">
                <a:solidFill>
                  <a:srgbClr val="00B050"/>
                </a:solidFill>
              </a:rPr>
              <a:t># sort the lower (first) half partition</a:t>
            </a:r>
          </a:p>
          <a:p>
            <a:r>
              <a:rPr lang="en-US" sz="800" dirty="0"/>
              <a:t>		</a:t>
            </a:r>
            <a:r>
              <a:rPr lang="en-US" sz="800" dirty="0" err="1"/>
              <a:t>mSort</a:t>
            </a:r>
            <a:r>
              <a:rPr lang="en-US" sz="800" dirty="0"/>
              <a:t>( data, low, mid, </a:t>
            </a:r>
            <a:r>
              <a:rPr lang="en-US" sz="800" dirty="0" err="1"/>
              <a:t>tdata</a:t>
            </a:r>
            <a:r>
              <a:rPr lang="en-US" sz="800" dirty="0"/>
              <a:t> )</a:t>
            </a:r>
          </a:p>
          <a:p>
            <a:r>
              <a:rPr lang="en-US" sz="800" dirty="0"/>
              <a:t>		</a:t>
            </a:r>
            <a:r>
              <a:rPr lang="en-US" sz="800" dirty="0">
                <a:solidFill>
                  <a:srgbClr val="00B050"/>
                </a:solidFill>
              </a:rPr>
              <a:t># sort the upper (second) half partition</a:t>
            </a:r>
          </a:p>
          <a:p>
            <a:r>
              <a:rPr lang="en-US" sz="800" dirty="0"/>
              <a:t>		</a:t>
            </a:r>
            <a:r>
              <a:rPr lang="en-US" sz="800" dirty="0" err="1"/>
              <a:t>mSort</a:t>
            </a:r>
            <a:r>
              <a:rPr lang="en-US" sz="800" dirty="0"/>
              <a:t>( data, mid + 1, high, </a:t>
            </a:r>
            <a:r>
              <a:rPr lang="en-US" sz="800" dirty="0" err="1"/>
              <a:t>tdata</a:t>
            </a:r>
            <a:r>
              <a:rPr lang="en-US" sz="800" dirty="0"/>
              <a:t> )</a:t>
            </a:r>
          </a:p>
          <a:p>
            <a:r>
              <a:rPr lang="en-US" sz="800" dirty="0"/>
              <a:t>			</a:t>
            </a:r>
          </a:p>
          <a:p>
            <a:r>
              <a:rPr lang="en-US" sz="800" dirty="0"/>
              <a:t>		</a:t>
            </a:r>
            <a:r>
              <a:rPr lang="en-US" sz="800" dirty="0">
                <a:solidFill>
                  <a:srgbClr val="00B050"/>
                </a:solidFill>
              </a:rPr>
              <a:t># merge the partitions together</a:t>
            </a:r>
          </a:p>
          <a:p>
            <a:r>
              <a:rPr lang="en-US" sz="800" dirty="0"/>
              <a:t>		merge( data, low, mid, high, </a:t>
            </a:r>
            <a:r>
              <a:rPr lang="en-US" sz="800" dirty="0" err="1"/>
              <a:t>tdata</a:t>
            </a:r>
            <a:r>
              <a:rPr lang="en-US" sz="800" dirty="0"/>
              <a:t> )</a:t>
            </a:r>
          </a:p>
          <a:p>
            <a:r>
              <a:rPr lang="en-US" sz="800" dirty="0"/>
              <a:t>	</a:t>
            </a:r>
          </a:p>
          <a:p>
            <a:r>
              <a:rPr lang="en-US" sz="800" b="1" dirty="0" err="1">
                <a:solidFill>
                  <a:schemeClr val="accent5">
                    <a:lumMod val="75000"/>
                  </a:schemeClr>
                </a:solidFill>
              </a:rPr>
              <a:t>def</a:t>
            </a:r>
            <a:r>
              <a:rPr lang="en-US" sz="800" b="1" dirty="0">
                <a:solidFill>
                  <a:schemeClr val="accent5">
                    <a:lumMod val="75000"/>
                  </a:schemeClr>
                </a:solidFill>
              </a:rPr>
              <a:t> </a:t>
            </a:r>
            <a:r>
              <a:rPr lang="en-US" sz="800" dirty="0"/>
              <a:t>merge( data, low, mid, high, </a:t>
            </a:r>
            <a:r>
              <a:rPr lang="en-US" sz="800" dirty="0" err="1"/>
              <a:t>tdata</a:t>
            </a:r>
            <a:r>
              <a:rPr lang="en-US" sz="800" dirty="0"/>
              <a:t> ):</a:t>
            </a:r>
          </a:p>
          <a:p>
            <a:r>
              <a:rPr lang="en-US" sz="800" dirty="0"/>
              <a:t>	</a:t>
            </a:r>
            <a:r>
              <a:rPr lang="en-US" sz="800" dirty="0">
                <a:solidFill>
                  <a:srgbClr val="00B050"/>
                </a:solidFill>
              </a:rPr>
              <a:t># make a temporary copy of the two separately sorted partitions</a:t>
            </a:r>
          </a:p>
          <a:p>
            <a:r>
              <a:rPr lang="en-US" sz="800" dirty="0"/>
              <a:t>	</a:t>
            </a:r>
            <a:r>
              <a:rPr lang="en-US" sz="800" b="1" dirty="0">
                <a:solidFill>
                  <a:schemeClr val="accent5">
                    <a:lumMod val="75000"/>
                  </a:schemeClr>
                </a:solidFill>
              </a:rPr>
              <a:t>for</a:t>
            </a:r>
            <a:r>
              <a:rPr lang="en-US" sz="800" dirty="0"/>
              <a:t> </a:t>
            </a:r>
            <a:r>
              <a:rPr lang="en-US" sz="800" dirty="0" err="1"/>
              <a:t>i</a:t>
            </a:r>
            <a:r>
              <a:rPr lang="en-US" sz="800" dirty="0"/>
              <a:t> </a:t>
            </a:r>
            <a:r>
              <a:rPr lang="en-US" sz="800" b="1" dirty="0">
                <a:solidFill>
                  <a:schemeClr val="accent5">
                    <a:lumMod val="75000"/>
                  </a:schemeClr>
                </a:solidFill>
              </a:rPr>
              <a:t>in range</a:t>
            </a:r>
            <a:r>
              <a:rPr lang="en-US" sz="800" dirty="0"/>
              <a:t>( low, high + 1 ):</a:t>
            </a:r>
          </a:p>
          <a:p>
            <a:r>
              <a:rPr lang="en-US" sz="800" dirty="0"/>
              <a:t>          </a:t>
            </a:r>
            <a:r>
              <a:rPr lang="en-US" sz="800" dirty="0" smtClean="0"/>
              <a:t>		 </a:t>
            </a:r>
            <a:r>
              <a:rPr lang="en-US" sz="800" dirty="0" err="1"/>
              <a:t>tdata</a:t>
            </a:r>
            <a:r>
              <a:rPr lang="en-US" sz="800" dirty="0"/>
              <a:t>[ </a:t>
            </a:r>
            <a:r>
              <a:rPr lang="en-US" sz="800" dirty="0" err="1"/>
              <a:t>i</a:t>
            </a:r>
            <a:r>
              <a:rPr lang="en-US" sz="800" dirty="0"/>
              <a:t> ] = data[ </a:t>
            </a:r>
            <a:r>
              <a:rPr lang="en-US" sz="800" dirty="0" err="1"/>
              <a:t>i</a:t>
            </a:r>
            <a:r>
              <a:rPr lang="en-US" sz="800" dirty="0"/>
              <a:t> ]    </a:t>
            </a:r>
          </a:p>
          <a:p>
            <a:r>
              <a:rPr lang="en-US" sz="800" dirty="0"/>
              <a:t>		</a:t>
            </a:r>
          </a:p>
          <a:p>
            <a:r>
              <a:rPr lang="en-US" sz="800" dirty="0"/>
              <a:t>	</a:t>
            </a:r>
            <a:r>
              <a:rPr lang="en-US" sz="800" dirty="0">
                <a:solidFill>
                  <a:srgbClr val="00B050"/>
                </a:solidFill>
              </a:rPr>
              <a:t># starting from the beginning of the first partition, iteratively search for the next lowest</a:t>
            </a:r>
          </a:p>
          <a:p>
            <a:r>
              <a:rPr lang="en-US" sz="800" dirty="0">
                <a:solidFill>
                  <a:srgbClr val="00B050"/>
                </a:solidFill>
              </a:rPr>
              <a:t>	# number from the lower (first) and higher (second) and move into current position in the </a:t>
            </a:r>
          </a:p>
          <a:p>
            <a:r>
              <a:rPr lang="en-US" sz="800" dirty="0">
                <a:solidFill>
                  <a:srgbClr val="00B050"/>
                </a:solidFill>
              </a:rPr>
              <a:t>	# lower (first) partition</a:t>
            </a:r>
          </a:p>
          <a:p>
            <a:r>
              <a:rPr lang="en-US" sz="800" dirty="0"/>
              <a:t>	</a:t>
            </a:r>
            <a:r>
              <a:rPr lang="en-US" sz="800" dirty="0" err="1"/>
              <a:t>i</a:t>
            </a:r>
            <a:r>
              <a:rPr lang="en-US" sz="800" dirty="0"/>
              <a:t> = low</a:t>
            </a:r>
          </a:p>
          <a:p>
            <a:r>
              <a:rPr lang="en-US" sz="800" dirty="0"/>
              <a:t>	k = low</a:t>
            </a:r>
          </a:p>
          <a:p>
            <a:r>
              <a:rPr lang="en-US" sz="800" dirty="0"/>
              <a:t>	j = mid + 1</a:t>
            </a:r>
          </a:p>
          <a:p>
            <a:r>
              <a:rPr lang="en-US" sz="800" dirty="0"/>
              <a:t>	</a:t>
            </a:r>
            <a:r>
              <a:rPr lang="en-US" sz="800" b="1" dirty="0">
                <a:solidFill>
                  <a:schemeClr val="accent5">
                    <a:lumMod val="75000"/>
                  </a:schemeClr>
                </a:solidFill>
              </a:rPr>
              <a:t>while </a:t>
            </a:r>
            <a:r>
              <a:rPr lang="en-US" sz="800" dirty="0" err="1"/>
              <a:t>i</a:t>
            </a:r>
            <a:r>
              <a:rPr lang="en-US" sz="800" dirty="0"/>
              <a:t> &lt;= mid </a:t>
            </a:r>
            <a:r>
              <a:rPr lang="en-US" sz="800" b="1" dirty="0">
                <a:solidFill>
                  <a:schemeClr val="accent5">
                    <a:lumMod val="75000"/>
                  </a:schemeClr>
                </a:solidFill>
              </a:rPr>
              <a:t>and </a:t>
            </a:r>
            <a:r>
              <a:rPr lang="en-US" sz="800" dirty="0"/>
              <a:t>j &lt;= high:        </a:t>
            </a:r>
          </a:p>
          <a:p>
            <a:r>
              <a:rPr lang="en-US" sz="800" dirty="0"/>
              <a:t>		</a:t>
            </a:r>
            <a:r>
              <a:rPr lang="en-US" sz="800" b="1" dirty="0">
                <a:solidFill>
                  <a:schemeClr val="accent5">
                    <a:lumMod val="75000"/>
                  </a:schemeClr>
                </a:solidFill>
              </a:rPr>
              <a:t>if</a:t>
            </a:r>
            <a:r>
              <a:rPr lang="en-US" sz="800" dirty="0"/>
              <a:t> </a:t>
            </a:r>
            <a:r>
              <a:rPr lang="en-US" sz="800" dirty="0" err="1"/>
              <a:t>tdata</a:t>
            </a:r>
            <a:r>
              <a:rPr lang="en-US" sz="800" dirty="0"/>
              <a:t>[ </a:t>
            </a:r>
            <a:r>
              <a:rPr lang="en-US" sz="800" dirty="0" err="1"/>
              <a:t>i</a:t>
            </a:r>
            <a:r>
              <a:rPr lang="en-US" sz="800" dirty="0"/>
              <a:t> ] &lt;= </a:t>
            </a:r>
            <a:r>
              <a:rPr lang="en-US" sz="800" dirty="0" err="1"/>
              <a:t>tdata</a:t>
            </a:r>
            <a:r>
              <a:rPr lang="en-US" sz="800" dirty="0"/>
              <a:t>[ j ]:</a:t>
            </a:r>
          </a:p>
          <a:p>
            <a:r>
              <a:rPr lang="en-US" sz="800" dirty="0"/>
              <a:t>			data[ k ] = </a:t>
            </a:r>
            <a:r>
              <a:rPr lang="en-US" sz="800" dirty="0" err="1"/>
              <a:t>tdata</a:t>
            </a:r>
            <a:r>
              <a:rPr lang="en-US" sz="800" dirty="0"/>
              <a:t>[ </a:t>
            </a:r>
            <a:r>
              <a:rPr lang="en-US" sz="800" dirty="0" err="1"/>
              <a:t>i</a:t>
            </a:r>
            <a:r>
              <a:rPr lang="en-US" sz="800" dirty="0"/>
              <a:t> ]</a:t>
            </a:r>
          </a:p>
          <a:p>
            <a:r>
              <a:rPr lang="en-US" sz="800" dirty="0"/>
              <a:t>			</a:t>
            </a:r>
            <a:r>
              <a:rPr lang="en-US" sz="800" dirty="0" err="1"/>
              <a:t>i</a:t>
            </a:r>
            <a:r>
              <a:rPr lang="en-US" sz="800" dirty="0"/>
              <a:t> += 1</a:t>
            </a:r>
          </a:p>
          <a:p>
            <a:r>
              <a:rPr lang="en-US" sz="800" dirty="0"/>
              <a:t>		</a:t>
            </a:r>
            <a:r>
              <a:rPr lang="en-US" sz="800" b="1" dirty="0">
                <a:solidFill>
                  <a:schemeClr val="accent5">
                    <a:lumMod val="75000"/>
                  </a:schemeClr>
                </a:solidFill>
              </a:rPr>
              <a:t>else</a:t>
            </a:r>
            <a:r>
              <a:rPr lang="en-US" sz="800" dirty="0"/>
              <a:t>:</a:t>
            </a:r>
          </a:p>
          <a:p>
            <a:r>
              <a:rPr lang="en-US" sz="800" dirty="0"/>
              <a:t>			data[ k ] = </a:t>
            </a:r>
            <a:r>
              <a:rPr lang="en-US" sz="800" dirty="0" err="1"/>
              <a:t>tdata</a:t>
            </a:r>
            <a:r>
              <a:rPr lang="en-US" sz="800" dirty="0"/>
              <a:t>[ j ]</a:t>
            </a:r>
          </a:p>
          <a:p>
            <a:r>
              <a:rPr lang="en-US" sz="800" dirty="0"/>
              <a:t>			j += 1</a:t>
            </a:r>
          </a:p>
          <a:p>
            <a:r>
              <a:rPr lang="en-US" sz="800" dirty="0"/>
              <a:t>		k += 1</a:t>
            </a:r>
          </a:p>
          <a:p>
            <a:r>
              <a:rPr lang="en-US" sz="800" dirty="0"/>
              <a:t>		</a:t>
            </a:r>
          </a:p>
          <a:p>
            <a:r>
              <a:rPr lang="en-US" sz="800" dirty="0"/>
              <a:t>	</a:t>
            </a:r>
            <a:r>
              <a:rPr lang="en-US" sz="800" dirty="0">
                <a:solidFill>
                  <a:srgbClr val="00B050"/>
                </a:solidFill>
              </a:rPr>
              <a:t># Copy any remaining elements back into the first partition</a:t>
            </a:r>
          </a:p>
          <a:p>
            <a:r>
              <a:rPr lang="en-US" sz="800" dirty="0"/>
              <a:t>	</a:t>
            </a:r>
            <a:r>
              <a:rPr lang="en-US" sz="800" b="1" dirty="0">
                <a:solidFill>
                  <a:schemeClr val="accent5">
                    <a:lumMod val="75000"/>
                  </a:schemeClr>
                </a:solidFill>
              </a:rPr>
              <a:t>while</a:t>
            </a:r>
            <a:r>
              <a:rPr lang="en-US" sz="800" dirty="0"/>
              <a:t> </a:t>
            </a:r>
            <a:r>
              <a:rPr lang="en-US" sz="800" dirty="0" err="1"/>
              <a:t>i</a:t>
            </a:r>
            <a:r>
              <a:rPr lang="en-US" sz="800" dirty="0"/>
              <a:t> &lt;= mid:</a:t>
            </a:r>
          </a:p>
          <a:p>
            <a:r>
              <a:rPr lang="en-US" sz="800" dirty="0"/>
              <a:t>		data[ k ] = </a:t>
            </a:r>
            <a:r>
              <a:rPr lang="en-US" sz="800" dirty="0" err="1"/>
              <a:t>tdata</a:t>
            </a:r>
            <a:r>
              <a:rPr lang="en-US" sz="800" dirty="0"/>
              <a:t>[ </a:t>
            </a:r>
            <a:r>
              <a:rPr lang="en-US" sz="800" dirty="0" err="1"/>
              <a:t>i</a:t>
            </a:r>
            <a:r>
              <a:rPr lang="en-US" sz="800" dirty="0"/>
              <a:t> ]</a:t>
            </a:r>
          </a:p>
          <a:p>
            <a:r>
              <a:rPr lang="en-US" sz="800" dirty="0"/>
              <a:t>		k += 1</a:t>
            </a:r>
          </a:p>
          <a:p>
            <a:r>
              <a:rPr lang="en-US" sz="800" dirty="0"/>
              <a:t>		</a:t>
            </a:r>
            <a:r>
              <a:rPr lang="en-US" sz="800" dirty="0" err="1"/>
              <a:t>i</a:t>
            </a:r>
            <a:r>
              <a:rPr lang="en-US" sz="800" dirty="0"/>
              <a:t> += 1</a:t>
            </a:r>
            <a:endParaRPr lang="en-US" sz="800" dirty="0" smtClean="0"/>
          </a:p>
        </p:txBody>
      </p:sp>
      <p:cxnSp>
        <p:nvCxnSpPr>
          <p:cNvPr id="6" name="Straight Arrow Connector 5"/>
          <p:cNvCxnSpPr/>
          <p:nvPr/>
        </p:nvCxnSpPr>
        <p:spPr>
          <a:xfrm flipH="1">
            <a:off x="1981201" y="4114800"/>
            <a:ext cx="3733799" cy="915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29299" y="3676173"/>
            <a:ext cx="2362200" cy="830997"/>
          </a:xfrm>
          <a:prstGeom prst="rect">
            <a:avLst/>
          </a:prstGeom>
          <a:noFill/>
        </p:spPr>
        <p:txBody>
          <a:bodyPr wrap="square" rtlCol="0">
            <a:spAutoFit/>
          </a:bodyPr>
          <a:lstStyle/>
          <a:p>
            <a:r>
              <a:rPr lang="en-US" sz="1200" dirty="0" smtClean="0">
                <a:solidFill>
                  <a:schemeClr val="accent6">
                    <a:lumMod val="75000"/>
                  </a:schemeClr>
                </a:solidFill>
              </a:rPr>
              <a:t>Logical operators are the keywords:</a:t>
            </a:r>
          </a:p>
          <a:p>
            <a:r>
              <a:rPr lang="en-US" sz="1200" dirty="0" smtClean="0">
                <a:solidFill>
                  <a:schemeClr val="accent6">
                    <a:lumMod val="75000"/>
                  </a:schemeClr>
                </a:solidFill>
              </a:rPr>
              <a:t>and</a:t>
            </a:r>
          </a:p>
          <a:p>
            <a:r>
              <a:rPr lang="en-US" sz="1200" dirty="0" smtClean="0">
                <a:solidFill>
                  <a:schemeClr val="accent6">
                    <a:lumMod val="75000"/>
                  </a:schemeClr>
                </a:solidFill>
              </a:rPr>
              <a:t>or</a:t>
            </a:r>
            <a:endParaRPr lang="en-US" sz="1200" dirty="0">
              <a:solidFill>
                <a:schemeClr val="accent6">
                  <a:lumMod val="75000"/>
                </a:schemeClr>
              </a:solidFill>
            </a:endParaRPr>
          </a:p>
        </p:txBody>
      </p:sp>
    </p:spTree>
    <p:extLst>
      <p:ext uri="{BB962C8B-B14F-4D97-AF65-F5344CB8AC3E}">
        <p14:creationId xmlns:p14="http://schemas.microsoft.com/office/powerpoint/2010/main" val="364056661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 Sort Merge -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1164133"/>
            <a:ext cx="5232523" cy="372409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a:t>
            </a:r>
            <a:br>
              <a:rPr lang="en-US" sz="2800" b="1" dirty="0" smtClean="0">
                <a:solidFill>
                  <a:schemeClr val="accent5">
                    <a:lumMod val="75000"/>
                  </a:schemeClr>
                </a:solidFill>
              </a:rPr>
            </a:br>
            <a:endParaRPr lang="en-US" sz="2400" b="1" dirty="0" smtClean="0">
              <a:solidFill>
                <a:schemeClr val="accent5">
                  <a:lumMod val="75000"/>
                </a:schemeClr>
              </a:solidFill>
            </a:endParaRPr>
          </a:p>
          <a:p>
            <a:r>
              <a:rPr lang="en-US" sz="2400" b="1" dirty="0"/>
              <a:t>	</a:t>
            </a:r>
            <a:r>
              <a:rPr lang="en-US" sz="2400" b="1" dirty="0" smtClean="0"/>
              <a:t>Space Complexity: 	</a:t>
            </a:r>
            <a:r>
              <a:rPr lang="en-US" sz="2400" b="1" dirty="0" smtClean="0">
                <a:solidFill>
                  <a:srgbClr val="00B050"/>
                </a:solidFill>
              </a:rPr>
              <a:t>O(n</a:t>
            </a:r>
            <a:r>
              <a:rPr lang="en-US" sz="2400" b="1" dirty="0">
                <a:solidFill>
                  <a:srgbClr val="00B050"/>
                </a:solidFill>
              </a:rPr>
              <a:t>)</a:t>
            </a:r>
            <a:endParaRPr lang="en-US" sz="2400" b="1" dirty="0" smtClean="0">
              <a:solidFill>
                <a:srgbClr val="00B050"/>
              </a:solidFill>
            </a:endParaRPr>
          </a:p>
          <a:p>
            <a:r>
              <a:rPr lang="en-US" sz="2400" b="1" dirty="0"/>
              <a:t>	</a:t>
            </a:r>
            <a:r>
              <a:rPr lang="en-US" sz="2400" b="1" dirty="0" smtClean="0"/>
              <a:t>Time Complexity : 	</a:t>
            </a:r>
            <a:r>
              <a:rPr lang="en-US" sz="2400" b="1" dirty="0">
                <a:solidFill>
                  <a:srgbClr val="00B050"/>
                </a:solidFill>
              </a:rPr>
              <a:t>O(n * </a:t>
            </a:r>
            <a:r>
              <a:rPr lang="en-US" sz="2400" b="1" dirty="0" err="1">
                <a:solidFill>
                  <a:srgbClr val="00B050"/>
                </a:solidFill>
              </a:rPr>
              <a:t>log</a:t>
            </a:r>
            <a:r>
              <a:rPr lang="en-US" sz="2400" b="1" baseline="-25000" dirty="0" err="1">
                <a:solidFill>
                  <a:srgbClr val="00B050"/>
                </a:solidFill>
              </a:rPr>
              <a:t>n</a:t>
            </a:r>
            <a:r>
              <a:rPr lang="en-US" sz="2400" b="1" dirty="0" smtClean="0">
                <a:solidFill>
                  <a:srgbClr val="00B050"/>
                </a:solidFill>
              </a:rPr>
              <a:t>)</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 Quick</a:t>
            </a:r>
            <a:r>
              <a:rPr lang="en-US" sz="3200" b="1" dirty="0">
                <a:solidFill>
                  <a:schemeClr val="accent5">
                    <a:lumMod val="75000"/>
                  </a:schemeClr>
                </a:solidFill>
              </a:rPr>
              <a:t/>
            </a:r>
            <a:br>
              <a:rPr lang="en-US" sz="3200" b="1" dirty="0">
                <a:solidFill>
                  <a:schemeClr val="accent5">
                    <a:lumMod val="75000"/>
                  </a:schemeClr>
                </a:solidFill>
              </a:rPr>
            </a:br>
            <a:endParaRPr lang="en-US" sz="2800" b="1" dirty="0">
              <a:solidFill>
                <a:schemeClr val="accent5">
                  <a:lumMod val="75000"/>
                </a:schemeClr>
              </a:solidFill>
            </a:endParaRPr>
          </a:p>
          <a:p>
            <a:r>
              <a:rPr lang="en-US" sz="2800" b="1" dirty="0"/>
              <a:t>	</a:t>
            </a:r>
            <a:r>
              <a:rPr lang="en-US" sz="2400" b="1" dirty="0"/>
              <a:t>Space Complexity</a:t>
            </a:r>
            <a:r>
              <a:rPr lang="en-US" sz="2400" b="1" dirty="0" smtClean="0"/>
              <a:t>:	</a:t>
            </a:r>
            <a:r>
              <a:rPr lang="en-US" sz="2400" b="1" dirty="0" smtClean="0">
                <a:solidFill>
                  <a:srgbClr val="00B050"/>
                </a:solidFill>
              </a:rPr>
              <a:t>O(n)</a:t>
            </a:r>
            <a:endParaRPr lang="en-US" sz="2400" b="1" dirty="0">
              <a:solidFill>
                <a:srgbClr val="00B050"/>
              </a:solidFill>
            </a:endParaRPr>
          </a:p>
          <a:p>
            <a:r>
              <a:rPr lang="en-US" sz="2400" b="1" dirty="0"/>
              <a:t>	Time </a:t>
            </a:r>
            <a:r>
              <a:rPr lang="en-US" sz="2400" b="1" dirty="0" smtClean="0"/>
              <a:t>Complexity : 	</a:t>
            </a:r>
            <a:r>
              <a:rPr lang="en-US" sz="2400" b="1" dirty="0" smtClean="0">
                <a:solidFill>
                  <a:srgbClr val="00B050"/>
                </a:solidFill>
              </a:rPr>
              <a:t>O(n * </a:t>
            </a:r>
            <a:r>
              <a:rPr lang="en-US" sz="2400" b="1" dirty="0" err="1" smtClean="0">
                <a:solidFill>
                  <a:srgbClr val="00B050"/>
                </a:solidFill>
              </a:rPr>
              <a:t>log</a:t>
            </a:r>
            <a:r>
              <a:rPr lang="en-US" sz="2400" b="1" baseline="-25000" dirty="0" err="1" smtClean="0">
                <a:solidFill>
                  <a:srgbClr val="00B050"/>
                </a:solidFill>
              </a:rPr>
              <a:t>n</a:t>
            </a:r>
            <a:r>
              <a:rPr lang="en-US" sz="2400" b="1" dirty="0" smtClean="0">
                <a:solidFill>
                  <a:srgbClr val="00B050"/>
                </a:solidFill>
              </a:rPr>
              <a:t>)</a:t>
            </a:r>
            <a:endParaRPr lang="en-US" sz="2400" b="1" dirty="0">
              <a:solidFill>
                <a:srgbClr val="00B050"/>
              </a:solidFill>
            </a:endParaRPr>
          </a:p>
        </p:txBody>
      </p:sp>
    </p:spTree>
    <p:extLst>
      <p:ext uri="{BB962C8B-B14F-4D97-AF65-F5344CB8AC3E}">
        <p14:creationId xmlns:p14="http://schemas.microsoft.com/office/powerpoint/2010/main" val="382949863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Modulo Operator</a:t>
            </a:r>
          </a:p>
          <a:p>
            <a:pPr marL="914400" lvl="1" indent="-457200">
              <a:buAutoNum type="arabicPeriod"/>
            </a:pPr>
            <a:r>
              <a:rPr lang="en-US" sz="2400" b="1" dirty="0" smtClean="0">
                <a:solidFill>
                  <a:schemeClr val="accent6">
                    <a:lumMod val="75000"/>
                  </a:schemeClr>
                </a:solidFill>
              </a:rPr>
              <a:t>Squashing into a range</a:t>
            </a:r>
          </a:p>
          <a:p>
            <a:pPr marL="914400" lvl="1" indent="-457200">
              <a:buAutoNum type="arabicPeriod"/>
            </a:pPr>
            <a:r>
              <a:rPr lang="en-US" sz="2400" b="1" dirty="0" smtClean="0">
                <a:solidFill>
                  <a:schemeClr val="accent6">
                    <a:lumMod val="75000"/>
                  </a:schemeClr>
                </a:solidFill>
              </a:rPr>
              <a:t>Collision Handling</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Hashing</a:t>
            </a:r>
            <a:endParaRPr lang="en-US" dirty="0">
              <a:solidFill>
                <a:schemeClr val="accent5">
                  <a:lumMod val="75000"/>
                </a:schemeClr>
              </a:solidFill>
            </a:endParaRPr>
          </a:p>
        </p:txBody>
      </p:sp>
    </p:spTree>
    <p:extLst>
      <p:ext uri="{BB962C8B-B14F-4D97-AF65-F5344CB8AC3E}">
        <p14:creationId xmlns:p14="http://schemas.microsoft.com/office/powerpoint/2010/main" val="418332126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49621" cy="3785652"/>
          </a:xfrm>
          <a:prstGeom prst="rect">
            <a:avLst/>
          </a:prstGeom>
          <a:noFill/>
        </p:spPr>
        <p:txBody>
          <a:bodyPr wrap="none" rtlCol="0">
            <a:spAutoFit/>
          </a:bodyPr>
          <a:lstStyle/>
          <a:p>
            <a:pPr marL="457200" indent="-457200">
              <a:buFont typeface="Arial" panose="020B0604020202020204" pitchFamily="34" charset="0"/>
              <a:buChar char="•"/>
            </a:pPr>
            <a:r>
              <a:rPr lang="en-US" sz="2400" dirty="0">
                <a:solidFill>
                  <a:schemeClr val="accent5">
                    <a:lumMod val="75000"/>
                  </a:schemeClr>
                </a:solidFill>
              </a:rPr>
              <a:t>Hashing is used to solve indexing lookups without the </a:t>
            </a:r>
            <a:r>
              <a:rPr lang="en-US" sz="2400" dirty="0" smtClean="0">
                <a:solidFill>
                  <a:schemeClr val="accent5">
                    <a:lumMod val="75000"/>
                  </a:schemeClr>
                </a:solidFill>
              </a:rPr>
              <a:t>overhead </a:t>
            </a:r>
            <a:r>
              <a:rPr lang="en-US" sz="2400" dirty="0">
                <a:solidFill>
                  <a:schemeClr val="accent5">
                    <a:lumMod val="75000"/>
                  </a:schemeClr>
                </a:solidFill>
              </a:rPr>
              <a:t>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sequential </a:t>
            </a:r>
            <a:r>
              <a:rPr lang="en-US" sz="2400" dirty="0">
                <a:solidFill>
                  <a:schemeClr val="accent5">
                    <a:lumMod val="75000"/>
                  </a:schemeClr>
                </a:solidFill>
              </a:rPr>
              <a:t>scanning and name comparisons. </a:t>
            </a:r>
            <a:r>
              <a:rPr lang="en-US" sz="2400" dirty="0" smtClean="0">
                <a:solidFill>
                  <a:schemeClr val="accent5">
                    <a:lumMod val="75000"/>
                  </a:schemeClr>
                </a:solidFill>
              </a:rPr>
              <a:t>The </a:t>
            </a:r>
            <a:r>
              <a:rPr lang="en-US" sz="2400" dirty="0">
                <a:solidFill>
                  <a:schemeClr val="accent5">
                    <a:lumMod val="75000"/>
                  </a:schemeClr>
                </a:solidFill>
              </a:rPr>
              <a:t>most basic use 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hashing </a:t>
            </a:r>
            <a:r>
              <a:rPr lang="en-US" sz="2400" dirty="0">
                <a:solidFill>
                  <a:schemeClr val="accent5">
                    <a:lumMod val="75000"/>
                  </a:schemeClr>
                </a:solidFill>
              </a:rPr>
              <a:t>is insertion and lookup in a </a:t>
            </a:r>
            <a:r>
              <a:rPr lang="en-US" sz="2400" dirty="0" smtClean="0">
                <a:solidFill>
                  <a:schemeClr val="accent5">
                    <a:lumMod val="75000"/>
                  </a:schemeClr>
                </a:solidFill>
              </a:rPr>
              <a:t>key-value(s</a:t>
            </a:r>
            <a:r>
              <a:rPr lang="en-US" sz="2400" dirty="0">
                <a:solidFill>
                  <a:schemeClr val="accent5">
                    <a:lumMod val="75000"/>
                  </a:schemeClr>
                </a:solidFill>
              </a:rPr>
              <a:t>) </a:t>
            </a:r>
            <a:r>
              <a:rPr lang="en-US" sz="2400" dirty="0" smtClean="0">
                <a:solidFill>
                  <a:schemeClr val="accent5">
                    <a:lumMod val="75000"/>
                  </a:schemeClr>
                </a:solidFill>
              </a:rPr>
              <a:t>dictionary.</a:t>
            </a:r>
          </a:p>
          <a:p>
            <a:endParaRPr lang="en-US" sz="2400" dirty="0">
              <a:solidFill>
                <a:schemeClr val="accent5">
                  <a:lumMod val="75000"/>
                </a:schemeClr>
              </a:solidFill>
            </a:endParaRPr>
          </a:p>
          <a:p>
            <a:pPr marL="342900" indent="-342900">
              <a:buFont typeface="Arial" panose="020B0604020202020204" pitchFamily="34" charset="0"/>
              <a:buChar char="•"/>
            </a:pPr>
            <a:r>
              <a:rPr lang="en-US" sz="2400" dirty="0" smtClean="0">
                <a:solidFill>
                  <a:schemeClr val="accent5">
                    <a:lumMod val="75000"/>
                  </a:schemeClr>
                </a:solidFill>
              </a:rPr>
              <a:t>Common Issues:</a:t>
            </a:r>
          </a:p>
          <a:p>
            <a:pPr marL="914400" lvl="1" indent="-457200">
              <a:buFont typeface="+mj-lt"/>
              <a:buAutoNum type="arabicPeriod"/>
            </a:pPr>
            <a:r>
              <a:rPr lang="en-US" sz="2400" dirty="0" smtClean="0"/>
              <a:t>Handling </a:t>
            </a:r>
            <a:r>
              <a:rPr lang="en-US" sz="2400" dirty="0"/>
              <a:t>of collisions when two keys mapped to the same </a:t>
            </a:r>
            <a:r>
              <a:rPr lang="en-US" sz="2400" dirty="0" smtClean="0"/>
              <a:t>index.</a:t>
            </a:r>
          </a:p>
          <a:p>
            <a:pPr marL="914400" lvl="1" indent="-457200">
              <a:buFont typeface="+mj-lt"/>
              <a:buAutoNum type="arabicPeriod"/>
            </a:pPr>
            <a:r>
              <a:rPr lang="en-US" sz="2400" dirty="0" smtClean="0"/>
              <a:t>Efficiency </a:t>
            </a:r>
            <a:r>
              <a:rPr lang="en-US" sz="2400" dirty="0"/>
              <a:t>of the hashing </a:t>
            </a:r>
            <a:r>
              <a:rPr lang="en-US" sz="2400" dirty="0" smtClean="0"/>
              <a:t>algorithm.</a:t>
            </a:r>
          </a:p>
          <a:p>
            <a:pPr marL="914400" lvl="1" indent="-457200">
              <a:buFont typeface="+mj-lt"/>
              <a:buAutoNum type="arabicPeriod"/>
            </a:pPr>
            <a:r>
              <a:rPr lang="en-US" sz="2400" dirty="0" smtClean="0"/>
              <a:t>The </a:t>
            </a:r>
            <a:r>
              <a:rPr lang="en-US" sz="2400" dirty="0"/>
              <a:t>frequency of </a:t>
            </a:r>
            <a:r>
              <a:rPr lang="en-US" sz="2400" dirty="0" smtClean="0"/>
              <a:t>collisions.</a:t>
            </a:r>
          </a:p>
          <a:p>
            <a:pPr marL="914400" lvl="1" indent="-457200">
              <a:buFont typeface="+mj-lt"/>
              <a:buAutoNum type="arabicPeriod"/>
            </a:pPr>
            <a:r>
              <a:rPr lang="en-US" sz="2400" dirty="0" smtClean="0"/>
              <a:t>The </a:t>
            </a:r>
            <a:r>
              <a:rPr lang="en-US" sz="2400" dirty="0"/>
              <a:t>sparseness of the memory allocated for the index.</a:t>
            </a:r>
          </a:p>
          <a:p>
            <a:endParaRPr lang="en-US" sz="2400" dirty="0">
              <a:solidFill>
                <a:schemeClr val="accent5">
                  <a:lumMod val="75000"/>
                </a:schemeClr>
              </a:solidFill>
            </a:endParaRPr>
          </a:p>
        </p:txBody>
      </p:sp>
    </p:spTree>
    <p:extLst>
      <p:ext uri="{BB962C8B-B14F-4D97-AF65-F5344CB8AC3E}">
        <p14:creationId xmlns:p14="http://schemas.microsoft.com/office/powerpoint/2010/main" val="429058129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370129" cy="2400657"/>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Integer Hash Algorithm</a:t>
            </a:r>
          </a:p>
          <a:p>
            <a:pPr marL="800100" lvl="1" indent="-342900">
              <a:buFont typeface="+mj-lt"/>
              <a:buAutoNum type="arabicPeriod"/>
            </a:pPr>
            <a:r>
              <a:rPr lang="en-US" dirty="0"/>
              <a:t>Map each integer value into a smaller fixed size integer range using the modulo </a:t>
            </a:r>
            <a:r>
              <a:rPr lang="en-US" dirty="0" smtClean="0"/>
              <a:t>operator.</a:t>
            </a:r>
          </a:p>
          <a:p>
            <a:pPr marL="800100" lvl="1" indent="-342900">
              <a:buFont typeface="+mj-lt"/>
              <a:buAutoNum type="arabicPeriod"/>
            </a:pPr>
            <a:r>
              <a:rPr lang="en-US" dirty="0" smtClean="0"/>
              <a:t>If </a:t>
            </a:r>
            <a:r>
              <a:rPr lang="en-US" dirty="0"/>
              <a:t>there is no entry at the index, add the key/value to the index as the first entry in the </a:t>
            </a:r>
            <a:endParaRPr lang="en-US" dirty="0" smtClean="0"/>
          </a:p>
          <a:p>
            <a:pPr lvl="1"/>
            <a:r>
              <a:rPr lang="en-US" dirty="0"/>
              <a:t> </a:t>
            </a:r>
            <a:r>
              <a:rPr lang="en-US" dirty="0" smtClean="0"/>
              <a:t>     chain.</a:t>
            </a:r>
          </a:p>
          <a:p>
            <a:pPr marL="800100" lvl="1" indent="-342900">
              <a:buAutoNum type="arabicPeriod" startAt="3"/>
            </a:pPr>
            <a:r>
              <a:rPr lang="en-US" dirty="0" smtClean="0"/>
              <a:t>If </a:t>
            </a:r>
            <a:r>
              <a:rPr lang="en-US" dirty="0"/>
              <a:t>there are entries there, and the key is the same as one of the entries (duplicate), </a:t>
            </a:r>
            <a:endParaRPr lang="en-US" dirty="0" smtClean="0"/>
          </a:p>
          <a:p>
            <a:pPr lvl="1"/>
            <a:r>
              <a:rPr lang="en-US" dirty="0"/>
              <a:t> </a:t>
            </a:r>
            <a:r>
              <a:rPr lang="en-US" dirty="0" smtClean="0"/>
              <a:t>      update </a:t>
            </a:r>
            <a:r>
              <a:rPr lang="en-US" dirty="0"/>
              <a:t>the </a:t>
            </a:r>
            <a:r>
              <a:rPr lang="en-US" dirty="0" smtClean="0"/>
              <a:t>value.</a:t>
            </a:r>
          </a:p>
          <a:p>
            <a:pPr marL="800100" lvl="1" indent="-342900">
              <a:buAutoNum type="arabicPeriod" startAt="4"/>
            </a:pPr>
            <a:r>
              <a:rPr lang="en-US" dirty="0" smtClean="0"/>
              <a:t>If </a:t>
            </a:r>
            <a:r>
              <a:rPr lang="en-US" dirty="0"/>
              <a:t>there are entries there, and the key is not the same (collision) as any entry, add the key </a:t>
            </a:r>
          </a:p>
          <a:p>
            <a:pPr lvl="1"/>
            <a:r>
              <a:rPr lang="en-US" dirty="0" smtClean="0"/>
              <a:t>      to </a:t>
            </a:r>
            <a:r>
              <a:rPr lang="en-US" dirty="0"/>
              <a:t>the chain of entries</a:t>
            </a:r>
            <a:r>
              <a:rPr lang="en-US" dirty="0" smtClean="0"/>
              <a:t>.</a:t>
            </a:r>
            <a:endParaRPr lang="en-US" dirty="0"/>
          </a:p>
        </p:txBody>
      </p:sp>
      <p:sp>
        <p:nvSpPr>
          <p:cNvPr id="6" name="Rectangle 5"/>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200400" y="40719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200400" y="45291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200400" y="49910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209925" y="54482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209925" y="62484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213155" y="5953118"/>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667000" y="3824277"/>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024194" y="5025321"/>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657600" y="38433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3447" y="3670388"/>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676650" y="43005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067175" y="4126701"/>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067175" y="461723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667125" y="479106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033301" y="461246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633251" y="478630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724400" y="4146645"/>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715000" y="4641644"/>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292951" y="4221357"/>
            <a:ext cx="1759521" cy="307777"/>
          </a:xfrm>
          <a:prstGeom prst="rect">
            <a:avLst/>
          </a:prstGeom>
          <a:noFill/>
        </p:spPr>
        <p:txBody>
          <a:bodyPr wrap="none" rtlCol="0">
            <a:spAutoFit/>
          </a:bodyPr>
          <a:lstStyle/>
          <a:p>
            <a:r>
              <a:rPr lang="en-US" sz="1400" b="1" dirty="0" smtClean="0"/>
              <a:t>Index = (key % range)</a:t>
            </a:r>
            <a:endParaRPr lang="en-US" sz="1400" b="1" dirty="0"/>
          </a:p>
        </p:txBody>
      </p:sp>
      <p:cxnSp>
        <p:nvCxnSpPr>
          <p:cNvPr id="26" name="Straight Arrow Connector 25"/>
          <p:cNvCxnSpPr/>
          <p:nvPr/>
        </p:nvCxnSpPr>
        <p:spPr>
          <a:xfrm>
            <a:off x="685800" y="5164918"/>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85800" y="4612469"/>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06154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1)</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2893100"/>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RANGE </a:t>
            </a:r>
            <a:r>
              <a:rPr lang="en-US" sz="1400" dirty="0" smtClean="0"/>
              <a:t>  = </a:t>
            </a:r>
            <a:r>
              <a:rPr lang="en-US" sz="1400" dirty="0"/>
              <a:t>0    </a:t>
            </a:r>
            <a:r>
              <a:rPr lang="en-US" sz="1400" dirty="0">
                <a:solidFill>
                  <a:srgbClr val="00B050"/>
                </a:solidFill>
              </a:rPr>
              <a:t># the range of the index.</a:t>
            </a:r>
          </a:p>
          <a:p>
            <a:r>
              <a:rPr lang="en-US" sz="1400" dirty="0"/>
              <a:t>	</a:t>
            </a:r>
            <a:r>
              <a:rPr lang="en-US" sz="1400" dirty="0" smtClean="0"/>
              <a:t>_index    = </a:t>
            </a:r>
            <a:r>
              <a:rPr lang="en-US" sz="1400" dirty="0"/>
              <a:t>[]   </a:t>
            </a:r>
            <a:r>
              <a:rPr lang="en-US" sz="1400" dirty="0" smtClean="0">
                <a:solidFill>
                  <a:srgbClr val="00B050"/>
                </a:solidFill>
              </a:rPr>
              <a:t># </a:t>
            </a:r>
            <a:r>
              <a:rPr lang="en-US" sz="1400" dirty="0">
                <a:solidFill>
                  <a:srgbClr val="00B050"/>
                </a:solidFill>
              </a:rPr>
              <a:t>the index</a:t>
            </a:r>
          </a:p>
          <a:p>
            <a:r>
              <a:rPr lang="en-US" sz="1400" dirty="0"/>
              <a:t>	</a:t>
            </a:r>
          </a:p>
          <a:p>
            <a:r>
              <a:rPr lang="en-US" sz="1400" dirty="0"/>
              <a:t>	</a:t>
            </a:r>
            <a:r>
              <a:rPr lang="en-US" sz="1400" b="1" dirty="0" err="1">
                <a:solidFill>
                  <a:schemeClr val="accent5">
                    <a:lumMod val="75000"/>
                  </a:schemeClr>
                </a:solidFill>
              </a:rPr>
              <a:t>def</a:t>
            </a:r>
            <a:r>
              <a:rPr lang="en-US" sz="1400" dirty="0"/>
              <a:t> __</a:t>
            </a:r>
            <a:r>
              <a:rPr lang="en-US" sz="1400" dirty="0" err="1"/>
              <a:t>init</a:t>
            </a:r>
            <a:r>
              <a:rPr lang="en-US" sz="1400" dirty="0"/>
              <a:t>__( self, range </a:t>
            </a:r>
            <a:r>
              <a:rPr lang="en-US" sz="1400" dirty="0" smtClean="0"/>
              <a:t>):</a:t>
            </a:r>
          </a:p>
          <a:p>
            <a:r>
              <a:rPr lang="en-US" sz="1400" dirty="0"/>
              <a:t>	</a:t>
            </a:r>
            <a:r>
              <a:rPr lang="en-US" sz="1400" dirty="0" smtClean="0"/>
              <a:t>	</a:t>
            </a:r>
            <a:r>
              <a:rPr lang="en-US" sz="1400" dirty="0" smtClean="0">
                <a:solidFill>
                  <a:srgbClr val="FF0000"/>
                </a:solidFill>
              </a:rPr>
              <a:t>“”” constructor “””</a:t>
            </a:r>
            <a:endParaRPr lang="en-US" sz="1400" dirty="0">
              <a:solidFill>
                <a:srgbClr val="FF0000"/>
              </a:solidFill>
            </a:endParaRPr>
          </a:p>
          <a:p>
            <a:r>
              <a:rPr lang="en-US" sz="1400" dirty="0"/>
              <a:t>		</a:t>
            </a:r>
            <a:r>
              <a:rPr lang="en-US" sz="1400" dirty="0">
                <a:solidFill>
                  <a:srgbClr val="00B050"/>
                </a:solidFill>
              </a:rPr>
              <a:t># set the index range and allocate the index</a:t>
            </a:r>
          </a:p>
          <a:p>
            <a:r>
              <a:rPr lang="en-US" sz="1400" dirty="0"/>
              <a:t>		</a:t>
            </a:r>
            <a:r>
              <a:rPr lang="en-US" sz="1400" dirty="0" err="1"/>
              <a:t>self.RANGE</a:t>
            </a:r>
            <a:r>
              <a:rPr lang="en-US" sz="1400" dirty="0"/>
              <a:t> = range</a:t>
            </a:r>
          </a:p>
          <a:p>
            <a:r>
              <a:rPr lang="en-US" sz="1400" dirty="0"/>
              <a:t>		</a:t>
            </a:r>
            <a:r>
              <a:rPr lang="en-US" sz="1400" dirty="0" err="1"/>
              <a:t>self</a:t>
            </a:r>
            <a:r>
              <a:rPr lang="en-US" sz="1400" dirty="0" err="1" smtClean="0"/>
              <a:t>._index</a:t>
            </a:r>
            <a:r>
              <a:rPr lang="en-US" sz="1400" dirty="0" smtClean="0"/>
              <a:t> </a:t>
            </a:r>
            <a:r>
              <a:rPr lang="en-US" sz="1400" dirty="0"/>
              <a:t>= [None] * </a:t>
            </a:r>
            <a:r>
              <a:rPr lang="en-US" sz="1400" dirty="0" err="1"/>
              <a:t>self.RANGE</a:t>
            </a:r>
            <a:endParaRPr lang="en-US" sz="1400" dirty="0"/>
          </a:p>
          <a:p>
            <a:r>
              <a:rPr lang="en-US" sz="1400" dirty="0"/>
              <a:t>	 </a:t>
            </a:r>
          </a:p>
          <a:p>
            <a:r>
              <a:rPr lang="en-US" sz="1400" dirty="0"/>
              <a:t>	</a:t>
            </a:r>
            <a:r>
              <a:rPr lang="en-US" sz="1400" dirty="0">
                <a:solidFill>
                  <a:srgbClr val="00B050"/>
                </a:solidFill>
              </a:rPr>
              <a:t># Map the key into an index within the set range</a:t>
            </a:r>
          </a:p>
          <a:p>
            <a:r>
              <a:rPr lang="en-US" sz="1400" dirty="0"/>
              <a:t>	</a:t>
            </a:r>
            <a:r>
              <a:rPr lang="en-US" sz="1400" b="1" dirty="0" err="1">
                <a:solidFill>
                  <a:schemeClr val="accent5">
                    <a:lumMod val="75000"/>
                  </a:schemeClr>
                </a:solidFill>
              </a:rPr>
              <a:t>def</a:t>
            </a:r>
            <a:r>
              <a:rPr lang="en-US" sz="1400" dirty="0"/>
              <a:t> </a:t>
            </a:r>
            <a:r>
              <a:rPr lang="en-US" sz="1400" dirty="0" smtClean="0"/>
              <a:t>index</a:t>
            </a:r>
            <a:r>
              <a:rPr lang="en-US" sz="1400" dirty="0"/>
              <a:t>( self, key ):</a:t>
            </a:r>
          </a:p>
          <a:p>
            <a:r>
              <a:rPr lang="en-US" sz="1400" dirty="0"/>
              <a:t>		</a:t>
            </a:r>
            <a:r>
              <a:rPr lang="en-US" sz="1400" b="1" dirty="0">
                <a:solidFill>
                  <a:schemeClr val="accent5">
                    <a:lumMod val="75000"/>
                  </a:schemeClr>
                </a:solidFill>
              </a:rPr>
              <a:t>return</a:t>
            </a:r>
            <a:r>
              <a:rPr lang="en-US" sz="1400" dirty="0"/>
              <a:t> key % </a:t>
            </a:r>
            <a:r>
              <a:rPr lang="en-US" sz="1400" dirty="0" err="1" smtClean="0"/>
              <a:t>self.RANGE</a:t>
            </a:r>
            <a:r>
              <a:rPr lang="en-US" sz="1200" dirty="0"/>
              <a:t>	</a:t>
            </a:r>
            <a:r>
              <a:rPr lang="en-US" sz="1400" dirty="0"/>
              <a:t>	</a:t>
            </a:r>
            <a:endParaRPr lang="en-US" sz="1400" dirty="0" smtClean="0"/>
          </a:p>
        </p:txBody>
      </p:sp>
      <p:cxnSp>
        <p:nvCxnSpPr>
          <p:cNvPr id="6" name="Straight Arrow Connector 5"/>
          <p:cNvCxnSpPr/>
          <p:nvPr/>
        </p:nvCxnSpPr>
        <p:spPr>
          <a:xfrm flipH="1">
            <a:off x="3124201" y="3619991"/>
            <a:ext cx="2666998" cy="26719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67400" y="3389158"/>
            <a:ext cx="2362200" cy="461665"/>
          </a:xfrm>
          <a:prstGeom prst="rect">
            <a:avLst/>
          </a:prstGeom>
          <a:noFill/>
        </p:spPr>
        <p:txBody>
          <a:bodyPr wrap="square" rtlCol="0">
            <a:spAutoFit/>
          </a:bodyPr>
          <a:lstStyle/>
          <a:p>
            <a:r>
              <a:rPr lang="en-US" sz="1200" dirty="0" smtClean="0">
                <a:solidFill>
                  <a:schemeClr val="accent6">
                    <a:lumMod val="75000"/>
                  </a:schemeClr>
                </a:solidFill>
              </a:rPr>
              <a:t>Module operator, returns the remainder of an integer division.</a:t>
            </a:r>
            <a:endParaRPr lang="en-US" sz="1200" dirty="0">
              <a:solidFill>
                <a:schemeClr val="accent6">
                  <a:lumMod val="75000"/>
                </a:schemeClr>
              </a:solidFill>
            </a:endParaRPr>
          </a:p>
        </p:txBody>
      </p:sp>
    </p:spTree>
    <p:extLst>
      <p:ext uri="{BB962C8B-B14F-4D97-AF65-F5344CB8AC3E}">
        <p14:creationId xmlns:p14="http://schemas.microsoft.com/office/powerpoint/2010/main" val="267815990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a:t>
            </a:r>
            <a:r>
              <a:rPr lang="en-US" smtClean="0">
                <a:solidFill>
                  <a:schemeClr val="accent1">
                    <a:lumMod val="75000"/>
                  </a:schemeClr>
                </a:solidFill>
              </a:rPr>
              <a:t>part 2)</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262979"/>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b="1" dirty="0" err="1">
                <a:solidFill>
                  <a:schemeClr val="accent5">
                    <a:lumMod val="75000"/>
                  </a:schemeClr>
                </a:solidFill>
              </a:rPr>
              <a:t>def</a:t>
            </a:r>
            <a:r>
              <a:rPr lang="en-US" sz="1400" dirty="0"/>
              <a:t> </a:t>
            </a:r>
            <a:r>
              <a:rPr lang="en-US" sz="1400" dirty="0" smtClean="0"/>
              <a:t>add</a:t>
            </a:r>
            <a:r>
              <a:rPr lang="en-US" sz="1400" dirty="0"/>
              <a:t>( self, key, value </a:t>
            </a:r>
            <a:r>
              <a:rPr lang="en-US" sz="1400" dirty="0" smtClean="0"/>
              <a:t>):</a:t>
            </a:r>
          </a:p>
          <a:p>
            <a:r>
              <a:rPr lang="en-US" sz="1400" dirty="0"/>
              <a:t>	</a:t>
            </a:r>
            <a:r>
              <a:rPr lang="en-US" sz="1400" dirty="0" smtClean="0"/>
              <a:t>	</a:t>
            </a:r>
            <a:r>
              <a:rPr lang="en-US" sz="1400" dirty="0" smtClean="0">
                <a:solidFill>
                  <a:srgbClr val="FF0000"/>
                </a:solidFill>
              </a:rPr>
              <a:t>“”” Add </a:t>
            </a:r>
            <a:r>
              <a:rPr lang="en-US" sz="1400" dirty="0">
                <a:solidFill>
                  <a:srgbClr val="FF0000"/>
                </a:solidFill>
              </a:rPr>
              <a:t>a key/value entry to the </a:t>
            </a:r>
            <a:r>
              <a:rPr lang="en-US" sz="1400" dirty="0" smtClean="0">
                <a:solidFill>
                  <a:srgbClr val="FF0000"/>
                </a:solidFill>
              </a:rPr>
              <a:t>index “””</a:t>
            </a:r>
            <a:endParaRPr lang="en-US" sz="1400" dirty="0">
              <a:solidFill>
                <a:srgbClr val="FF0000"/>
              </a:solidFill>
            </a:endParaRPr>
          </a:p>
          <a:p>
            <a:r>
              <a:rPr lang="en-US" sz="1400" dirty="0"/>
              <a:t>		ix = </a:t>
            </a:r>
            <a:r>
              <a:rPr lang="en-US" sz="1400" dirty="0" err="1" smtClean="0"/>
              <a:t>self.index</a:t>
            </a:r>
            <a:r>
              <a:rPr lang="en-US" sz="1400" dirty="0"/>
              <a:t>( key )</a:t>
            </a:r>
          </a:p>
          <a:p>
            <a:r>
              <a:rPr lang="en-US" sz="1400" dirty="0"/>
              <a:t>		</a:t>
            </a:r>
          </a:p>
          <a:p>
            <a:r>
              <a:rPr lang="en-US" sz="1400" dirty="0"/>
              <a:t>		</a:t>
            </a:r>
            <a:r>
              <a:rPr lang="en-US" sz="1400" dirty="0">
                <a:solidFill>
                  <a:srgbClr val="00B050"/>
                </a:solidFill>
              </a:rPr>
              <a:t># there is no entry at this index, add the key/value</a:t>
            </a:r>
          </a:p>
          <a:p>
            <a:r>
              <a:rPr lang="en-US" sz="1400" dirty="0"/>
              <a:t>		if </a:t>
            </a:r>
            <a:r>
              <a:rPr lang="en-US" sz="1400" dirty="0" err="1"/>
              <a:t>self</a:t>
            </a:r>
            <a:r>
              <a:rPr lang="en-US" sz="1400" dirty="0" err="1" smtClean="0"/>
              <a:t>._index</a:t>
            </a:r>
            <a:r>
              <a:rPr lang="en-US" sz="1400" dirty="0"/>
              <a:t>[ ix ]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err="1"/>
              <a:t>self</a:t>
            </a:r>
            <a:r>
              <a:rPr lang="en-US" sz="1400" dirty="0" err="1" smtClean="0"/>
              <a:t>._index</a:t>
            </a:r>
            <a:r>
              <a:rPr lang="en-US" sz="1400" dirty="0"/>
              <a:t>[ ix ] = Entry( key, value )</a:t>
            </a:r>
          </a:p>
          <a:p>
            <a:r>
              <a:rPr lang="en-US" sz="1400" dirty="0"/>
              <a:t>		else:</a:t>
            </a:r>
          </a:p>
          <a:p>
            <a:r>
              <a:rPr lang="en-US" sz="1400" dirty="0"/>
              <a:t>			</a:t>
            </a:r>
            <a:r>
              <a:rPr lang="en-US" sz="1400" dirty="0">
                <a:solidFill>
                  <a:srgbClr val="00B050"/>
                </a:solidFill>
              </a:rPr>
              <a:t># See if the key already exists in the chain</a:t>
            </a:r>
          </a:p>
          <a:p>
            <a:r>
              <a:rPr lang="en-US" sz="1400" dirty="0"/>
              <a:t>			next = </a:t>
            </a:r>
            <a:r>
              <a:rPr lang="en-US" sz="1400" dirty="0" err="1"/>
              <a:t>self</a:t>
            </a:r>
            <a:r>
              <a:rPr lang="en-US" sz="1400" dirty="0" err="1" smtClean="0"/>
              <a:t>._index</a:t>
            </a:r>
            <a:r>
              <a:rPr lang="en-US" sz="1400" dirty="0"/>
              <a:t>[ ix ]</a:t>
            </a:r>
          </a:p>
          <a:p>
            <a:r>
              <a:rPr lang="en-US" sz="1400" dirty="0"/>
              <a:t>			</a:t>
            </a:r>
            <a:r>
              <a:rPr lang="en-US" sz="1400" b="1" dirty="0">
                <a:solidFill>
                  <a:schemeClr val="accent5">
                    <a:lumMod val="75000"/>
                  </a:schemeClr>
                </a:solidFill>
              </a:rPr>
              <a:t>while </a:t>
            </a:r>
            <a:r>
              <a:rPr lang="en-US" sz="1400" dirty="0"/>
              <a:t>next</a:t>
            </a:r>
            <a:r>
              <a:rPr lang="en-US" sz="1400" b="1" dirty="0">
                <a:solidFill>
                  <a:schemeClr val="accent5">
                    <a:lumMod val="75000"/>
                  </a:schemeClr>
                </a:solidFill>
              </a:rPr>
              <a: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Entry found, update the value</a:t>
            </a:r>
          </a:p>
          <a:p>
            <a:r>
              <a:rPr lang="en-US" sz="1400" dirty="0"/>
              <a:t>				if </a:t>
            </a:r>
            <a:r>
              <a:rPr lang="en-US" sz="1400" dirty="0" err="1" smtClean="0"/>
              <a:t>next.compare</a:t>
            </a:r>
            <a:r>
              <a:rPr lang="en-US" sz="1400" dirty="0" smtClean="0"/>
              <a:t>( key ):</a:t>
            </a:r>
            <a:endParaRPr lang="en-US" sz="1400" dirty="0"/>
          </a:p>
          <a:p>
            <a:r>
              <a:rPr lang="en-US" sz="1400" dirty="0"/>
              <a:t>					</a:t>
            </a:r>
            <a:r>
              <a:rPr lang="en-US" sz="1400" dirty="0" smtClean="0"/>
              <a:t>next[“value”] = value</a:t>
            </a:r>
            <a:endParaRPr lang="en-US" sz="1400" dirty="0"/>
          </a:p>
          <a:p>
            <a:r>
              <a:rPr lang="en-US" sz="1400" dirty="0"/>
              <a:t>					</a:t>
            </a:r>
            <a:r>
              <a:rPr lang="en-US" sz="1400" b="1" dirty="0">
                <a:solidFill>
                  <a:schemeClr val="accent5">
                    <a:lumMod val="75000"/>
                  </a:schemeClr>
                </a:solidFill>
              </a:rPr>
              <a:t>break</a:t>
            </a:r>
          </a:p>
          <a:p>
            <a:r>
              <a:rPr lang="en-US" sz="1400" dirty="0"/>
              <a:t>				next = </a:t>
            </a:r>
            <a:r>
              <a:rPr lang="en-US" sz="1400" dirty="0" smtClean="0"/>
              <a:t>next[“next”]</a:t>
            </a:r>
            <a:endParaRPr lang="en-US" sz="1400" dirty="0"/>
          </a:p>
          <a:p>
            <a:r>
              <a:rPr lang="en-US" sz="1400" dirty="0"/>
              <a:t>			</a:t>
            </a:r>
          </a:p>
          <a:p>
            <a:r>
              <a:rPr lang="en-US" sz="1400" dirty="0"/>
              <a:t>			</a:t>
            </a:r>
            <a:r>
              <a:rPr lang="en-US" sz="1400" dirty="0">
                <a:solidFill>
                  <a:srgbClr val="00B050"/>
                </a:solidFill>
              </a:rPr>
              <a:t># no entry found, add one</a:t>
            </a:r>
          </a:p>
          <a:p>
            <a:r>
              <a:rPr lang="en-US" sz="1400" dirty="0"/>
              <a:t>			</a:t>
            </a:r>
            <a:r>
              <a:rPr lang="en-US" sz="1400" b="1" dirty="0">
                <a:solidFill>
                  <a:schemeClr val="accent5">
                    <a:lumMod val="75000"/>
                  </a:schemeClr>
                </a:solidFill>
              </a:rPr>
              <a:t>if</a:t>
            </a:r>
            <a:r>
              <a:rPr lang="en-US" sz="1400" dirty="0"/>
              <a:t> next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Add the entry to the front of the chain</a:t>
            </a:r>
          </a:p>
          <a:p>
            <a:r>
              <a:rPr lang="en-US" sz="1400" dirty="0"/>
              <a:t>				add = Entry( key, value )</a:t>
            </a:r>
          </a:p>
          <a:p>
            <a:r>
              <a:rPr lang="en-US" sz="1400" dirty="0"/>
              <a:t>				</a:t>
            </a:r>
            <a:r>
              <a:rPr lang="en-US" sz="1400" dirty="0" smtClean="0"/>
              <a:t>add[“next”] =  </a:t>
            </a:r>
            <a:r>
              <a:rPr lang="en-US" sz="1400" dirty="0" err="1" smtClean="0"/>
              <a:t>self.index</a:t>
            </a:r>
            <a:r>
              <a:rPr lang="en-US" sz="1400" dirty="0"/>
              <a:t>[ ix </a:t>
            </a:r>
            <a:r>
              <a:rPr lang="en-US" sz="1400" dirty="0" smtClean="0"/>
              <a:t>]</a:t>
            </a:r>
            <a:endParaRPr lang="en-US" sz="1400" dirty="0"/>
          </a:p>
          <a:p>
            <a:r>
              <a:rPr lang="en-US" sz="1400" dirty="0"/>
              <a:t>				</a:t>
            </a:r>
            <a:r>
              <a:rPr lang="en-US" sz="1400" dirty="0" err="1"/>
              <a:t>self</a:t>
            </a:r>
            <a:r>
              <a:rPr lang="en-US" sz="1400" dirty="0" err="1" smtClean="0"/>
              <a:t>._index</a:t>
            </a:r>
            <a:r>
              <a:rPr lang="en-US" sz="1400" dirty="0"/>
              <a:t>[ ix ] = add	</a:t>
            </a:r>
            <a:endParaRPr lang="en-US" sz="1400" dirty="0" smtClean="0"/>
          </a:p>
        </p:txBody>
      </p:sp>
      <p:cxnSp>
        <p:nvCxnSpPr>
          <p:cNvPr id="6" name="Straight Arrow Connector 5"/>
          <p:cNvCxnSpPr/>
          <p:nvPr/>
        </p:nvCxnSpPr>
        <p:spPr>
          <a:xfrm>
            <a:off x="2438400" y="4267200"/>
            <a:ext cx="1371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8625" y="4036367"/>
            <a:ext cx="2362200" cy="461665"/>
          </a:xfrm>
          <a:prstGeom prst="rect">
            <a:avLst/>
          </a:prstGeom>
          <a:noFill/>
        </p:spPr>
        <p:txBody>
          <a:bodyPr wrap="square" rtlCol="0">
            <a:spAutoFit/>
          </a:bodyPr>
          <a:lstStyle/>
          <a:p>
            <a:r>
              <a:rPr lang="en-US" sz="1200" dirty="0" smtClean="0">
                <a:solidFill>
                  <a:schemeClr val="accent6">
                    <a:lumMod val="75000"/>
                  </a:schemeClr>
                </a:solidFill>
              </a:rPr>
              <a:t>Class specific implementation</a:t>
            </a:r>
          </a:p>
          <a:p>
            <a:r>
              <a:rPr lang="en-US" sz="1200" dirty="0" smtClean="0">
                <a:solidFill>
                  <a:schemeClr val="accent6">
                    <a:lumMod val="75000"/>
                  </a:schemeClr>
                </a:solidFill>
              </a:rPr>
              <a:t>of comparing two keys.</a:t>
            </a:r>
            <a:endParaRPr lang="en-US" sz="1200" dirty="0">
              <a:solidFill>
                <a:schemeClr val="accent6">
                  <a:lumMod val="75000"/>
                </a:schemeClr>
              </a:solidFill>
            </a:endParaRPr>
          </a:p>
        </p:txBody>
      </p:sp>
    </p:spTree>
    <p:extLst>
      <p:ext uri="{BB962C8B-B14F-4D97-AF65-F5344CB8AC3E}">
        <p14:creationId xmlns:p14="http://schemas.microsoft.com/office/powerpoint/2010/main" val="49023363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3)</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solidFill>
                  <a:srgbClr val="00B050"/>
                </a:solidFill>
              </a:rPr>
              <a:t>	</a:t>
            </a:r>
            <a:r>
              <a:rPr lang="en-US" sz="1400" b="1" dirty="0" err="1">
                <a:solidFill>
                  <a:schemeClr val="accent5">
                    <a:lumMod val="75000"/>
                  </a:schemeClr>
                </a:solidFill>
              </a:rPr>
              <a:t>def</a:t>
            </a:r>
            <a:r>
              <a:rPr lang="en-US" sz="1400" dirty="0"/>
              <a:t> </a:t>
            </a:r>
            <a:r>
              <a:rPr lang="en-US" sz="1400" dirty="0" smtClean="0"/>
              <a:t>get</a:t>
            </a:r>
            <a:r>
              <a:rPr lang="en-US" sz="1400" dirty="0"/>
              <a:t>( self, key </a:t>
            </a:r>
            <a:r>
              <a:rPr lang="en-US" sz="1400" dirty="0" smtClean="0"/>
              <a:t>):</a:t>
            </a:r>
          </a:p>
          <a:p>
            <a:r>
              <a:rPr lang="en-US" sz="1400" dirty="0"/>
              <a:t>	</a:t>
            </a:r>
            <a:r>
              <a:rPr lang="en-US" sz="1400" dirty="0" smtClean="0"/>
              <a:t>	</a:t>
            </a:r>
            <a:r>
              <a:rPr lang="en-US" sz="1400" dirty="0" smtClean="0">
                <a:solidFill>
                  <a:srgbClr val="FF0000"/>
                </a:solidFill>
              </a:rPr>
              <a:t>“”” Get </a:t>
            </a:r>
            <a:r>
              <a:rPr lang="en-US" sz="1400" dirty="0">
                <a:solidFill>
                  <a:srgbClr val="FF0000"/>
                </a:solidFill>
              </a:rPr>
              <a:t>the value for the </a:t>
            </a:r>
            <a:r>
              <a:rPr lang="en-US" sz="1400" dirty="0" smtClean="0">
                <a:solidFill>
                  <a:srgbClr val="FF0000"/>
                </a:solidFill>
              </a:rPr>
              <a:t>key “””</a:t>
            </a:r>
            <a:endParaRPr lang="en-US" sz="1400" dirty="0">
              <a:solidFill>
                <a:srgbClr val="FF0000"/>
              </a:solidFill>
            </a:endParaRPr>
          </a:p>
          <a:p>
            <a:r>
              <a:rPr lang="en-US" sz="1400" dirty="0"/>
              <a:t>		ix = </a:t>
            </a:r>
            <a:r>
              <a:rPr lang="en-US" sz="1400" dirty="0" err="1" smtClean="0"/>
              <a:t>self.index</a:t>
            </a:r>
            <a:r>
              <a:rPr lang="en-US" sz="1400" dirty="0"/>
              <a:t>( key )</a:t>
            </a:r>
          </a:p>
          <a:p>
            <a:r>
              <a:rPr lang="en-US" sz="1400" dirty="0">
                <a:solidFill>
                  <a:srgbClr val="00B050"/>
                </a:solidFill>
              </a:rPr>
              <a:t>		</a:t>
            </a:r>
          </a:p>
          <a:p>
            <a:r>
              <a:rPr lang="en-US" sz="1400" dirty="0">
                <a:solidFill>
                  <a:srgbClr val="00B050"/>
                </a:solidFill>
              </a:rPr>
              <a:t>		# See if the key exists in the chain at this entry in the index</a:t>
            </a:r>
          </a:p>
          <a:p>
            <a:r>
              <a:rPr lang="en-US" sz="1400" dirty="0">
                <a:solidFill>
                  <a:srgbClr val="00B050"/>
                </a:solidFill>
              </a:rPr>
              <a:t>		</a:t>
            </a:r>
            <a:r>
              <a:rPr lang="en-US" sz="1400" dirty="0"/>
              <a:t>next = </a:t>
            </a:r>
            <a:r>
              <a:rPr lang="en-US" sz="1400" dirty="0" err="1"/>
              <a:t>self.index</a:t>
            </a:r>
            <a:r>
              <a:rPr lang="en-US" sz="1400" dirty="0"/>
              <a:t>[ ix ]</a:t>
            </a:r>
          </a:p>
          <a:p>
            <a:r>
              <a:rPr lang="en-US" sz="1400" dirty="0"/>
              <a:t>		</a:t>
            </a:r>
            <a:r>
              <a:rPr lang="en-US" sz="1400" b="1" dirty="0">
                <a:solidFill>
                  <a:schemeClr val="accent5">
                    <a:lumMod val="75000"/>
                  </a:schemeClr>
                </a:solidFill>
              </a:rPr>
              <a:t>while</a:t>
            </a:r>
            <a:r>
              <a:rPr lang="en-US" sz="1400" dirty="0"/>
              <a:t> next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solidFill>
                  <a:srgbClr val="00B050"/>
                </a:solidFill>
              </a:rPr>
              <a:t>			# Entry found, update the value</a:t>
            </a:r>
          </a:p>
          <a:p>
            <a:r>
              <a:rPr lang="en-US" sz="1400" dirty="0">
                <a:solidFill>
                  <a:srgbClr val="00B050"/>
                </a:solidFill>
              </a:rPr>
              <a:t>			</a:t>
            </a:r>
            <a:r>
              <a:rPr lang="en-US" sz="1400" b="1" dirty="0">
                <a:solidFill>
                  <a:schemeClr val="accent5">
                    <a:lumMod val="75000"/>
                  </a:schemeClr>
                </a:solidFill>
              </a:rPr>
              <a:t>if </a:t>
            </a:r>
            <a:r>
              <a:rPr lang="en-US" sz="1400" dirty="0" err="1" smtClean="0"/>
              <a:t>next.compare</a:t>
            </a:r>
            <a:r>
              <a:rPr lang="en-US" sz="1400" dirty="0"/>
              <a:t>( key ):</a:t>
            </a:r>
          </a:p>
          <a:p>
            <a:r>
              <a:rPr lang="en-US" sz="1400" dirty="0"/>
              <a:t>				</a:t>
            </a:r>
            <a:r>
              <a:rPr lang="en-US" sz="1400" b="1" dirty="0">
                <a:solidFill>
                  <a:schemeClr val="accent5">
                    <a:lumMod val="75000"/>
                  </a:schemeClr>
                </a:solidFill>
              </a:rPr>
              <a:t>return</a:t>
            </a:r>
            <a:r>
              <a:rPr lang="en-US" sz="1400" dirty="0"/>
              <a:t> </a:t>
            </a:r>
            <a:r>
              <a:rPr lang="en-US" sz="1400" dirty="0" smtClean="0"/>
              <a:t>next[“value”]</a:t>
            </a:r>
            <a:endParaRPr lang="en-US" sz="1400" dirty="0"/>
          </a:p>
          <a:p>
            <a:r>
              <a:rPr lang="en-US" sz="1400" dirty="0"/>
              <a:t>			next = </a:t>
            </a:r>
            <a:r>
              <a:rPr lang="en-US" sz="1400" dirty="0" smtClean="0"/>
              <a:t>next[“next”]</a:t>
            </a:r>
            <a:endParaRPr lang="en-US" sz="1400" dirty="0"/>
          </a:p>
          <a:p>
            <a:r>
              <a:rPr lang="en-US" sz="1400" dirty="0">
                <a:solidFill>
                  <a:srgbClr val="00B050"/>
                </a:solidFill>
              </a:rPr>
              <a:t>	</a:t>
            </a:r>
          </a:p>
          <a:p>
            <a:r>
              <a:rPr lang="en-US" sz="1400" dirty="0">
                <a:solidFill>
                  <a:srgbClr val="00B050"/>
                </a:solidFill>
              </a:rPr>
              <a:t>		# not found</a:t>
            </a:r>
          </a:p>
          <a:p>
            <a:r>
              <a:rPr lang="en-US" sz="1400" dirty="0">
                <a:solidFill>
                  <a:srgbClr val="00B050"/>
                </a:solidFill>
              </a:rPr>
              <a:t>		</a:t>
            </a:r>
            <a:r>
              <a:rPr lang="en-US" sz="1400" b="1" dirty="0">
                <a:solidFill>
                  <a:schemeClr val="accent5">
                    <a:lumMod val="75000"/>
                  </a:schemeClr>
                </a:solidFill>
              </a:rPr>
              <a:t>return</a:t>
            </a:r>
            <a:r>
              <a:rPr lang="en-US" sz="1400" dirty="0"/>
              <a:t> None	</a:t>
            </a:r>
            <a:endParaRPr lang="en-US" sz="1400" dirty="0" smtClean="0"/>
          </a:p>
        </p:txBody>
      </p:sp>
      <p:sp>
        <p:nvSpPr>
          <p:cNvPr id="8" name="TextBox 7"/>
          <p:cNvSpPr txBox="1"/>
          <p:nvPr/>
        </p:nvSpPr>
        <p:spPr>
          <a:xfrm>
            <a:off x="2228493" y="5079563"/>
            <a:ext cx="4610814" cy="646331"/>
          </a:xfrm>
          <a:prstGeom prst="rect">
            <a:avLst/>
          </a:prstGeom>
          <a:noFill/>
        </p:spPr>
        <p:txBody>
          <a:bodyPr wrap="none" rtlCol="0">
            <a:spAutoFit/>
          </a:bodyPr>
          <a:lstStyle/>
          <a:p>
            <a:r>
              <a:rPr lang="en-US" dirty="0" smtClean="0"/>
              <a:t>Time Complexity  :  </a:t>
            </a:r>
            <a:r>
              <a:rPr lang="en-US" b="1" dirty="0" smtClean="0">
                <a:solidFill>
                  <a:srgbClr val="00B050"/>
                </a:solidFill>
              </a:rPr>
              <a:t>O(1)</a:t>
            </a:r>
            <a:r>
              <a:rPr lang="en-US" dirty="0" smtClean="0">
                <a:solidFill>
                  <a:srgbClr val="00B050"/>
                </a:solidFill>
              </a:rPr>
              <a:t> </a:t>
            </a:r>
            <a:r>
              <a:rPr lang="en-US" dirty="0" smtClean="0"/>
              <a:t>– no collisions (sparse)</a:t>
            </a:r>
          </a:p>
          <a:p>
            <a:r>
              <a:rPr lang="en-US" b="1" dirty="0" smtClean="0">
                <a:solidFill>
                  <a:schemeClr val="accent6">
                    <a:lumMod val="75000"/>
                  </a:schemeClr>
                </a:solidFill>
              </a:rPr>
              <a:t>		</a:t>
            </a:r>
            <a:r>
              <a:rPr lang="en-US" b="1" dirty="0" smtClean="0">
                <a:solidFill>
                  <a:srgbClr val="00B050"/>
                </a:solidFill>
              </a:rPr>
              <a:t>O(n)</a:t>
            </a:r>
            <a:r>
              <a:rPr lang="en-US" dirty="0" smtClean="0"/>
              <a:t> </a:t>
            </a:r>
            <a:r>
              <a:rPr lang="en-US" dirty="0"/>
              <a:t>– </a:t>
            </a:r>
            <a:r>
              <a:rPr lang="en-US" dirty="0" smtClean="0"/>
              <a:t>collisions</a:t>
            </a:r>
          </a:p>
        </p:txBody>
      </p:sp>
    </p:spTree>
    <p:extLst>
      <p:ext uri="{BB962C8B-B14F-4D97-AF65-F5344CB8AC3E}">
        <p14:creationId xmlns:p14="http://schemas.microsoft.com/office/powerpoint/2010/main" val="105983516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String (Object)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095119"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String (Object) Hash Algorithm</a:t>
            </a:r>
          </a:p>
          <a:p>
            <a:pPr marL="800100" lvl="1" indent="-342900">
              <a:buFont typeface="+mj-lt"/>
              <a:buAutoNum type="arabicPeriod"/>
            </a:pPr>
            <a:r>
              <a:rPr lang="en-US" dirty="0" smtClean="0"/>
              <a:t>Convert </a:t>
            </a:r>
            <a:r>
              <a:rPr lang="en-US" dirty="0"/>
              <a:t>the key to an integer value, which then can be divided by the range to get the </a:t>
            </a:r>
            <a:endParaRPr lang="en-US" dirty="0" smtClean="0"/>
          </a:p>
          <a:p>
            <a:pPr lvl="1"/>
            <a:r>
              <a:rPr lang="en-US" dirty="0" smtClean="0"/>
              <a:t>       remainder </a:t>
            </a:r>
            <a:r>
              <a:rPr lang="en-US" dirty="0"/>
              <a:t>(modulo). </a:t>
            </a:r>
            <a:endParaRPr lang="en-US" dirty="0" smtClean="0"/>
          </a:p>
          <a:p>
            <a:pPr lvl="1"/>
            <a:r>
              <a:rPr lang="en-US" dirty="0" smtClean="0"/>
              <a:t>2.    In </a:t>
            </a:r>
            <a:r>
              <a:rPr lang="en-US" dirty="0"/>
              <a:t>Python, the equivalent is the </a:t>
            </a:r>
            <a:r>
              <a:rPr lang="en-US" dirty="0" err="1"/>
              <a:t>builtin</a:t>
            </a:r>
            <a:r>
              <a:rPr lang="en-US" dirty="0"/>
              <a:t> function </a:t>
            </a:r>
            <a:r>
              <a:rPr lang="en-US" dirty="0" smtClean="0">
                <a:solidFill>
                  <a:schemeClr val="accent6">
                    <a:lumMod val="75000"/>
                  </a:schemeClr>
                </a:solidFill>
              </a:rPr>
              <a:t>hash().</a:t>
            </a:r>
            <a:endParaRPr lang="en-US" dirty="0">
              <a:solidFill>
                <a:schemeClr val="accent6">
                  <a:lumMod val="75000"/>
                </a:schemeClr>
              </a:solidFill>
            </a:endParaRPr>
          </a:p>
        </p:txBody>
      </p:sp>
      <p:sp>
        <p:nvSpPr>
          <p:cNvPr id="6" name="Rectangle 5"/>
          <p:cNvSpPr/>
          <p:nvPr/>
        </p:nvSpPr>
        <p:spPr>
          <a:xfrm>
            <a:off x="3367953" y="31337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367953" y="35909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367953" y="40481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367953" y="45100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377478" y="49672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377478" y="576738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380708" y="5472102"/>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834553" y="3343261"/>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191747" y="4544305"/>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825153" y="33623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1000" y="3189372"/>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844203" y="38195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234728" y="364568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234728" y="413621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834678" y="431005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200854" y="4131453"/>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800804" y="4305286"/>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891953" y="3665629"/>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882553" y="4160628"/>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460504" y="3740341"/>
            <a:ext cx="1710084" cy="307777"/>
          </a:xfrm>
          <a:prstGeom prst="rect">
            <a:avLst/>
          </a:prstGeom>
          <a:noFill/>
        </p:spPr>
        <p:txBody>
          <a:bodyPr wrap="none" rtlCol="0">
            <a:spAutoFit/>
          </a:bodyPr>
          <a:lstStyle/>
          <a:p>
            <a:r>
              <a:rPr lang="en-US" sz="1400" b="1" dirty="0" smtClean="0"/>
              <a:t>Index = hash( value )</a:t>
            </a:r>
            <a:endParaRPr lang="en-US" sz="1400" b="1" dirty="0"/>
          </a:p>
        </p:txBody>
      </p:sp>
      <p:cxnSp>
        <p:nvCxnSpPr>
          <p:cNvPr id="26" name="Straight Arrow Connector 25"/>
          <p:cNvCxnSpPr/>
          <p:nvPr/>
        </p:nvCxnSpPr>
        <p:spPr>
          <a:xfrm>
            <a:off x="853353" y="4683902"/>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53353" y="4131453"/>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722913" y="3322752"/>
            <a:ext cx="0" cy="41284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34353" y="2945007"/>
            <a:ext cx="1029384" cy="307777"/>
          </a:xfrm>
          <a:prstGeom prst="rect">
            <a:avLst/>
          </a:prstGeom>
          <a:noFill/>
        </p:spPr>
        <p:txBody>
          <a:bodyPr wrap="none" rtlCol="0">
            <a:spAutoFit/>
          </a:bodyPr>
          <a:lstStyle/>
          <a:p>
            <a:r>
              <a:rPr lang="en-US" sz="1400" b="1" i="1" dirty="0" smtClean="0"/>
              <a:t>“my name”</a:t>
            </a:r>
            <a:endParaRPr lang="en-US" sz="1400" b="1" i="1" dirty="0"/>
          </a:p>
        </p:txBody>
      </p:sp>
    </p:spTree>
    <p:extLst>
      <p:ext uri="{BB962C8B-B14F-4D97-AF65-F5344CB8AC3E}">
        <p14:creationId xmlns:p14="http://schemas.microsoft.com/office/powerpoint/2010/main" val="179969528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28110"/>
            <a:ext cx="9379812" cy="3416320"/>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A </a:t>
            </a:r>
            <a:r>
              <a:rPr lang="en-US" sz="2400" dirty="0">
                <a:solidFill>
                  <a:schemeClr val="accent5">
                    <a:lumMod val="75000"/>
                  </a:schemeClr>
                </a:solidFill>
              </a:rPr>
              <a:t>hash table without linked lists and instead handle collisions with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linear </a:t>
            </a:r>
            <a:r>
              <a:rPr lang="en-US" sz="2400" dirty="0">
                <a:solidFill>
                  <a:schemeClr val="accent5">
                    <a:lumMod val="75000"/>
                  </a:schemeClr>
                </a:solidFill>
              </a:rPr>
              <a:t>probing. In this case, we assume that the size of the table will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be </a:t>
            </a:r>
            <a:r>
              <a:rPr lang="en-US" sz="2400" dirty="0">
                <a:solidFill>
                  <a:schemeClr val="accent5">
                    <a:lumMod val="75000"/>
                  </a:schemeClr>
                </a:solidFill>
              </a:rPr>
              <a:t>greater than or equal to the number of keys</a:t>
            </a:r>
            <a:r>
              <a:rPr lang="en-US" sz="2400" dirty="0" smtClean="0">
                <a:solidFill>
                  <a:schemeClr val="accent5">
                    <a:lumMod val="75000"/>
                  </a:schemeClr>
                </a:solidFill>
              </a:rPr>
              <a:t>.</a:t>
            </a:r>
          </a:p>
          <a:p>
            <a:pPr marL="1257300" lvl="2" indent="-342900">
              <a:buFont typeface="+mj-lt"/>
              <a:buAutoNum type="arabicPeriod"/>
            </a:pPr>
            <a:r>
              <a:rPr lang="en-US" dirty="0"/>
              <a:t>Map each value into a fixed size integer range using a hash function.</a:t>
            </a:r>
          </a:p>
          <a:p>
            <a:pPr marL="1257300" lvl="2" indent="-342900">
              <a:buFont typeface="+mj-lt"/>
              <a:buAutoNum type="arabicPeriod"/>
            </a:pPr>
            <a:r>
              <a:rPr lang="en-US" dirty="0"/>
              <a:t>If there is no entry at the index, add the key/value to the </a:t>
            </a:r>
            <a:r>
              <a:rPr lang="en-US" dirty="0" smtClean="0"/>
              <a:t>index.</a:t>
            </a:r>
          </a:p>
          <a:p>
            <a:pPr marL="1257300" lvl="2" indent="-342900">
              <a:buFont typeface="+mj-lt"/>
              <a:buAutoNum type="arabicPeriod"/>
            </a:pPr>
            <a:r>
              <a:rPr lang="en-US" dirty="0" smtClean="0"/>
              <a:t>If </a:t>
            </a:r>
            <a:r>
              <a:rPr lang="en-US" dirty="0"/>
              <a:t>there is an entry and the key matches the entry (duplicate), then update the </a:t>
            </a:r>
            <a:r>
              <a:rPr lang="en-US" dirty="0" smtClean="0"/>
              <a:t>value.</a:t>
            </a:r>
          </a:p>
          <a:p>
            <a:pPr marL="1257300" lvl="2" indent="-342900">
              <a:buFont typeface="+mj-lt"/>
              <a:buAutoNum type="arabicPeriod"/>
            </a:pPr>
            <a:r>
              <a:rPr lang="en-US" dirty="0" smtClean="0"/>
              <a:t>If </a:t>
            </a:r>
            <a:r>
              <a:rPr lang="en-US" dirty="0"/>
              <a:t>there is an entry and the key does not match the entry, then probe downward in </a:t>
            </a:r>
            <a:endParaRPr lang="en-US" dirty="0" smtClean="0"/>
          </a:p>
          <a:p>
            <a:pPr lvl="2"/>
            <a:r>
              <a:rPr lang="en-US" dirty="0"/>
              <a:t> </a:t>
            </a:r>
            <a:r>
              <a:rPr lang="en-US" dirty="0" smtClean="0"/>
              <a:t>      a </a:t>
            </a:r>
            <a:r>
              <a:rPr lang="en-US" dirty="0"/>
              <a:t>linear fashion. </a:t>
            </a:r>
          </a:p>
          <a:p>
            <a:pPr marL="1657350" lvl="3" indent="-285750">
              <a:buFont typeface="Arial" panose="020B0604020202020204" pitchFamily="34" charset="0"/>
              <a:buChar char="•"/>
            </a:pPr>
            <a:r>
              <a:rPr lang="en-US" dirty="0"/>
              <a:t>If the entry is empty, add the key/value pair to the entry.</a:t>
            </a:r>
          </a:p>
          <a:p>
            <a:pPr marL="1657350" lvl="3" indent="-285750">
              <a:buFont typeface="Arial" panose="020B0604020202020204" pitchFamily="34" charset="0"/>
              <a:buChar char="•"/>
            </a:pPr>
            <a:r>
              <a:rPr lang="en-US" dirty="0"/>
              <a:t>If a key matches (duplicate), then update the entry.</a:t>
            </a:r>
          </a:p>
          <a:p>
            <a:pPr marL="1657350" lvl="3" indent="-285750">
              <a:buFont typeface="Arial" panose="020B0604020202020204" pitchFamily="34" charset="0"/>
              <a:buChar char="•"/>
            </a:pPr>
            <a:r>
              <a:rPr lang="en-US" dirty="0"/>
              <a:t>If the key does not match, continue to the next entry</a:t>
            </a:r>
            <a:r>
              <a:rPr lang="en-US" dirty="0" smtClean="0"/>
              <a:t>.</a:t>
            </a:r>
            <a:endParaRPr lang="en-US" dirty="0"/>
          </a:p>
        </p:txBody>
      </p:sp>
      <p:sp>
        <p:nvSpPr>
          <p:cNvPr id="31" name="Rectangle 30"/>
          <p:cNvSpPr/>
          <p:nvPr/>
        </p:nvSpPr>
        <p:spPr>
          <a:xfrm>
            <a:off x="3276600" y="46196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100 (index = )</a:t>
            </a:r>
            <a:endParaRPr lang="en-US" dirty="0">
              <a:solidFill>
                <a:schemeClr val="tx1"/>
              </a:solidFill>
            </a:endParaRPr>
          </a:p>
        </p:txBody>
      </p:sp>
      <p:sp>
        <p:nvSpPr>
          <p:cNvPr id="32" name="Rectangle 31"/>
          <p:cNvSpPr/>
          <p:nvPr/>
        </p:nvSpPr>
        <p:spPr>
          <a:xfrm>
            <a:off x="3276600" y="49244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Rectangle 32"/>
          <p:cNvSpPr/>
          <p:nvPr/>
        </p:nvSpPr>
        <p:spPr>
          <a:xfrm>
            <a:off x="3276600" y="52482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202 (index = 2)</a:t>
            </a:r>
            <a:endParaRPr lang="en-US" dirty="0">
              <a:solidFill>
                <a:schemeClr val="tx1"/>
              </a:solidFill>
            </a:endParaRPr>
          </a:p>
        </p:txBody>
      </p:sp>
      <p:sp>
        <p:nvSpPr>
          <p:cNvPr id="34" name="Rectangle 33"/>
          <p:cNvSpPr/>
          <p:nvPr/>
        </p:nvSpPr>
        <p:spPr>
          <a:xfrm>
            <a:off x="3276600" y="55530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302 (index = 2)</a:t>
            </a:r>
            <a:endParaRPr lang="en-US" dirty="0">
              <a:solidFill>
                <a:schemeClr val="tx1"/>
              </a:solidFill>
            </a:endParaRPr>
          </a:p>
        </p:txBody>
      </p:sp>
      <p:sp>
        <p:nvSpPr>
          <p:cNvPr id="35" name="Rectangle 34"/>
          <p:cNvSpPr/>
          <p:nvPr/>
        </p:nvSpPr>
        <p:spPr>
          <a:xfrm>
            <a:off x="3276600" y="58578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36"/>
          <p:cNvSpPr/>
          <p:nvPr/>
        </p:nvSpPr>
        <p:spPr>
          <a:xfrm>
            <a:off x="3276600" y="63722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8" name="TextBox 37"/>
          <p:cNvSpPr txBox="1"/>
          <p:nvPr/>
        </p:nvSpPr>
        <p:spPr>
          <a:xfrm>
            <a:off x="4040215" y="6143625"/>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39" name="Right Brace 38"/>
          <p:cNvSpPr/>
          <p:nvPr/>
        </p:nvSpPr>
        <p:spPr>
          <a:xfrm rot="10800000">
            <a:off x="2849703" y="4772025"/>
            <a:ext cx="381000" cy="1812133"/>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2133600" y="5524202"/>
            <a:ext cx="930639" cy="523220"/>
          </a:xfrm>
          <a:prstGeom prst="rect">
            <a:avLst/>
          </a:prstGeom>
          <a:noFill/>
        </p:spPr>
        <p:txBody>
          <a:bodyPr wrap="none" rtlCol="0">
            <a:spAutoFit/>
          </a:bodyPr>
          <a:lstStyle/>
          <a:p>
            <a:r>
              <a:rPr lang="en-US" sz="1400" b="1" dirty="0" smtClean="0"/>
              <a:t>Range</a:t>
            </a:r>
          </a:p>
          <a:p>
            <a:r>
              <a:rPr lang="en-US" sz="1400" b="1" dirty="0" smtClean="0"/>
              <a:t>(e.g., 100)</a:t>
            </a:r>
            <a:endParaRPr lang="en-US" sz="1400" b="1" dirty="0"/>
          </a:p>
        </p:txBody>
      </p:sp>
      <p:cxnSp>
        <p:nvCxnSpPr>
          <p:cNvPr id="41" name="Straight Arrow Connector 40"/>
          <p:cNvCxnSpPr/>
          <p:nvPr/>
        </p:nvCxnSpPr>
        <p:spPr>
          <a:xfrm>
            <a:off x="5410200" y="5400675"/>
            <a:ext cx="0" cy="38513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486400" y="5439354"/>
            <a:ext cx="3099438" cy="307777"/>
          </a:xfrm>
          <a:prstGeom prst="rect">
            <a:avLst/>
          </a:prstGeom>
          <a:noFill/>
        </p:spPr>
        <p:txBody>
          <a:bodyPr wrap="none" rtlCol="0">
            <a:spAutoFit/>
          </a:bodyPr>
          <a:lstStyle/>
          <a:p>
            <a:r>
              <a:rPr lang="en-US" sz="1400" b="1" dirty="0" smtClean="0"/>
              <a:t>Probe, 302 collides with 202 (index = 2)</a:t>
            </a:r>
            <a:endParaRPr lang="en-US" sz="1400" b="1" dirty="0"/>
          </a:p>
        </p:txBody>
      </p:sp>
    </p:spTree>
    <p:extLst>
      <p:ext uri="{BB962C8B-B14F-4D97-AF65-F5344CB8AC3E}">
        <p14:creationId xmlns:p14="http://schemas.microsoft.com/office/powerpoint/2010/main" val="427864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457200" y="2438400"/>
            <a:ext cx="5489892" cy="4401205"/>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p>
          <a:p>
            <a:r>
              <a:rPr lang="en-US" sz="1400" dirty="0"/>
              <a:t>	</a:t>
            </a:r>
            <a:r>
              <a:rPr lang="en-US" sz="1400" dirty="0">
                <a:solidFill>
                  <a:srgbClr val="FF0000"/>
                </a:solidFill>
              </a:rPr>
              <a:t>""" </a:t>
            </a:r>
            <a:r>
              <a:rPr lang="en-US" sz="1400" dirty="0" smtClean="0">
                <a:solidFill>
                  <a:srgbClr val="FF0000"/>
                </a:solidFill>
              </a:rPr>
              <a:t>Iterative </a:t>
            </a:r>
            <a:r>
              <a:rPr lang="en-US" sz="1400" dirty="0">
                <a:solidFill>
                  <a:srgbClr val="FF0000"/>
                </a:solidFill>
              </a:rPr>
              <a:t>Solution """</a:t>
            </a:r>
            <a:endParaRPr lang="en-US" sz="1400" dirty="0" smtClean="0">
              <a:solidFill>
                <a:srgbClr val="FF0000"/>
              </a:solidFill>
            </a:endParaRPr>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endParaRPr lang="en-US" sz="1400" dirty="0" smtClean="0">
              <a:solidFill>
                <a:schemeClr val="tx1">
                  <a:lumMod val="95000"/>
                  <a:lumOff val="5000"/>
                </a:schemeClr>
              </a:solidFill>
            </a:endParaRPr>
          </a:p>
          <a:p>
            <a:r>
              <a:rPr lang="en-US" sz="1400" dirty="0" smtClean="0"/>
              <a:t>	</a:t>
            </a:r>
            <a:r>
              <a:rPr lang="en-US" sz="1400" dirty="0" err="1" smtClean="0"/>
              <a:t>fn</a:t>
            </a:r>
            <a:r>
              <a:rPr lang="en-US" sz="1400" dirty="0" smtClean="0"/>
              <a:t>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 </a:t>
            </a:r>
            <a:endParaRPr lang="en-US" sz="1400" dirty="0" smtClean="0">
              <a:solidFill>
                <a:srgbClr val="00B050"/>
              </a:solidFill>
            </a:endParaRPr>
          </a:p>
          <a:p>
            <a:r>
              <a:rPr lang="en-US" sz="1400" dirty="0"/>
              <a:t>	</a:t>
            </a:r>
            <a:r>
              <a:rPr lang="en-US" sz="1400" dirty="0" smtClean="0"/>
              <a:t>f_minus_1 </a:t>
            </a:r>
            <a:r>
              <a:rPr lang="en-US" sz="1400" dirty="0"/>
              <a:t>= 1 	</a:t>
            </a:r>
            <a:r>
              <a:rPr lang="en-US" sz="1400" dirty="0" smtClean="0">
                <a:solidFill>
                  <a:srgbClr val="00B050"/>
                </a:solidFill>
              </a:rPr>
              <a:t># </a:t>
            </a:r>
            <a:r>
              <a:rPr lang="en-US" sz="1400" dirty="0">
                <a:solidFill>
                  <a:srgbClr val="00B050"/>
                </a:solidFill>
              </a:rPr>
              <a:t>current value for F(n-1) </a:t>
            </a:r>
            <a:endParaRPr lang="en-US" sz="1400" dirty="0" smtClean="0">
              <a:solidFill>
                <a:srgbClr val="00B050"/>
              </a:solidFill>
            </a:endParaRPr>
          </a:p>
          <a:p>
            <a:r>
              <a:rPr lang="en-US" sz="1400" dirty="0"/>
              <a:t>	</a:t>
            </a:r>
            <a:r>
              <a:rPr lang="en-US" sz="1400" dirty="0" smtClean="0"/>
              <a:t>f_minus_2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F(n-2)</a:t>
            </a:r>
            <a:endParaRPr lang="en-US" sz="1400" dirty="0" smtClean="0">
              <a:solidFill>
                <a:srgbClr val="00B050"/>
              </a:solidFill>
            </a:endParaRPr>
          </a:p>
          <a:p>
            <a:r>
              <a:rPr lang="en-US" sz="1400" dirty="0">
                <a:solidFill>
                  <a:schemeClr val="tx1">
                    <a:lumMod val="95000"/>
                    <a:lumOff val="5000"/>
                  </a:schemeClr>
                </a:solidFill>
              </a:rPr>
              <a:t>	</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(2, n+1):</a:t>
            </a:r>
          </a:p>
          <a:p>
            <a:r>
              <a:rPr lang="en-US" sz="1400" dirty="0"/>
              <a:t>	</a:t>
            </a:r>
            <a:r>
              <a:rPr lang="en-US" sz="1400" dirty="0" smtClean="0"/>
              <a:t>	</a:t>
            </a:r>
            <a:r>
              <a:rPr lang="en-US" sz="1400" dirty="0" smtClean="0">
                <a:solidFill>
                  <a:srgbClr val="00B050"/>
                </a:solidFill>
              </a:rPr>
              <a:t># F(n) = F(n-1) + F(n-2) for current iteration</a:t>
            </a:r>
          </a:p>
          <a:p>
            <a:r>
              <a:rPr lang="en-US" sz="1400" dirty="0"/>
              <a:t>	</a:t>
            </a:r>
            <a:r>
              <a:rPr lang="en-US" sz="1400" dirty="0" smtClean="0"/>
              <a:t>	</a:t>
            </a:r>
            <a:r>
              <a:rPr lang="en-US" sz="1400" dirty="0" err="1" smtClean="0"/>
              <a:t>fn</a:t>
            </a:r>
            <a:r>
              <a:rPr lang="en-US" sz="1400" dirty="0" smtClean="0"/>
              <a:t> = f_minus_1 + f_minus_2</a:t>
            </a:r>
          </a:p>
          <a:p>
            <a:r>
              <a:rPr lang="en-US" sz="1400" dirty="0"/>
              <a:t>	</a:t>
            </a:r>
            <a:r>
              <a:rPr lang="en-US" sz="1400" dirty="0" smtClean="0"/>
              <a:t>	</a:t>
            </a:r>
            <a:r>
              <a:rPr lang="en-US" sz="1400" dirty="0" smtClean="0">
                <a:solidFill>
                  <a:srgbClr val="00B050"/>
                </a:solidFill>
              </a:rPr>
              <a:t># Calculate F(n-1) and F(n-2) for next iteration</a:t>
            </a:r>
          </a:p>
          <a:p>
            <a:r>
              <a:rPr lang="en-US" sz="1400" dirty="0"/>
              <a:t>	</a:t>
            </a:r>
            <a:r>
              <a:rPr lang="en-US" sz="1400" dirty="0" smtClean="0"/>
              <a:t>	f_minus_2 = f_minus_1</a:t>
            </a:r>
          </a:p>
          <a:p>
            <a:r>
              <a:rPr lang="en-US" sz="1400" dirty="0"/>
              <a:t>	</a:t>
            </a:r>
            <a:r>
              <a:rPr lang="en-US" sz="1400" dirty="0" smtClean="0"/>
              <a:t>	f_minus_1 = </a:t>
            </a:r>
            <a:r>
              <a:rPr lang="en-US" sz="1400" dirty="0" err="1" smtClean="0"/>
              <a:t>fn</a:t>
            </a:r>
            <a:endParaRPr lang="en-US" sz="1400" dirty="0" smtClean="0"/>
          </a:p>
          <a:p>
            <a:endParaRPr lang="en-US" sz="1400" dirty="0"/>
          </a:p>
          <a:p>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fn</a:t>
            </a:r>
            <a:endParaRPr lang="en-US" sz="1400" dirty="0" smtClean="0"/>
          </a:p>
        </p:txBody>
      </p:sp>
      <p:cxnSp>
        <p:nvCxnSpPr>
          <p:cNvPr id="8" name="Straight Arrow Connector 7"/>
          <p:cNvCxnSpPr>
            <a:stCxn id="12" idx="1"/>
          </p:cNvCxnSpPr>
          <p:nvPr/>
        </p:nvCxnSpPr>
        <p:spPr>
          <a:xfrm flipH="1" flipV="1">
            <a:off x="3468907" y="2743201"/>
            <a:ext cx="2663904" cy="323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38800" y="4627840"/>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10" name="Straight Arrow Connector 9"/>
          <p:cNvCxnSpPr/>
          <p:nvPr/>
        </p:nvCxnSpPr>
        <p:spPr>
          <a:xfrm flipH="1">
            <a:off x="2853526" y="4715112"/>
            <a:ext cx="2785274" cy="37945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96000" y="5260032"/>
            <a:ext cx="2862963" cy="461665"/>
          </a:xfrm>
          <a:prstGeom prst="rect">
            <a:avLst/>
          </a:prstGeom>
          <a:noFill/>
        </p:spPr>
        <p:txBody>
          <a:bodyPr wrap="none" rtlCol="0">
            <a:spAutoFit/>
          </a:bodyPr>
          <a:lstStyle/>
          <a:p>
            <a:r>
              <a:rPr lang="en-US" sz="1200" dirty="0" smtClean="0">
                <a:solidFill>
                  <a:schemeClr val="accent6">
                    <a:lumMod val="75000"/>
                  </a:schemeClr>
                </a:solidFill>
              </a:rPr>
              <a:t>Next F(n-1), F(n-2) would equal the current</a:t>
            </a:r>
          </a:p>
          <a:p>
            <a:r>
              <a:rPr lang="en-US" sz="1200" dirty="0" smtClean="0">
                <a:solidFill>
                  <a:schemeClr val="accent6">
                    <a:lumMod val="75000"/>
                  </a:schemeClr>
                </a:solidFill>
              </a:rPr>
              <a:t>F(n), F(n-1)</a:t>
            </a:r>
            <a:endParaRPr lang="en-US" sz="1200" dirty="0">
              <a:solidFill>
                <a:schemeClr val="accent6">
                  <a:lumMod val="75000"/>
                </a:schemeClr>
              </a:solidFill>
            </a:endParaRPr>
          </a:p>
        </p:txBody>
      </p:sp>
      <p:cxnSp>
        <p:nvCxnSpPr>
          <p:cNvPr id="14" name="Straight Arrow Connector 13"/>
          <p:cNvCxnSpPr/>
          <p:nvPr/>
        </p:nvCxnSpPr>
        <p:spPr>
          <a:xfrm flipH="1">
            <a:off x="4191000" y="5531970"/>
            <a:ext cx="1826900" cy="642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32811" y="2743200"/>
            <a:ext cx="2577950" cy="646331"/>
          </a:xfrm>
          <a:prstGeom prst="rect">
            <a:avLst/>
          </a:prstGeom>
          <a:noFill/>
        </p:spPr>
        <p:txBody>
          <a:bodyPr wrap="none" rtlCol="0">
            <a:spAutoFit/>
          </a:bodyPr>
          <a:lstStyle/>
          <a:p>
            <a:r>
              <a:rPr lang="en-US" sz="1200" dirty="0" smtClean="0">
                <a:solidFill>
                  <a:schemeClr val="accent6">
                    <a:lumMod val="75000"/>
                  </a:schemeClr>
                </a:solidFill>
              </a:rPr>
              <a:t>A triple double quote is used to add a</a:t>
            </a:r>
          </a:p>
          <a:p>
            <a:r>
              <a:rPr lang="en-US" sz="1200" dirty="0" err="1" smtClean="0">
                <a:solidFill>
                  <a:schemeClr val="accent6">
                    <a:lumMod val="75000"/>
                  </a:schemeClr>
                </a:solidFill>
              </a:rPr>
              <a:t>docstring</a:t>
            </a:r>
            <a:r>
              <a:rPr lang="en-US" sz="1200" dirty="0" smtClean="0">
                <a:solidFill>
                  <a:schemeClr val="accent6">
                    <a:lumMod val="75000"/>
                  </a:schemeClr>
                </a:solidFill>
              </a:rPr>
              <a:t> to a function or class. Added</a:t>
            </a:r>
          </a:p>
          <a:p>
            <a:r>
              <a:rPr lang="en-US" sz="1200" dirty="0" smtClean="0">
                <a:solidFill>
                  <a:schemeClr val="accent6">
                    <a:lumMod val="75000"/>
                  </a:schemeClr>
                </a:solidFill>
              </a:rPr>
              <a:t>as first line in function or class.</a:t>
            </a:r>
            <a:endParaRPr lang="en-US" sz="1200" dirty="0">
              <a:solidFill>
                <a:schemeClr val="accent6">
                  <a:lumMod val="75000"/>
                </a:schemeClr>
              </a:solidFill>
            </a:endParaRPr>
          </a:p>
        </p:txBody>
      </p:sp>
      <p:cxnSp>
        <p:nvCxnSpPr>
          <p:cNvPr id="15" name="Straight Arrow Connector 14"/>
          <p:cNvCxnSpPr/>
          <p:nvPr/>
        </p:nvCxnSpPr>
        <p:spPr>
          <a:xfrm flipH="1">
            <a:off x="2438400" y="3730465"/>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73665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143000"/>
            <a:ext cx="8610600" cy="6001643"/>
          </a:xfrm>
          <a:prstGeom prst="rect">
            <a:avLst/>
          </a:prstGeom>
          <a:noFill/>
          <a:ln>
            <a:solidFill>
              <a:schemeClr val="bg1">
                <a:lumMod val="50000"/>
              </a:schemeClr>
            </a:solidFill>
            <a:prstDash val="sysDash"/>
          </a:ln>
        </p:spPr>
        <p:txBody>
          <a:bodyPr wrap="square" rtlCol="0">
            <a:spAutoFit/>
          </a:bodyPr>
          <a:lstStyle/>
          <a:p>
            <a:r>
              <a:rPr lang="en-US" sz="1200" b="1" dirty="0" smtClean="0">
                <a:solidFill>
                  <a:schemeClr val="accent5">
                    <a:lumMod val="75000"/>
                  </a:schemeClr>
                </a:solidFill>
              </a:rPr>
              <a:t>class</a:t>
            </a:r>
            <a:r>
              <a:rPr lang="en-US" sz="1200" dirty="0" smtClean="0"/>
              <a:t> </a:t>
            </a:r>
            <a:r>
              <a:rPr lang="en-US" sz="1200" dirty="0" err="1" smtClean="0"/>
              <a:t>HashLP</a:t>
            </a:r>
            <a:r>
              <a:rPr lang="en-US" sz="1200" dirty="0" smtClean="0"/>
              <a:t>( object ):</a:t>
            </a:r>
            <a:endParaRPr lang="en-US" sz="1200" dirty="0">
              <a:solidFill>
                <a:srgbClr val="00B050"/>
              </a:solidFill>
            </a:endParaRPr>
          </a:p>
          <a:p>
            <a:r>
              <a:rPr lang="en-US" sz="1200" dirty="0">
                <a:solidFill>
                  <a:srgbClr val="00B050"/>
                </a:solidFill>
              </a:rPr>
              <a:t>	</a:t>
            </a:r>
            <a:r>
              <a:rPr lang="en-US" sz="1200" b="1" dirty="0" err="1">
                <a:solidFill>
                  <a:schemeClr val="accent5">
                    <a:lumMod val="75000"/>
                  </a:schemeClr>
                </a:solidFill>
              </a:rPr>
              <a:t>def</a:t>
            </a:r>
            <a:r>
              <a:rPr lang="en-US" sz="1200" dirty="0">
                <a:solidFill>
                  <a:srgbClr val="00B050"/>
                </a:solidFill>
              </a:rPr>
              <a:t> </a:t>
            </a:r>
            <a:r>
              <a:rPr lang="en-US" sz="1200" dirty="0" smtClean="0"/>
              <a:t>add</a:t>
            </a:r>
            <a:r>
              <a:rPr lang="en-US" sz="1200" dirty="0"/>
              <a:t>( self, key, value </a:t>
            </a:r>
            <a:r>
              <a:rPr lang="en-US" sz="1200" dirty="0" smtClean="0"/>
              <a:t>):</a:t>
            </a:r>
          </a:p>
          <a:p>
            <a:r>
              <a:rPr lang="en-US" sz="1200" dirty="0"/>
              <a:t>	</a:t>
            </a:r>
            <a:r>
              <a:rPr lang="en-US" sz="1200" dirty="0" smtClean="0"/>
              <a:t>	</a:t>
            </a:r>
            <a:r>
              <a:rPr lang="en-US" sz="1200" dirty="0" smtClean="0">
                <a:solidFill>
                  <a:srgbClr val="FF0000"/>
                </a:solidFill>
              </a:rPr>
              <a:t>“”” Add </a:t>
            </a:r>
            <a:r>
              <a:rPr lang="en-US" sz="1200" dirty="0">
                <a:solidFill>
                  <a:srgbClr val="FF0000"/>
                </a:solidFill>
              </a:rPr>
              <a:t>a key/value entry to the </a:t>
            </a:r>
            <a:r>
              <a:rPr lang="en-US" sz="1200" dirty="0" smtClean="0">
                <a:solidFill>
                  <a:srgbClr val="FF0000"/>
                </a:solidFill>
              </a:rPr>
              <a:t>index “””</a:t>
            </a:r>
            <a:endParaRPr lang="en-US" sz="1200" dirty="0">
              <a:solidFill>
                <a:srgbClr val="FF0000"/>
              </a:solidFill>
            </a:endParaRPr>
          </a:p>
          <a:p>
            <a:r>
              <a:rPr lang="en-US" sz="1200" dirty="0">
                <a:solidFill>
                  <a:srgbClr val="00B050"/>
                </a:solidFill>
              </a:rPr>
              <a:t>		# Linear probe the entries for an empty or matching slot.</a:t>
            </a:r>
          </a:p>
          <a:p>
            <a:r>
              <a:rPr lang="en-US" sz="1200" dirty="0">
                <a:solidFill>
                  <a:srgbClr val="00B050"/>
                </a:solidFill>
              </a:rPr>
              <a:t>		</a:t>
            </a:r>
            <a:r>
              <a:rPr lang="en-US" sz="1200" b="1" dirty="0">
                <a:solidFill>
                  <a:schemeClr val="accent5">
                    <a:lumMod val="75000"/>
                  </a:schemeClr>
                </a:solidFill>
              </a:rPr>
              <a:t>for </a:t>
            </a:r>
            <a:r>
              <a:rPr lang="en-US" sz="1200" dirty="0"/>
              <a:t>ix in </a:t>
            </a:r>
            <a:r>
              <a:rPr lang="en-US" sz="1200" b="1" dirty="0">
                <a:solidFill>
                  <a:schemeClr val="accent5">
                    <a:lumMod val="75000"/>
                  </a:schemeClr>
                </a:solidFill>
              </a:rPr>
              <a:t>range</a:t>
            </a:r>
            <a:r>
              <a:rPr lang="en-US" sz="1200" dirty="0"/>
              <a:t>( </a:t>
            </a:r>
            <a:r>
              <a:rPr lang="en-US" sz="1200" dirty="0" err="1" smtClean="0"/>
              <a:t>self.index</a:t>
            </a:r>
            <a:r>
              <a:rPr lang="en-US" sz="1200" dirty="0"/>
              <a:t>( key ), </a:t>
            </a:r>
            <a:r>
              <a:rPr lang="en-US" sz="1200" dirty="0" err="1"/>
              <a:t>self.RANGE</a:t>
            </a:r>
            <a:r>
              <a:rPr lang="en-US" sz="1200" dirty="0"/>
              <a:t> ):</a:t>
            </a:r>
          </a:p>
          <a:p>
            <a:r>
              <a:rPr lang="en-US" sz="1200" dirty="0">
                <a:solidFill>
                  <a:srgbClr val="00B050"/>
                </a:solidFill>
              </a:rPr>
              <a:t>			# there is no entry at this index, add the key/value</a:t>
            </a:r>
          </a:p>
          <a:p>
            <a:r>
              <a:rPr lang="en-US" sz="1200" dirty="0">
                <a:solidFill>
                  <a:srgbClr val="00B050"/>
                </a:solidFill>
              </a:rPr>
              <a:t>			</a:t>
            </a:r>
            <a:r>
              <a:rPr lang="en-US" sz="1200" b="1" dirty="0">
                <a:solidFill>
                  <a:schemeClr val="accent5">
                    <a:lumMod val="75000"/>
                  </a:schemeClr>
                </a:solidFill>
              </a:rPr>
              <a:t>if </a:t>
            </a:r>
            <a:r>
              <a:rPr lang="en-US" sz="1200" dirty="0" err="1"/>
              <a:t>self</a:t>
            </a:r>
            <a:r>
              <a:rPr lang="en-US" sz="1200" dirty="0" err="1" smtClean="0"/>
              <a:t>._index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dirty="0" err="1"/>
              <a:t>self</a:t>
            </a:r>
            <a:r>
              <a:rPr lang="en-US" sz="1200" dirty="0" err="1" smtClean="0"/>
              <a:t>._index</a:t>
            </a:r>
            <a:r>
              <a:rPr lang="en-US" sz="1200" dirty="0"/>
              <a:t>[ ix ] = Entry( key, value )</a:t>
            </a:r>
          </a:p>
          <a:p>
            <a:r>
              <a:rPr lang="en-US" sz="1200" dirty="0"/>
              <a:t>				</a:t>
            </a:r>
            <a:r>
              <a:rPr lang="en-US" sz="1200" b="1" dirty="0">
                <a:solidFill>
                  <a:schemeClr val="accent5">
                    <a:lumMod val="75000"/>
                  </a:schemeClr>
                </a:solidFill>
              </a:rPr>
              <a:t>break</a:t>
            </a:r>
          </a:p>
          <a:p>
            <a:r>
              <a:rPr lang="en-US" sz="1200" dirty="0">
                <a:solidFill>
                  <a:srgbClr val="00B050"/>
                </a:solidFill>
              </a:rPr>
              <a:t>				</a:t>
            </a:r>
          </a:p>
          <a:p>
            <a:r>
              <a:rPr lang="en-US" sz="1200" dirty="0">
                <a:solidFill>
                  <a:srgbClr val="00B050"/>
                </a:solidFill>
              </a:rPr>
              <a:t>			# Entry found, update the value</a:t>
            </a:r>
          </a:p>
          <a:p>
            <a:r>
              <a:rPr lang="en-US" sz="1200" dirty="0">
                <a:solidFill>
                  <a:srgbClr val="00B050"/>
                </a:solidFill>
              </a:rPr>
              <a:t>			</a:t>
            </a:r>
            <a:r>
              <a:rPr lang="en-US" sz="1200" b="1" dirty="0">
                <a:solidFill>
                  <a:schemeClr val="accent5">
                    <a:lumMod val="75000"/>
                  </a:schemeClr>
                </a:solidFill>
              </a:rPr>
              <a:t>if</a:t>
            </a:r>
            <a:r>
              <a:rPr lang="en-US" sz="1200" dirty="0"/>
              <a:t> </a:t>
            </a:r>
            <a:r>
              <a:rPr lang="en-US" sz="1200" dirty="0" err="1" smtClean="0"/>
              <a:t>self._index</a:t>
            </a:r>
            <a:r>
              <a:rPr lang="en-US" sz="1200" dirty="0"/>
              <a:t>[ ix </a:t>
            </a:r>
            <a:r>
              <a:rPr lang="en-US" sz="1200" dirty="0" smtClean="0"/>
              <a:t>].compare</a:t>
            </a:r>
            <a:r>
              <a:rPr lang="en-US" sz="1200" dirty="0"/>
              <a:t>( key ):</a:t>
            </a:r>
          </a:p>
          <a:p>
            <a:r>
              <a:rPr lang="en-US" sz="1200" dirty="0"/>
              <a:t>				</a:t>
            </a:r>
            <a:r>
              <a:rPr lang="en-US" sz="1200" dirty="0" err="1"/>
              <a:t>self</a:t>
            </a:r>
            <a:r>
              <a:rPr lang="en-US" sz="1200" dirty="0" err="1" smtClean="0"/>
              <a:t>._index</a:t>
            </a:r>
            <a:r>
              <a:rPr lang="en-US" sz="1200" dirty="0"/>
              <a:t>[ ix </a:t>
            </a:r>
            <a:r>
              <a:rPr lang="en-US" sz="1200" dirty="0" smtClean="0"/>
              <a:t>][“value”] = value </a:t>
            </a:r>
            <a:r>
              <a:rPr lang="en-US" sz="1200" dirty="0"/>
              <a:t>				</a:t>
            </a:r>
            <a:r>
              <a:rPr lang="en-US" sz="1200" dirty="0" smtClean="0"/>
              <a:t>			</a:t>
            </a:r>
            <a:r>
              <a:rPr lang="en-US" sz="1200" b="1" dirty="0" smtClean="0">
                <a:solidFill>
                  <a:schemeClr val="accent5">
                    <a:lumMod val="75000"/>
                  </a:schemeClr>
                </a:solidFill>
              </a:rPr>
              <a:t>break</a:t>
            </a:r>
          </a:p>
          <a:p>
            <a:endParaRPr lang="en-US" sz="1200" b="1" dirty="0" smtClean="0">
              <a:solidFill>
                <a:schemeClr val="accent5">
                  <a:lumMod val="75000"/>
                </a:schemeClr>
              </a:solidFill>
            </a:endParaRPr>
          </a:p>
          <a:p>
            <a:r>
              <a:rPr lang="en-US" sz="1200" b="1" dirty="0">
                <a:solidFill>
                  <a:schemeClr val="accent5">
                    <a:lumMod val="75000"/>
                  </a:schemeClr>
                </a:solidFill>
              </a:rPr>
              <a:t>	</a:t>
            </a:r>
            <a:r>
              <a:rPr lang="en-US" sz="1200" b="1" dirty="0" err="1">
                <a:solidFill>
                  <a:schemeClr val="accent5">
                    <a:lumMod val="75000"/>
                  </a:schemeClr>
                </a:solidFill>
              </a:rPr>
              <a:t>def</a:t>
            </a:r>
            <a:r>
              <a:rPr lang="en-US" sz="1200" b="1" dirty="0">
                <a:solidFill>
                  <a:schemeClr val="accent5">
                    <a:lumMod val="75000"/>
                  </a:schemeClr>
                </a:solidFill>
              </a:rPr>
              <a:t> </a:t>
            </a:r>
            <a:r>
              <a:rPr lang="en-US" sz="1200" dirty="0" smtClean="0"/>
              <a:t>get</a:t>
            </a:r>
            <a:r>
              <a:rPr lang="en-US" sz="1200" dirty="0"/>
              <a:t>( self, key </a:t>
            </a:r>
            <a:r>
              <a:rPr lang="en-US" sz="1200" dirty="0" smtClean="0"/>
              <a:t>):</a:t>
            </a:r>
          </a:p>
          <a:p>
            <a:r>
              <a:rPr lang="en-US" sz="1200" dirty="0"/>
              <a:t>	</a:t>
            </a:r>
            <a:r>
              <a:rPr lang="en-US" sz="1200" dirty="0" smtClean="0"/>
              <a:t>	</a:t>
            </a:r>
            <a:r>
              <a:rPr lang="en-US" sz="1200" dirty="0" smtClean="0">
                <a:solidFill>
                  <a:srgbClr val="FF0000"/>
                </a:solidFill>
              </a:rPr>
              <a:t>“”” Get </a:t>
            </a:r>
            <a:r>
              <a:rPr lang="en-US" sz="1200" dirty="0">
                <a:solidFill>
                  <a:srgbClr val="FF0000"/>
                </a:solidFill>
              </a:rPr>
              <a:t>the value for the </a:t>
            </a:r>
            <a:r>
              <a:rPr lang="en-US" sz="1200" dirty="0" smtClean="0">
                <a:solidFill>
                  <a:srgbClr val="FF0000"/>
                </a:solidFill>
              </a:rPr>
              <a:t>key “””</a:t>
            </a:r>
          </a:p>
          <a:p>
            <a:r>
              <a:rPr lang="en-US" sz="1200" dirty="0"/>
              <a:t>		ix = </a:t>
            </a:r>
            <a:r>
              <a:rPr lang="en-US" sz="1200" dirty="0" err="1" smtClean="0"/>
              <a:t>self.index</a:t>
            </a:r>
            <a:r>
              <a:rPr lang="en-US" sz="1200" dirty="0"/>
              <a:t>( key )</a:t>
            </a:r>
          </a:p>
          <a:p>
            <a:r>
              <a:rPr lang="en-US" sz="1200" b="1" dirty="0">
                <a:solidFill>
                  <a:schemeClr val="accent5">
                    <a:lumMod val="75000"/>
                  </a:schemeClr>
                </a:solidFill>
              </a:rPr>
              <a:t>		</a:t>
            </a:r>
          </a:p>
          <a:p>
            <a:r>
              <a:rPr lang="en-US" sz="1200" b="1" dirty="0">
                <a:solidFill>
                  <a:schemeClr val="accent5">
                    <a:lumMod val="75000"/>
                  </a:schemeClr>
                </a:solidFill>
              </a:rPr>
              <a:t>		</a:t>
            </a:r>
            <a:r>
              <a:rPr lang="en-US" sz="1200" dirty="0">
                <a:solidFill>
                  <a:srgbClr val="00B050"/>
                </a:solidFill>
              </a:rPr>
              <a:t># Linear probe the entries for an empty or matching slot.</a:t>
            </a:r>
          </a:p>
          <a:p>
            <a:r>
              <a:rPr lang="en-US" sz="1200" b="1" dirty="0">
                <a:solidFill>
                  <a:schemeClr val="accent5">
                    <a:lumMod val="75000"/>
                  </a:schemeClr>
                </a:solidFill>
              </a:rPr>
              <a:t>		for</a:t>
            </a:r>
            <a:r>
              <a:rPr lang="en-US" sz="1200" dirty="0"/>
              <a:t> ix </a:t>
            </a:r>
            <a:r>
              <a:rPr lang="en-US" sz="1200" b="1" dirty="0">
                <a:solidFill>
                  <a:schemeClr val="accent5">
                    <a:lumMod val="75000"/>
                  </a:schemeClr>
                </a:solidFill>
              </a:rPr>
              <a:t>in range</a:t>
            </a:r>
            <a:r>
              <a:rPr lang="en-US" sz="1200" dirty="0"/>
              <a:t>( </a:t>
            </a:r>
            <a:r>
              <a:rPr lang="en-US" sz="1200" dirty="0" err="1" smtClean="0"/>
              <a:t>self.index</a:t>
            </a:r>
            <a:r>
              <a:rPr lang="en-US" sz="1200" dirty="0"/>
              <a:t>( key ), </a:t>
            </a:r>
            <a:r>
              <a:rPr lang="en-US" sz="1200" dirty="0" err="1"/>
              <a:t>self.RANGE</a:t>
            </a:r>
            <a:r>
              <a:rPr lang="en-US" sz="1200" dirty="0"/>
              <a:t> ):</a:t>
            </a:r>
          </a:p>
          <a:p>
            <a:r>
              <a:rPr lang="en-US" sz="1200" b="1" dirty="0">
                <a:solidFill>
                  <a:schemeClr val="accent5">
                    <a:lumMod val="75000"/>
                  </a:schemeClr>
                </a:solidFill>
              </a:rPr>
              <a:t>			</a:t>
            </a:r>
            <a:r>
              <a:rPr lang="en-US" sz="1200" dirty="0">
                <a:solidFill>
                  <a:srgbClr val="00B050"/>
                </a:solidFill>
              </a:rPr>
              <a:t># there is no entry at this index, return not found</a:t>
            </a:r>
          </a:p>
          <a:p>
            <a:r>
              <a:rPr lang="en-US" sz="1200" b="1" dirty="0">
                <a:solidFill>
                  <a:schemeClr val="accent5">
                    <a:lumMod val="75000"/>
                  </a:schemeClr>
                </a:solidFill>
              </a:rPr>
              <a:t>			if </a:t>
            </a:r>
            <a:r>
              <a:rPr lang="en-US" sz="1200" dirty="0" err="1"/>
              <a:t>self</a:t>
            </a:r>
            <a:r>
              <a:rPr lang="en-US" sz="1200" dirty="0" err="1" smtClean="0"/>
              <a:t>._index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b="1" dirty="0" smtClean="0">
                <a:solidFill>
                  <a:schemeClr val="accent5">
                    <a:lumMod val="75000"/>
                  </a:schemeClr>
                </a:solidFill>
              </a:rPr>
              <a:t>return </a:t>
            </a:r>
            <a:r>
              <a:rPr lang="en-US" sz="1200" b="1" dirty="0">
                <a:solidFill>
                  <a:schemeClr val="accent5">
                    <a:lumMod val="75000"/>
                  </a:schemeClr>
                </a:solidFill>
              </a:rPr>
              <a:t>None</a:t>
            </a:r>
          </a:p>
          <a:p>
            <a:r>
              <a:rPr lang="en-US" sz="1200" dirty="0"/>
              <a:t>				</a:t>
            </a:r>
          </a:p>
          <a:p>
            <a:r>
              <a:rPr lang="en-US" sz="1200" dirty="0"/>
              <a:t>			</a:t>
            </a:r>
            <a:r>
              <a:rPr lang="en-US" sz="1200" dirty="0">
                <a:solidFill>
                  <a:srgbClr val="00B050"/>
                </a:solidFill>
              </a:rPr>
              <a:t># Entry found</a:t>
            </a:r>
          </a:p>
          <a:p>
            <a:r>
              <a:rPr lang="en-US" sz="1200" dirty="0"/>
              <a:t>			if </a:t>
            </a:r>
            <a:r>
              <a:rPr lang="en-US" sz="1200" dirty="0" err="1"/>
              <a:t>self</a:t>
            </a:r>
            <a:r>
              <a:rPr lang="en-US" sz="1200" dirty="0" err="1" smtClean="0"/>
              <a:t>._index</a:t>
            </a:r>
            <a:r>
              <a:rPr lang="en-US" sz="1200" dirty="0"/>
              <a:t>[ ix </a:t>
            </a:r>
            <a:r>
              <a:rPr lang="en-US" sz="1200" dirty="0" smtClean="0"/>
              <a:t>].compare</a:t>
            </a:r>
            <a:r>
              <a:rPr lang="en-US" sz="1200" dirty="0"/>
              <a:t>( key ):</a:t>
            </a:r>
          </a:p>
          <a:p>
            <a:r>
              <a:rPr lang="en-US" sz="1200" dirty="0"/>
              <a:t>				</a:t>
            </a:r>
            <a:r>
              <a:rPr lang="en-US" sz="1200" b="1" dirty="0">
                <a:solidFill>
                  <a:schemeClr val="accent5">
                    <a:lumMod val="75000"/>
                  </a:schemeClr>
                </a:solidFill>
              </a:rPr>
              <a:t>return</a:t>
            </a:r>
            <a:r>
              <a:rPr lang="en-US" sz="1200" dirty="0"/>
              <a:t> </a:t>
            </a:r>
            <a:r>
              <a:rPr lang="en-US" sz="1200" dirty="0" err="1"/>
              <a:t>self.index</a:t>
            </a:r>
            <a:r>
              <a:rPr lang="en-US" sz="1200" dirty="0"/>
              <a:t>[ ix </a:t>
            </a:r>
            <a:r>
              <a:rPr lang="en-US" sz="1200" dirty="0" smtClean="0"/>
              <a:t>][“value”]</a:t>
            </a:r>
            <a:endParaRPr lang="en-US" sz="1200" dirty="0"/>
          </a:p>
          <a:p>
            <a:r>
              <a:rPr lang="en-US" sz="1200" dirty="0"/>
              <a:t>	</a:t>
            </a:r>
          </a:p>
          <a:p>
            <a:r>
              <a:rPr lang="en-US" sz="1200" dirty="0"/>
              <a:t>		</a:t>
            </a:r>
            <a:r>
              <a:rPr lang="en-US" sz="1200" dirty="0">
                <a:solidFill>
                  <a:srgbClr val="00B050"/>
                </a:solidFill>
              </a:rPr>
              <a:t># not found</a:t>
            </a:r>
          </a:p>
          <a:p>
            <a:r>
              <a:rPr lang="en-US" sz="1200" dirty="0"/>
              <a:t>		</a:t>
            </a:r>
            <a:r>
              <a:rPr lang="en-US" sz="1200" b="1" dirty="0">
                <a:solidFill>
                  <a:schemeClr val="accent5">
                    <a:lumMod val="75000"/>
                  </a:schemeClr>
                </a:solidFill>
              </a:rPr>
              <a:t>return None</a:t>
            </a:r>
            <a:endParaRPr lang="en-US" sz="1200" b="1" dirty="0" smtClean="0">
              <a:solidFill>
                <a:schemeClr val="accent5">
                  <a:lumMod val="75000"/>
                </a:schemeClr>
              </a:solidFill>
            </a:endParaRPr>
          </a:p>
        </p:txBody>
      </p:sp>
    </p:spTree>
    <p:extLst>
      <p:ext uri="{BB962C8B-B14F-4D97-AF65-F5344CB8AC3E}">
        <p14:creationId xmlns:p14="http://schemas.microsoft.com/office/powerpoint/2010/main" val="277437683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Ord() </a:t>
            </a:r>
            <a:r>
              <a:rPr lang="en-US" sz="2400" b="1" dirty="0" err="1" smtClean="0">
                <a:solidFill>
                  <a:schemeClr val="accent6">
                    <a:lumMod val="75000"/>
                  </a:schemeClr>
                </a:solidFill>
              </a:rPr>
              <a:t>builtin</a:t>
            </a:r>
            <a:r>
              <a:rPr lang="en-US" sz="2400" b="1" dirty="0" smtClean="0">
                <a:solidFill>
                  <a:schemeClr val="accent6">
                    <a:lumMod val="75000"/>
                  </a:schemeClr>
                </a:solidFill>
              </a:rPr>
              <a:t> function</a:t>
            </a:r>
          </a:p>
          <a:p>
            <a:pPr marL="914400" lvl="1" indent="-457200">
              <a:buAutoNum type="arabicPeriod"/>
            </a:pPr>
            <a:r>
              <a:rPr lang="en-US" sz="2400" b="1" dirty="0" smtClean="0">
                <a:solidFill>
                  <a:schemeClr val="accent6">
                    <a:lumMod val="75000"/>
                  </a:schemeClr>
                </a:solidFill>
              </a:rPr>
              <a:t>Bitwise-Mask</a:t>
            </a:r>
          </a:p>
          <a:p>
            <a:pPr marL="914400" lvl="1" indent="-457200">
              <a:buAutoNum type="arabicPeriod"/>
            </a:pPr>
            <a:r>
              <a:rPr lang="en-US" sz="2400" b="1" dirty="0" smtClean="0">
                <a:solidFill>
                  <a:schemeClr val="accent6">
                    <a:lumMod val="75000"/>
                  </a:schemeClr>
                </a:solidFill>
              </a:rPr>
              <a:t>Slicing</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String Manipulation</a:t>
            </a:r>
            <a:endParaRPr lang="en-US" dirty="0">
              <a:solidFill>
                <a:schemeClr val="accent5">
                  <a:lumMod val="75000"/>
                </a:schemeClr>
              </a:solidFill>
            </a:endParaRPr>
          </a:p>
        </p:txBody>
      </p:sp>
    </p:spTree>
    <p:extLst>
      <p:ext uri="{BB962C8B-B14F-4D97-AF65-F5344CB8AC3E}">
        <p14:creationId xmlns:p14="http://schemas.microsoft.com/office/powerpoint/2010/main" val="8688697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922507" cy="3046988"/>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Reverse String - Iterative</a:t>
            </a:r>
          </a:p>
          <a:p>
            <a:pPr marL="800100" lvl="1" indent="-342900">
              <a:buFont typeface="+mj-lt"/>
              <a:buAutoNum type="arabicPeriod"/>
            </a:pPr>
            <a:r>
              <a:rPr lang="en-US" dirty="0"/>
              <a:t>Create a </a:t>
            </a:r>
            <a:r>
              <a:rPr lang="en-US" dirty="0" err="1"/>
              <a:t>StringBuffer</a:t>
            </a:r>
            <a:r>
              <a:rPr lang="en-US" dirty="0"/>
              <a:t> (or character array) to hold the reversed string.</a:t>
            </a:r>
          </a:p>
          <a:p>
            <a:pPr marL="800100" lvl="1" indent="-342900">
              <a:buFont typeface="+mj-lt"/>
              <a:buAutoNum type="arabicPeriod"/>
            </a:pPr>
            <a:r>
              <a:rPr lang="en-US" dirty="0"/>
              <a:t>Starting at the end of the string and moving backwards, append each character to </a:t>
            </a:r>
            <a:endParaRPr lang="en-US" dirty="0" smtClean="0"/>
          </a:p>
          <a:p>
            <a:pPr lvl="1"/>
            <a:r>
              <a:rPr lang="en-US" dirty="0" smtClean="0"/>
              <a:t>       the </a:t>
            </a:r>
            <a:r>
              <a:rPr lang="en-US" dirty="0"/>
              <a:t>reversed </a:t>
            </a:r>
            <a:r>
              <a:rPr lang="en-US" dirty="0" smtClean="0"/>
              <a:t>string.</a:t>
            </a:r>
          </a:p>
          <a:p>
            <a:pPr marL="285750" indent="-285750">
              <a:buFont typeface="Arial" panose="020B0604020202020204" pitchFamily="34" charset="0"/>
              <a:buChar char="•"/>
            </a:pPr>
            <a:r>
              <a:rPr lang="en-US" sz="2400" dirty="0" smtClean="0">
                <a:solidFill>
                  <a:schemeClr val="accent5">
                    <a:lumMod val="75000"/>
                  </a:schemeClr>
                </a:solidFill>
              </a:rPr>
              <a:t>   Reverse </a:t>
            </a:r>
            <a:r>
              <a:rPr lang="en-US" sz="2400" dirty="0">
                <a:solidFill>
                  <a:schemeClr val="accent5">
                    <a:lumMod val="75000"/>
                  </a:schemeClr>
                </a:solidFill>
              </a:rPr>
              <a:t>String </a:t>
            </a:r>
            <a:r>
              <a:rPr lang="en-US" sz="2400" dirty="0" smtClean="0">
                <a:solidFill>
                  <a:schemeClr val="accent5">
                    <a:lumMod val="75000"/>
                  </a:schemeClr>
                </a:solidFill>
              </a:rPr>
              <a:t>– Recursive</a:t>
            </a:r>
          </a:p>
          <a:p>
            <a:pPr marL="800100" lvl="1" indent="-342900">
              <a:buFont typeface="+mj-lt"/>
              <a:buAutoNum type="arabicPeriod"/>
            </a:pPr>
            <a:r>
              <a:rPr lang="en-US" dirty="0"/>
              <a:t>If the original string is one character, if so then return the string.</a:t>
            </a:r>
          </a:p>
          <a:p>
            <a:pPr marL="800100" lvl="1" indent="-342900">
              <a:buFont typeface="+mj-lt"/>
              <a:buAutoNum type="arabicPeriod"/>
            </a:pPr>
            <a:r>
              <a:rPr lang="en-US" dirty="0"/>
              <a:t>Otherwise, break the string into two parts: the first character and the remainder of </a:t>
            </a:r>
            <a:r>
              <a:rPr lang="en-US" dirty="0" smtClean="0"/>
              <a:t/>
            </a:r>
            <a:br>
              <a:rPr lang="en-US" dirty="0" smtClean="0"/>
            </a:br>
            <a:r>
              <a:rPr lang="en-US" dirty="0" smtClean="0"/>
              <a:t>the </a:t>
            </a:r>
            <a:r>
              <a:rPr lang="en-US" dirty="0"/>
              <a:t>string.</a:t>
            </a:r>
          </a:p>
          <a:p>
            <a:pPr marL="800100" lvl="1" indent="-342900">
              <a:buFont typeface="+mj-lt"/>
              <a:buAutoNum type="arabicPeriod"/>
            </a:pPr>
            <a:r>
              <a:rPr lang="en-US" dirty="0"/>
              <a:t>Make a recursive call with the remaining string and append the first character to the </a:t>
            </a:r>
            <a:r>
              <a:rPr lang="en-US" dirty="0" smtClean="0"/>
              <a:t/>
            </a:r>
            <a:br>
              <a:rPr lang="en-US" dirty="0" smtClean="0"/>
            </a:br>
            <a:r>
              <a:rPr lang="en-US" dirty="0" smtClean="0"/>
              <a:t>return </a:t>
            </a:r>
            <a:r>
              <a:rPr lang="en-US" dirty="0"/>
              <a:t>from the call</a:t>
            </a:r>
            <a:r>
              <a:rPr lang="en-US" dirty="0" smtClean="0"/>
              <a:t>.</a:t>
            </a:r>
            <a:endParaRPr lang="en-US" dirty="0"/>
          </a:p>
        </p:txBody>
      </p:sp>
      <p:sp>
        <p:nvSpPr>
          <p:cNvPr id="16" name="Rectangle 15"/>
          <p:cNvSpPr/>
          <p:nvPr/>
        </p:nvSpPr>
        <p:spPr>
          <a:xfrm>
            <a:off x="31758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17" name="Rectangle 16"/>
          <p:cNvSpPr/>
          <p:nvPr/>
        </p:nvSpPr>
        <p:spPr>
          <a:xfrm>
            <a:off x="36330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18" name="Rectangle 17"/>
          <p:cNvSpPr/>
          <p:nvPr/>
        </p:nvSpPr>
        <p:spPr>
          <a:xfrm>
            <a:off x="40902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9" name="Rectangle 18"/>
          <p:cNvSpPr/>
          <p:nvPr/>
        </p:nvSpPr>
        <p:spPr>
          <a:xfrm>
            <a:off x="45474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0" name="Rectangle 19"/>
          <p:cNvSpPr/>
          <p:nvPr/>
        </p:nvSpPr>
        <p:spPr>
          <a:xfrm>
            <a:off x="50046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1" name="Rectangle 20"/>
          <p:cNvSpPr/>
          <p:nvPr/>
        </p:nvSpPr>
        <p:spPr>
          <a:xfrm>
            <a:off x="54618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2" name="Rectangle 21"/>
          <p:cNvSpPr/>
          <p:nvPr/>
        </p:nvSpPr>
        <p:spPr>
          <a:xfrm>
            <a:off x="31758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3" name="Rectangle 22"/>
          <p:cNvSpPr/>
          <p:nvPr/>
        </p:nvSpPr>
        <p:spPr>
          <a:xfrm>
            <a:off x="36330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4" name="Rectangle 23"/>
          <p:cNvSpPr/>
          <p:nvPr/>
        </p:nvSpPr>
        <p:spPr>
          <a:xfrm>
            <a:off x="40902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5" name="Rectangle 24"/>
          <p:cNvSpPr/>
          <p:nvPr/>
        </p:nvSpPr>
        <p:spPr>
          <a:xfrm>
            <a:off x="45474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6" name="Rectangle 25"/>
          <p:cNvSpPr/>
          <p:nvPr/>
        </p:nvSpPr>
        <p:spPr>
          <a:xfrm>
            <a:off x="50046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27" name="Rectangle 26"/>
          <p:cNvSpPr/>
          <p:nvPr/>
        </p:nvSpPr>
        <p:spPr>
          <a:xfrm>
            <a:off x="54618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cxnSp>
        <p:nvCxnSpPr>
          <p:cNvPr id="28" name="Straight Arrow Connector 27"/>
          <p:cNvCxnSpPr/>
          <p:nvPr/>
        </p:nvCxnSpPr>
        <p:spPr>
          <a:xfrm>
            <a:off x="3175851" y="6057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175851" y="4914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1" idx="2"/>
            <a:endCxn id="22" idx="0"/>
          </p:cNvCxnSpPr>
          <p:nvPr/>
        </p:nvCxnSpPr>
        <p:spPr>
          <a:xfrm flipH="1">
            <a:off x="3404451" y="5533990"/>
            <a:ext cx="2286000" cy="676289"/>
          </a:xfrm>
          <a:prstGeom prst="straightConnector1">
            <a:avLst/>
          </a:prstGeom>
          <a:ln w="952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966676" y="4760989"/>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6008097" y="5902495"/>
            <a:ext cx="1213987" cy="307777"/>
          </a:xfrm>
          <a:prstGeom prst="rect">
            <a:avLst/>
          </a:prstGeom>
          <a:noFill/>
        </p:spPr>
        <p:txBody>
          <a:bodyPr wrap="none" rtlCol="0">
            <a:spAutoFit/>
          </a:bodyPr>
          <a:lstStyle/>
          <a:p>
            <a:r>
              <a:rPr lang="en-US" sz="1400" b="1" dirty="0" smtClean="0"/>
              <a:t>Forward Copy</a:t>
            </a:r>
            <a:endParaRPr lang="en-US" sz="1400" b="1" dirty="0"/>
          </a:p>
        </p:txBody>
      </p:sp>
      <p:sp>
        <p:nvSpPr>
          <p:cNvPr id="46" name="TextBox 45"/>
          <p:cNvSpPr txBox="1"/>
          <p:nvPr/>
        </p:nvSpPr>
        <p:spPr>
          <a:xfrm>
            <a:off x="1880451" y="6284983"/>
            <a:ext cx="1055802" cy="307777"/>
          </a:xfrm>
          <a:prstGeom prst="rect">
            <a:avLst/>
          </a:prstGeom>
          <a:noFill/>
        </p:spPr>
        <p:txBody>
          <a:bodyPr wrap="none" rtlCol="0">
            <a:spAutoFit/>
          </a:bodyPr>
          <a:lstStyle/>
          <a:p>
            <a:r>
              <a:rPr lang="en-US" sz="1400" b="1" dirty="0" smtClean="0"/>
              <a:t>Copy Buffer</a:t>
            </a:r>
            <a:endParaRPr lang="en-US" sz="1400" b="1" dirty="0"/>
          </a:p>
        </p:txBody>
      </p:sp>
      <p:sp>
        <p:nvSpPr>
          <p:cNvPr id="47" name="TextBox 46"/>
          <p:cNvSpPr txBox="1"/>
          <p:nvPr/>
        </p:nvSpPr>
        <p:spPr>
          <a:xfrm>
            <a:off x="1918551" y="5151501"/>
            <a:ext cx="774571" cy="307777"/>
          </a:xfrm>
          <a:prstGeom prst="rect">
            <a:avLst/>
          </a:prstGeom>
          <a:noFill/>
        </p:spPr>
        <p:txBody>
          <a:bodyPr wrap="none" rtlCol="0">
            <a:spAutoFit/>
          </a:bodyPr>
          <a:lstStyle/>
          <a:p>
            <a:r>
              <a:rPr lang="en-US" sz="1400" b="1" dirty="0" smtClean="0"/>
              <a:t>Original</a:t>
            </a:r>
            <a:endParaRPr lang="en-US" sz="1400" b="1" dirty="0"/>
          </a:p>
        </p:txBody>
      </p:sp>
      <p:sp>
        <p:nvSpPr>
          <p:cNvPr id="9" name="TextBox 8"/>
          <p:cNvSpPr txBox="1"/>
          <p:nvPr/>
        </p:nvSpPr>
        <p:spPr>
          <a:xfrm>
            <a:off x="4209881" y="4343400"/>
            <a:ext cx="985270" cy="369332"/>
          </a:xfrm>
          <a:prstGeom prst="rect">
            <a:avLst/>
          </a:prstGeom>
          <a:noFill/>
        </p:spPr>
        <p:txBody>
          <a:bodyPr wrap="none" rtlCol="0">
            <a:spAutoFit/>
          </a:bodyPr>
          <a:lstStyle/>
          <a:p>
            <a:r>
              <a:rPr lang="en-US" b="1" dirty="0" smtClean="0"/>
              <a:t>Iterative</a:t>
            </a:r>
            <a:endParaRPr lang="en-US" b="1" dirty="0"/>
          </a:p>
        </p:txBody>
      </p:sp>
    </p:spTree>
    <p:extLst>
      <p:ext uri="{BB962C8B-B14F-4D97-AF65-F5344CB8AC3E}">
        <p14:creationId xmlns:p14="http://schemas.microsoft.com/office/powerpoint/2010/main" val="402723517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a:t>
            </a:r>
            <a:r>
              <a:rPr lang="en-US" sz="1200" dirty="0" smtClean="0"/>
              <a:t>( original ):</a:t>
            </a:r>
          </a:p>
          <a:p>
            <a:r>
              <a:rPr lang="en-US" sz="1200" dirty="0"/>
              <a:t>	</a:t>
            </a:r>
            <a:r>
              <a:rPr lang="en-US" sz="1200" dirty="0" smtClean="0"/>
              <a:t>reversed = “”		</a:t>
            </a:r>
            <a:r>
              <a:rPr lang="en-US" sz="1200" dirty="0" smtClean="0">
                <a:solidFill>
                  <a:srgbClr val="00B050"/>
                </a:solidFill>
              </a:rPr>
              <a:t># copy for reversed string</a:t>
            </a:r>
          </a:p>
          <a:p>
            <a:r>
              <a:rPr lang="en-US" sz="1200" b="1" dirty="0">
                <a:solidFill>
                  <a:schemeClr val="accent5">
                    <a:lumMod val="75000"/>
                  </a:schemeClr>
                </a:solidFill>
              </a:rPr>
              <a:t>	</a:t>
            </a:r>
            <a:r>
              <a:rPr lang="en-US" sz="1200" dirty="0" smtClean="0"/>
              <a:t>length = </a:t>
            </a:r>
            <a:r>
              <a:rPr lang="en-US" sz="1200" dirty="0" err="1" smtClean="0"/>
              <a:t>len</a:t>
            </a:r>
            <a:r>
              <a:rPr lang="en-US" sz="1200" dirty="0" smtClean="0"/>
              <a:t>( original )	</a:t>
            </a:r>
            <a:r>
              <a:rPr lang="en-US" sz="1200" dirty="0" smtClean="0">
                <a:solidFill>
                  <a:srgbClr val="00B050"/>
                </a:solidFill>
              </a:rPr>
              <a:t># length of original string</a:t>
            </a:r>
          </a:p>
          <a:p>
            <a:endParaRPr lang="en-US" sz="1200" dirty="0"/>
          </a:p>
          <a:p>
            <a:r>
              <a:rPr lang="en-US" sz="1200" dirty="0" smtClean="0"/>
              <a:t>	</a:t>
            </a:r>
            <a:r>
              <a:rPr lang="en-US" sz="1200" b="1" dirty="0" smtClean="0">
                <a:solidFill>
                  <a:schemeClr val="accent5">
                    <a:lumMod val="75000"/>
                  </a:schemeClr>
                </a:solidFill>
              </a:rPr>
              <a:t>for</a:t>
            </a:r>
            <a:r>
              <a:rPr lang="en-US" sz="1200" dirty="0" smtClean="0"/>
              <a:t> ix </a:t>
            </a:r>
            <a:r>
              <a:rPr lang="en-US" sz="1200" b="1" dirty="0" smtClean="0">
                <a:solidFill>
                  <a:schemeClr val="accent5">
                    <a:lumMod val="75000"/>
                  </a:schemeClr>
                </a:solidFill>
              </a:rPr>
              <a:t>in range</a:t>
            </a:r>
            <a:r>
              <a:rPr lang="en-US" sz="1200" dirty="0" smtClean="0"/>
              <a:t>( length-1, -1, -1 ):</a:t>
            </a:r>
          </a:p>
          <a:p>
            <a:r>
              <a:rPr lang="en-US" sz="1200" dirty="0"/>
              <a:t>	</a:t>
            </a:r>
            <a:r>
              <a:rPr lang="en-US" sz="1200" dirty="0" smtClean="0"/>
              <a:t>	reversed += original[ ix ] </a:t>
            </a:r>
          </a:p>
          <a:p>
            <a:r>
              <a:rPr lang="en-US" sz="1200" dirty="0"/>
              <a:t>	</a:t>
            </a:r>
            <a:r>
              <a:rPr lang="en-US" sz="1200" b="1" dirty="0" smtClean="0">
                <a:solidFill>
                  <a:schemeClr val="accent5">
                    <a:lumMod val="75000"/>
                  </a:schemeClr>
                </a:solidFill>
              </a:rPr>
              <a:t>return</a:t>
            </a:r>
            <a:r>
              <a:rPr lang="en-US" sz="1200" dirty="0" smtClean="0"/>
              <a:t> reversed</a:t>
            </a:r>
            <a:endParaRPr lang="en-US" sz="1200" dirty="0"/>
          </a:p>
        </p:txBody>
      </p:sp>
      <p:sp>
        <p:nvSpPr>
          <p:cNvPr id="3" name="TextBox 2"/>
          <p:cNvSpPr txBox="1"/>
          <p:nvPr/>
        </p:nvSpPr>
        <p:spPr>
          <a:xfrm>
            <a:off x="3962400" y="1110734"/>
            <a:ext cx="963341" cy="369332"/>
          </a:xfrm>
          <a:prstGeom prst="rect">
            <a:avLst/>
          </a:prstGeom>
          <a:noFill/>
        </p:spPr>
        <p:txBody>
          <a:bodyPr wrap="none" rtlCol="0">
            <a:spAutoFit/>
          </a:bodyPr>
          <a:lstStyle/>
          <a:p>
            <a:r>
              <a:rPr lang="en-US" dirty="0" smtClean="0">
                <a:solidFill>
                  <a:schemeClr val="accent5">
                    <a:lumMod val="75000"/>
                  </a:schemeClr>
                </a:solidFill>
              </a:rPr>
              <a:t>Iterative</a:t>
            </a:r>
            <a:endParaRPr lang="en-US" dirty="0">
              <a:solidFill>
                <a:schemeClr val="accent5">
                  <a:lumMod val="75000"/>
                </a:schemeClr>
              </a:solidFill>
            </a:endParaRPr>
          </a:p>
        </p:txBody>
      </p:sp>
      <p:sp>
        <p:nvSpPr>
          <p:cNvPr id="6" name="TextBox 5"/>
          <p:cNvSpPr txBox="1"/>
          <p:nvPr/>
        </p:nvSpPr>
        <p:spPr>
          <a:xfrm>
            <a:off x="209550" y="3635714"/>
            <a:ext cx="8610600" cy="830997"/>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a:t>r</a:t>
            </a:r>
            <a:r>
              <a:rPr lang="en-US" sz="1200" dirty="0" err="1" smtClean="0"/>
              <a:t>everseStringR</a:t>
            </a:r>
            <a:r>
              <a:rPr lang="en-US" sz="1200" dirty="0" smtClean="0"/>
              <a:t>( original ):</a:t>
            </a:r>
          </a:p>
          <a:p>
            <a:r>
              <a:rPr lang="en-US" sz="1200" dirty="0"/>
              <a:t>	</a:t>
            </a:r>
            <a:r>
              <a:rPr lang="en-US" sz="1200" b="1" dirty="0">
                <a:solidFill>
                  <a:schemeClr val="accent5">
                    <a:lumMod val="75000"/>
                  </a:schemeClr>
                </a:solidFill>
              </a:rPr>
              <a:t>if</a:t>
            </a:r>
            <a:r>
              <a:rPr lang="en-US" sz="1200" dirty="0"/>
              <a:t> </a:t>
            </a:r>
            <a:r>
              <a:rPr lang="en-US" sz="1200" dirty="0" err="1"/>
              <a:t>len</a:t>
            </a:r>
            <a:r>
              <a:rPr lang="en-US" sz="1200" dirty="0"/>
              <a:t>( original ) &gt; 1: </a:t>
            </a:r>
            <a:endParaRPr lang="en-US" sz="1200" dirty="0" smtClean="0"/>
          </a:p>
          <a:p>
            <a:r>
              <a:rPr lang="en-US" sz="1200" dirty="0"/>
              <a:t>	</a:t>
            </a:r>
            <a:r>
              <a:rPr lang="en-US" sz="1200" dirty="0" smtClean="0"/>
              <a:t>	</a:t>
            </a:r>
            <a:r>
              <a:rPr lang="en-US" sz="1200" b="1" dirty="0" smtClean="0">
                <a:solidFill>
                  <a:schemeClr val="accent5">
                    <a:lumMod val="75000"/>
                  </a:schemeClr>
                </a:solidFill>
              </a:rPr>
              <a:t>return</a:t>
            </a:r>
            <a:r>
              <a:rPr lang="en-US" sz="1200" dirty="0" smtClean="0"/>
              <a:t> </a:t>
            </a:r>
            <a:r>
              <a:rPr lang="en-US" sz="1200" dirty="0" err="1"/>
              <a:t>r</a:t>
            </a:r>
            <a:r>
              <a:rPr lang="en-US" sz="1200" dirty="0" err="1" smtClean="0"/>
              <a:t>everseStringR</a:t>
            </a:r>
            <a:r>
              <a:rPr lang="en-US" sz="1200" dirty="0"/>
              <a:t>( original[1:] ) + original[ 0 </a:t>
            </a:r>
            <a:r>
              <a:rPr lang="en-US" sz="1200" dirty="0" smtClean="0"/>
              <a:t>] ) </a:t>
            </a:r>
          </a:p>
          <a:p>
            <a:r>
              <a:rPr lang="en-US" sz="1200" dirty="0"/>
              <a:t>	</a:t>
            </a:r>
            <a:r>
              <a:rPr lang="en-US" sz="1200" b="1" dirty="0" smtClean="0">
                <a:solidFill>
                  <a:schemeClr val="accent5">
                    <a:lumMod val="75000"/>
                  </a:schemeClr>
                </a:solidFill>
              </a:rPr>
              <a:t>return</a:t>
            </a:r>
            <a:r>
              <a:rPr lang="en-US" sz="1200" dirty="0" smtClean="0"/>
              <a:t> </a:t>
            </a:r>
            <a:r>
              <a:rPr lang="en-US" sz="1200" dirty="0"/>
              <a:t>original</a:t>
            </a:r>
          </a:p>
        </p:txBody>
      </p:sp>
      <p:sp>
        <p:nvSpPr>
          <p:cNvPr id="7" name="TextBox 6"/>
          <p:cNvSpPr txBox="1"/>
          <p:nvPr/>
        </p:nvSpPr>
        <p:spPr>
          <a:xfrm>
            <a:off x="3976401" y="3266383"/>
            <a:ext cx="1076898" cy="369332"/>
          </a:xfrm>
          <a:prstGeom prst="rect">
            <a:avLst/>
          </a:prstGeom>
          <a:noFill/>
        </p:spPr>
        <p:txBody>
          <a:bodyPr wrap="none" rtlCol="0">
            <a:spAutoFit/>
          </a:bodyPr>
          <a:lstStyle/>
          <a:p>
            <a:r>
              <a:rPr lang="en-US" dirty="0" smtClean="0">
                <a:solidFill>
                  <a:schemeClr val="accent5">
                    <a:lumMod val="75000"/>
                  </a:schemeClr>
                </a:solidFill>
              </a:rPr>
              <a:t>Recursive</a:t>
            </a:r>
            <a:endParaRPr lang="en-US" dirty="0">
              <a:solidFill>
                <a:schemeClr val="accent5">
                  <a:lumMod val="75000"/>
                </a:schemeClr>
              </a:solidFill>
            </a:endParaRPr>
          </a:p>
        </p:txBody>
      </p:sp>
      <p:cxnSp>
        <p:nvCxnSpPr>
          <p:cNvPr id="8" name="Straight Arrow Connector 7"/>
          <p:cNvCxnSpPr/>
          <p:nvPr/>
        </p:nvCxnSpPr>
        <p:spPr>
          <a:xfrm flipV="1">
            <a:off x="1447800" y="2362200"/>
            <a:ext cx="838200" cy="74835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9550" y="2972060"/>
            <a:ext cx="1314450" cy="276999"/>
          </a:xfrm>
          <a:prstGeom prst="rect">
            <a:avLst/>
          </a:prstGeom>
          <a:noFill/>
        </p:spPr>
        <p:txBody>
          <a:bodyPr wrap="square" rtlCol="0">
            <a:spAutoFit/>
          </a:bodyPr>
          <a:lstStyle/>
          <a:p>
            <a:r>
              <a:rPr lang="en-US" sz="1200" dirty="0" smtClean="0">
                <a:solidFill>
                  <a:schemeClr val="accent6">
                    <a:lumMod val="75000"/>
                  </a:schemeClr>
                </a:solidFill>
              </a:rPr>
              <a:t>Starting from end</a:t>
            </a:r>
            <a:endParaRPr lang="en-US" sz="1200" dirty="0">
              <a:solidFill>
                <a:schemeClr val="accent6">
                  <a:lumMod val="75000"/>
                </a:schemeClr>
              </a:solidFill>
            </a:endParaRPr>
          </a:p>
        </p:txBody>
      </p:sp>
      <p:sp>
        <p:nvSpPr>
          <p:cNvPr id="11" name="TextBox 10"/>
          <p:cNvSpPr txBox="1"/>
          <p:nvPr/>
        </p:nvSpPr>
        <p:spPr>
          <a:xfrm>
            <a:off x="4925741" y="2140297"/>
            <a:ext cx="1676400" cy="276999"/>
          </a:xfrm>
          <a:prstGeom prst="rect">
            <a:avLst/>
          </a:prstGeom>
          <a:noFill/>
        </p:spPr>
        <p:txBody>
          <a:bodyPr wrap="square" rtlCol="0">
            <a:spAutoFit/>
          </a:bodyPr>
          <a:lstStyle/>
          <a:p>
            <a:r>
              <a:rPr lang="en-US" sz="1200" dirty="0" smtClean="0">
                <a:solidFill>
                  <a:schemeClr val="accent6">
                    <a:lumMod val="75000"/>
                  </a:schemeClr>
                </a:solidFill>
              </a:rPr>
              <a:t>Move backwards by 1</a:t>
            </a:r>
            <a:endParaRPr lang="en-US" sz="1200" dirty="0">
              <a:solidFill>
                <a:schemeClr val="accent6">
                  <a:lumMod val="75000"/>
                </a:schemeClr>
              </a:solidFill>
            </a:endParaRPr>
          </a:p>
        </p:txBody>
      </p:sp>
      <p:cxnSp>
        <p:nvCxnSpPr>
          <p:cNvPr id="12" name="Straight Arrow Connector 11"/>
          <p:cNvCxnSpPr/>
          <p:nvPr/>
        </p:nvCxnSpPr>
        <p:spPr>
          <a:xfrm flipH="1" flipV="1">
            <a:off x="3338250" y="2278795"/>
            <a:ext cx="167780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611289" y="4533386"/>
            <a:ext cx="2256109" cy="461665"/>
          </a:xfrm>
          <a:prstGeom prst="rect">
            <a:avLst/>
          </a:prstGeom>
          <a:noFill/>
        </p:spPr>
        <p:txBody>
          <a:bodyPr wrap="square" rtlCol="0">
            <a:spAutoFit/>
          </a:bodyPr>
          <a:lstStyle/>
          <a:p>
            <a:r>
              <a:rPr lang="en-US" sz="1200" dirty="0" smtClean="0">
                <a:solidFill>
                  <a:schemeClr val="accent6">
                    <a:lumMod val="75000"/>
                  </a:schemeClr>
                </a:solidFill>
              </a:rPr>
              <a:t>Slice: creates substring starting at 2</a:t>
            </a:r>
            <a:r>
              <a:rPr lang="en-US" sz="1200" baseline="30000" dirty="0" smtClean="0">
                <a:solidFill>
                  <a:schemeClr val="accent6">
                    <a:lumMod val="75000"/>
                  </a:schemeClr>
                </a:solidFill>
              </a:rPr>
              <a:t>nd</a:t>
            </a:r>
            <a:r>
              <a:rPr lang="en-US" sz="1200" dirty="0" smtClean="0">
                <a:solidFill>
                  <a:schemeClr val="accent6">
                    <a:lumMod val="75000"/>
                  </a:schemeClr>
                </a:solidFill>
              </a:rPr>
              <a:t> character (1) until end (:)</a:t>
            </a:r>
            <a:endParaRPr lang="en-US" sz="1200" dirty="0">
              <a:solidFill>
                <a:schemeClr val="accent6">
                  <a:lumMod val="75000"/>
                </a:schemeClr>
              </a:solidFill>
            </a:endParaRPr>
          </a:p>
        </p:txBody>
      </p:sp>
      <p:cxnSp>
        <p:nvCxnSpPr>
          <p:cNvPr id="15" name="Straight Arrow Connector 14"/>
          <p:cNvCxnSpPr/>
          <p:nvPr/>
        </p:nvCxnSpPr>
        <p:spPr>
          <a:xfrm flipV="1">
            <a:off x="3976401" y="4267200"/>
            <a:ext cx="138399" cy="26618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66700" y="5486400"/>
            <a:ext cx="8610600" cy="461665"/>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reverseStringP</a:t>
            </a:r>
            <a:r>
              <a:rPr lang="en-US" sz="1200" dirty="0" smtClean="0"/>
              <a:t>( original ):</a:t>
            </a:r>
          </a:p>
          <a:p>
            <a:r>
              <a:rPr lang="en-US" sz="1200" dirty="0"/>
              <a:t>	</a:t>
            </a:r>
            <a:r>
              <a:rPr lang="en-US" sz="1200" b="1" dirty="0" smtClean="0">
                <a:solidFill>
                  <a:schemeClr val="accent5">
                    <a:lumMod val="75000"/>
                  </a:schemeClr>
                </a:solidFill>
              </a:rPr>
              <a:t>return</a:t>
            </a:r>
            <a:r>
              <a:rPr lang="en-US" sz="1200" dirty="0" smtClean="0"/>
              <a:t> original[::-1]</a:t>
            </a:r>
            <a:endParaRPr lang="en-US" sz="1200" dirty="0"/>
          </a:p>
        </p:txBody>
      </p:sp>
      <p:sp>
        <p:nvSpPr>
          <p:cNvPr id="20" name="TextBox 19"/>
          <p:cNvSpPr txBox="1"/>
          <p:nvPr/>
        </p:nvSpPr>
        <p:spPr>
          <a:xfrm>
            <a:off x="3984653" y="5117068"/>
            <a:ext cx="1674754" cy="369332"/>
          </a:xfrm>
          <a:prstGeom prst="rect">
            <a:avLst/>
          </a:prstGeom>
          <a:noFill/>
        </p:spPr>
        <p:txBody>
          <a:bodyPr wrap="none" rtlCol="0">
            <a:spAutoFit/>
          </a:bodyPr>
          <a:lstStyle/>
          <a:p>
            <a:r>
              <a:rPr lang="en-US" dirty="0" smtClean="0">
                <a:solidFill>
                  <a:schemeClr val="accent5">
                    <a:lumMod val="75000"/>
                  </a:schemeClr>
                </a:solidFill>
              </a:rPr>
              <a:t> </a:t>
            </a:r>
            <a:r>
              <a:rPr lang="en-US" dirty="0" err="1" smtClean="0">
                <a:solidFill>
                  <a:schemeClr val="accent5">
                    <a:lumMod val="75000"/>
                  </a:schemeClr>
                </a:solidFill>
              </a:rPr>
              <a:t>Pythonic</a:t>
            </a:r>
            <a:r>
              <a:rPr lang="en-US" dirty="0" smtClean="0">
                <a:solidFill>
                  <a:schemeClr val="accent5">
                    <a:lumMod val="75000"/>
                  </a:schemeClr>
                </a:solidFill>
              </a:rPr>
              <a:t> (Slice)</a:t>
            </a:r>
            <a:endParaRPr lang="en-US" dirty="0">
              <a:solidFill>
                <a:schemeClr val="accent5">
                  <a:lumMod val="75000"/>
                </a:schemeClr>
              </a:solidFill>
            </a:endParaRPr>
          </a:p>
        </p:txBody>
      </p:sp>
      <p:sp>
        <p:nvSpPr>
          <p:cNvPr id="21" name="TextBox 20"/>
          <p:cNvSpPr txBox="1"/>
          <p:nvPr/>
        </p:nvSpPr>
        <p:spPr>
          <a:xfrm>
            <a:off x="982388" y="6172200"/>
            <a:ext cx="7171011" cy="276999"/>
          </a:xfrm>
          <a:prstGeom prst="rect">
            <a:avLst/>
          </a:prstGeom>
          <a:noFill/>
        </p:spPr>
        <p:txBody>
          <a:bodyPr wrap="square" rtlCol="0">
            <a:spAutoFit/>
          </a:bodyPr>
          <a:lstStyle/>
          <a:p>
            <a:r>
              <a:rPr lang="en-US" sz="1200" b="1" dirty="0" smtClean="0">
                <a:solidFill>
                  <a:schemeClr val="accent5">
                    <a:lumMod val="75000"/>
                  </a:schemeClr>
                </a:solidFill>
              </a:rPr>
              <a:t>Slice Syntax:   &lt;first element to include – default is 0&gt; : &lt;first element to exclude: default is len-1&gt; : &lt;step&gt;</a:t>
            </a:r>
            <a:endParaRPr lang="en-US" sz="1200" b="1" dirty="0">
              <a:solidFill>
                <a:schemeClr val="accent5">
                  <a:lumMod val="75000"/>
                </a:schemeClr>
              </a:solidFill>
            </a:endParaRPr>
          </a:p>
        </p:txBody>
      </p:sp>
    </p:spTree>
    <p:extLst>
      <p:ext uri="{BB962C8B-B14F-4D97-AF65-F5344CB8AC3E}">
        <p14:creationId xmlns:p14="http://schemas.microsoft.com/office/powerpoint/2010/main" val="158654704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Word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37795" cy="2585323"/>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Palindrome - </a:t>
            </a:r>
            <a:r>
              <a:rPr lang="en-US" sz="2400" dirty="0">
                <a:solidFill>
                  <a:schemeClr val="accent5">
                    <a:lumMod val="75000"/>
                  </a:schemeClr>
                </a:solidFill>
              </a:rPr>
              <a:t>the same word/phrase spelled forward or backwards,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such </a:t>
            </a:r>
            <a:r>
              <a:rPr lang="en-US" sz="2400" dirty="0">
                <a:solidFill>
                  <a:schemeClr val="accent5">
                    <a:lumMod val="75000"/>
                  </a:schemeClr>
                </a:solidFill>
              </a:rPr>
              <a:t>as: madam, civic, </a:t>
            </a:r>
            <a:r>
              <a:rPr lang="en-US" sz="2400" dirty="0" smtClean="0">
                <a:solidFill>
                  <a:schemeClr val="accent5">
                    <a:lumMod val="75000"/>
                  </a:schemeClr>
                </a:solidFill>
              </a:rPr>
              <a:t>racecar.</a:t>
            </a:r>
          </a:p>
          <a:p>
            <a:pPr marL="342900" indent="-342900">
              <a:buFont typeface="Arial" panose="020B0604020202020204" pitchFamily="34" charset="0"/>
              <a:buChar char="•"/>
            </a:pPr>
            <a:r>
              <a:rPr lang="en-US" sz="2400" dirty="0" smtClean="0">
                <a:solidFill>
                  <a:schemeClr val="accent5">
                    <a:lumMod val="75000"/>
                  </a:schemeClr>
                </a:solidFill>
              </a:rPr>
              <a:t> Solution without making a copy of the string.</a:t>
            </a:r>
          </a:p>
          <a:p>
            <a:pPr marL="800100" lvl="1" indent="-342900">
              <a:buFont typeface="+mj-lt"/>
              <a:buAutoNum type="arabicPeriod"/>
            </a:pPr>
            <a:r>
              <a:rPr lang="en-US" dirty="0"/>
              <a:t>Iterate through the first half of the string. When the string is an odd number of </a:t>
            </a:r>
            <a:endParaRPr lang="en-US" dirty="0" smtClean="0"/>
          </a:p>
          <a:p>
            <a:pPr lvl="1"/>
            <a:r>
              <a:rPr lang="en-US" dirty="0"/>
              <a:t> </a:t>
            </a:r>
            <a:r>
              <a:rPr lang="en-US" dirty="0" smtClean="0"/>
              <a:t>      characters</a:t>
            </a:r>
            <a:r>
              <a:rPr lang="en-US" dirty="0"/>
              <a:t>, skip the middle character.</a:t>
            </a:r>
          </a:p>
          <a:p>
            <a:pPr lvl="1"/>
            <a:r>
              <a:rPr lang="en-US" dirty="0" smtClean="0"/>
              <a:t>2.   On </a:t>
            </a:r>
            <a:r>
              <a:rPr lang="en-US" dirty="0"/>
              <a:t>each iteration, compare the current character at the front of the string to the </a:t>
            </a:r>
            <a:endParaRPr lang="en-US" dirty="0" smtClean="0"/>
          </a:p>
          <a:p>
            <a:pPr lvl="1"/>
            <a:r>
              <a:rPr lang="en-US" dirty="0"/>
              <a:t> </a:t>
            </a:r>
            <a:r>
              <a:rPr lang="en-US" dirty="0" smtClean="0"/>
              <a:t>      same </a:t>
            </a:r>
            <a:r>
              <a:rPr lang="en-US" dirty="0"/>
              <a:t>position but from the rear of the string.</a:t>
            </a:r>
          </a:p>
          <a:p>
            <a:pPr lvl="1"/>
            <a:r>
              <a:rPr lang="en-US" dirty="0" smtClean="0"/>
              <a:t>3.   If </a:t>
            </a:r>
            <a:r>
              <a:rPr lang="en-US" dirty="0"/>
              <a:t>they do not much, it is not a palindrome. </a:t>
            </a:r>
          </a:p>
        </p:txBody>
      </p:sp>
      <p:sp>
        <p:nvSpPr>
          <p:cNvPr id="16" name="Rectangle 15"/>
          <p:cNvSpPr/>
          <p:nvPr/>
        </p:nvSpPr>
        <p:spPr>
          <a:xfrm>
            <a:off x="25908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480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052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624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196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8768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flipV="1">
            <a:off x="2590800" y="4312659"/>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11611" y="4174696"/>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04128" y="4158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896726" y="3823253"/>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35361"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31" name="Down Arrow 30"/>
          <p:cNvSpPr/>
          <p:nvPr/>
        </p:nvSpPr>
        <p:spPr>
          <a:xfrm>
            <a:off x="4154617" y="42724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43400" y="4316600"/>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733801" y="5235075"/>
            <a:ext cx="946708"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680509" y="500648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733800" y="500647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276600" y="5012327"/>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095875" y="5006476"/>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260446" y="5410208"/>
            <a:ext cx="184495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2819400" y="5027711"/>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563961" y="5006483"/>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820879" y="5541372"/>
            <a:ext cx="2743082" cy="95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14246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Phrase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57992" cy="3139321"/>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Solve </a:t>
            </a:r>
            <a:r>
              <a:rPr lang="en-US" sz="2400" dirty="0">
                <a:solidFill>
                  <a:schemeClr val="accent5">
                    <a:lumMod val="75000"/>
                  </a:schemeClr>
                </a:solidFill>
              </a:rPr>
              <a:t>the same for phrases, regardless of the positioning of spaces, </a:t>
            </a:r>
            <a:endParaRPr lang="en-US" sz="2400" dirty="0" smtClean="0">
              <a:solidFill>
                <a:schemeClr val="accent5">
                  <a:lumMod val="75000"/>
                </a:schemeClr>
              </a:solidFill>
            </a:endParaRPr>
          </a:p>
          <a:p>
            <a:r>
              <a:rPr lang="en-US" sz="2400" dirty="0" smtClean="0">
                <a:solidFill>
                  <a:schemeClr val="accent5">
                    <a:lumMod val="75000"/>
                  </a:schemeClr>
                </a:solidFill>
              </a:rPr>
              <a:t>      punctuation </a:t>
            </a:r>
            <a:r>
              <a:rPr lang="en-US" sz="2400" dirty="0">
                <a:solidFill>
                  <a:schemeClr val="accent5">
                    <a:lumMod val="75000"/>
                  </a:schemeClr>
                </a:solidFill>
              </a:rPr>
              <a:t>and capitalizing, such as: My gym.</a:t>
            </a:r>
            <a:r>
              <a:rPr lang="en-US" sz="2400" dirty="0" smtClean="0">
                <a:solidFill>
                  <a:schemeClr val="accent5">
                    <a:lumMod val="75000"/>
                  </a:schemeClr>
                </a:solidFill>
              </a:rPr>
              <a:t> </a:t>
            </a:r>
          </a:p>
          <a:p>
            <a:pPr marL="457200" indent="-457200">
              <a:buFont typeface="Arial" panose="020B0604020202020204" pitchFamily="34" charset="0"/>
              <a:buChar char="•"/>
            </a:pPr>
            <a:r>
              <a:rPr lang="en-US" sz="2400" dirty="0" smtClean="0">
                <a:solidFill>
                  <a:schemeClr val="accent5">
                    <a:lumMod val="75000"/>
                  </a:schemeClr>
                </a:solidFill>
              </a:rPr>
              <a:t>Solution without making a copy of the string.</a:t>
            </a:r>
          </a:p>
          <a:p>
            <a:pPr marL="800100" lvl="1" indent="-342900">
              <a:buFont typeface="+mj-lt"/>
              <a:buAutoNum type="arabicPeriod"/>
            </a:pPr>
            <a:r>
              <a:rPr lang="en-US" dirty="0"/>
              <a:t>Iterate simultaneously from the front (forward) and back (backward) of the string, </a:t>
            </a:r>
            <a:endParaRPr lang="en-US" dirty="0" smtClean="0"/>
          </a:p>
          <a:p>
            <a:pPr lvl="1"/>
            <a:r>
              <a:rPr lang="en-US" dirty="0"/>
              <a:t> </a:t>
            </a:r>
            <a:r>
              <a:rPr lang="en-US" dirty="0" smtClean="0"/>
              <a:t>      until </a:t>
            </a:r>
            <a:r>
              <a:rPr lang="en-US" dirty="0"/>
              <a:t>the two iterators </a:t>
            </a:r>
            <a:r>
              <a:rPr lang="en-US" dirty="0" smtClean="0"/>
              <a:t>meet.</a:t>
            </a:r>
          </a:p>
          <a:p>
            <a:pPr marL="800100" lvl="1" indent="-342900">
              <a:buAutoNum type="arabicPeriod" startAt="2"/>
            </a:pPr>
            <a:r>
              <a:rPr lang="en-US" dirty="0" smtClean="0"/>
              <a:t>If </a:t>
            </a:r>
            <a:r>
              <a:rPr lang="en-US" dirty="0"/>
              <a:t>current character of either iterator is a punctuation or space character, then </a:t>
            </a:r>
            <a:endParaRPr lang="en-US" dirty="0" smtClean="0"/>
          </a:p>
          <a:p>
            <a:pPr lvl="1"/>
            <a:r>
              <a:rPr lang="en-US" dirty="0"/>
              <a:t> </a:t>
            </a:r>
            <a:r>
              <a:rPr lang="en-US" dirty="0" smtClean="0"/>
              <a:t>     advance </a:t>
            </a:r>
            <a:r>
              <a:rPr lang="en-US" dirty="0"/>
              <a:t>the corresponding iterator.</a:t>
            </a:r>
          </a:p>
          <a:p>
            <a:r>
              <a:rPr lang="en-US" dirty="0"/>
              <a:t> </a:t>
            </a:r>
            <a:r>
              <a:rPr lang="en-US" dirty="0" smtClean="0"/>
              <a:t>        3.  Otherwise</a:t>
            </a:r>
            <a:r>
              <a:rPr lang="en-US" dirty="0"/>
              <a:t>, if the lowercase value of the current character from both iterators do </a:t>
            </a:r>
            <a:r>
              <a:rPr lang="en-US" dirty="0" smtClean="0"/>
              <a:t/>
            </a:r>
            <a:br>
              <a:rPr lang="en-US" dirty="0" smtClean="0"/>
            </a:br>
            <a:r>
              <a:rPr lang="en-US" dirty="0" smtClean="0"/>
              <a:t>               not </a:t>
            </a:r>
            <a:r>
              <a:rPr lang="en-US" dirty="0"/>
              <a:t>equal, then it is not a palindrome.</a:t>
            </a:r>
          </a:p>
          <a:p>
            <a:r>
              <a:rPr lang="en-US" dirty="0" smtClean="0"/>
              <a:t>         4.  Advance </a:t>
            </a:r>
            <a:r>
              <a:rPr lang="en-US" dirty="0"/>
              <a:t>both iterators and repeat.</a:t>
            </a:r>
          </a:p>
        </p:txBody>
      </p:sp>
      <p:sp>
        <p:nvSpPr>
          <p:cNvPr id="16" name="Rectangle 15"/>
          <p:cNvSpPr/>
          <p:nvPr/>
        </p:nvSpPr>
        <p:spPr>
          <a:xfrm>
            <a:off x="26289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sp>
        <p:nvSpPr>
          <p:cNvPr id="17" name="Rectangle 16"/>
          <p:cNvSpPr/>
          <p:nvPr/>
        </p:nvSpPr>
        <p:spPr>
          <a:xfrm>
            <a:off x="30861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8" name="Rectangle 17"/>
          <p:cNvSpPr/>
          <p:nvPr/>
        </p:nvSpPr>
        <p:spPr>
          <a:xfrm>
            <a:off x="35433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19" name="Rectangle 18"/>
          <p:cNvSpPr/>
          <p:nvPr/>
        </p:nvSpPr>
        <p:spPr>
          <a:xfrm>
            <a:off x="40005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0" name="Rectangle 19"/>
          <p:cNvSpPr/>
          <p:nvPr/>
        </p:nvSpPr>
        <p:spPr>
          <a:xfrm>
            <a:off x="44577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21" name="Rectangle 20"/>
          <p:cNvSpPr/>
          <p:nvPr/>
        </p:nvSpPr>
        <p:spPr>
          <a:xfrm>
            <a:off x="49149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cxnSp>
        <p:nvCxnSpPr>
          <p:cNvPr id="30" name="Straight Arrow Connector 29"/>
          <p:cNvCxnSpPr/>
          <p:nvPr/>
        </p:nvCxnSpPr>
        <p:spPr>
          <a:xfrm flipV="1">
            <a:off x="2628900" y="4997345"/>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49711" y="4859382"/>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42228" y="4843455"/>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914264" y="4535678"/>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73461"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
        <p:nvSpPr>
          <p:cNvPr id="31" name="Down Arrow 30"/>
          <p:cNvSpPr/>
          <p:nvPr/>
        </p:nvSpPr>
        <p:spPr>
          <a:xfrm>
            <a:off x="4192717" y="49571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81500" y="5001286"/>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360908" y="5919761"/>
            <a:ext cx="1357701"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718609"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360908"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857500" y="5691161"/>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133975" y="5691162"/>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857500" y="6094894"/>
            <a:ext cx="2286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657600" y="5334000"/>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473729" y="5324475"/>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643568" y="5310187"/>
            <a:ext cx="256664" cy="27622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5473729" y="5334000"/>
            <a:ext cx="256664" cy="20955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667000" y="5279219"/>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a:off x="2209800" y="5558999"/>
            <a:ext cx="457200" cy="159564"/>
          </a:xfrm>
          <a:prstGeom prst="straightConnector1">
            <a:avLst/>
          </a:prstGeom>
          <a:ln w="158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46355" y="5611992"/>
            <a:ext cx="327334" cy="307777"/>
          </a:xfrm>
          <a:prstGeom prst="rect">
            <a:avLst/>
          </a:prstGeom>
          <a:noFill/>
        </p:spPr>
        <p:txBody>
          <a:bodyPr wrap="none" rtlCol="0">
            <a:spAutoFit/>
          </a:bodyPr>
          <a:lstStyle/>
          <a:p>
            <a:r>
              <a:rPr lang="en-US" sz="1400" dirty="0" smtClean="0">
                <a:solidFill>
                  <a:schemeClr val="bg1">
                    <a:lumMod val="50000"/>
                  </a:schemeClr>
                </a:solidFill>
              </a:rPr>
              <a:t>m</a:t>
            </a:r>
            <a:endParaRPr lang="en-US" sz="1400" dirty="0">
              <a:solidFill>
                <a:schemeClr val="bg1">
                  <a:lumMod val="50000"/>
                </a:schemeClr>
              </a:solidFill>
            </a:endParaRPr>
          </a:p>
        </p:txBody>
      </p:sp>
    </p:spTree>
    <p:extLst>
      <p:ext uri="{BB962C8B-B14F-4D97-AF65-F5344CB8AC3E}">
        <p14:creationId xmlns:p14="http://schemas.microsoft.com/office/powerpoint/2010/main" val="216806108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200329"/>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a:t>
            </a:r>
            <a:r>
              <a:rPr lang="en-US" sz="1200" dirty="0" smtClean="0"/>
              <a:t>palindrome</a:t>
            </a:r>
            <a:r>
              <a:rPr lang="en-US" sz="1200" dirty="0"/>
              <a:t>( s ):</a:t>
            </a:r>
          </a:p>
          <a:p>
            <a:r>
              <a:rPr lang="en-US" sz="1200" dirty="0"/>
              <a:t>	length = </a:t>
            </a:r>
            <a:r>
              <a:rPr lang="en-US" sz="1200" dirty="0" err="1"/>
              <a:t>len</a:t>
            </a:r>
            <a:r>
              <a:rPr lang="en-US" sz="1200" dirty="0"/>
              <a:t>( s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a:t>
            </a:r>
            <a:r>
              <a:rPr lang="en-US" sz="1200" dirty="0" err="1"/>
              <a:t>int</a:t>
            </a:r>
            <a:r>
              <a:rPr lang="en-US" sz="1200" dirty="0"/>
              <a:t>( length / 2 ) ):</a:t>
            </a:r>
          </a:p>
          <a:p>
            <a:r>
              <a:rPr lang="en-US" sz="1200" dirty="0"/>
              <a:t>		</a:t>
            </a:r>
            <a:r>
              <a:rPr lang="en-US" sz="1200" b="1" dirty="0">
                <a:solidFill>
                  <a:schemeClr val="accent5">
                    <a:lumMod val="75000"/>
                  </a:schemeClr>
                </a:solidFill>
              </a:rPr>
              <a:t>if</a:t>
            </a:r>
            <a:r>
              <a:rPr lang="en-US" sz="1200" dirty="0"/>
              <a:t> s[ </a:t>
            </a:r>
            <a:r>
              <a:rPr lang="en-US" sz="1200" dirty="0" err="1"/>
              <a:t>i</a:t>
            </a:r>
            <a:r>
              <a:rPr lang="en-US" sz="1200" dirty="0"/>
              <a:t> ] != s[ length - </a:t>
            </a:r>
            <a:r>
              <a:rPr lang="en-US" sz="1200" dirty="0" err="1"/>
              <a:t>i</a:t>
            </a:r>
            <a:r>
              <a:rPr lang="en-US" sz="1200" dirty="0"/>
              <a:t> - 1 ]:</a:t>
            </a:r>
          </a:p>
          <a:p>
            <a:r>
              <a:rPr lang="en-US" sz="1200" dirty="0"/>
              <a:t>			</a:t>
            </a:r>
            <a:r>
              <a:rPr lang="en-US" sz="1200" b="1" dirty="0">
                <a:solidFill>
                  <a:schemeClr val="accent5">
                    <a:lumMod val="75000"/>
                  </a:schemeClr>
                </a:solidFill>
              </a:rPr>
              <a:t>return False</a:t>
            </a:r>
          </a:p>
          <a:p>
            <a:r>
              <a:rPr lang="en-US" sz="1200" dirty="0"/>
              <a:t>	</a:t>
            </a:r>
            <a:r>
              <a:rPr lang="en-US" sz="1200" b="1" dirty="0">
                <a:solidFill>
                  <a:schemeClr val="accent5">
                    <a:lumMod val="75000"/>
                  </a:schemeClr>
                </a:solidFill>
              </a:rPr>
              <a:t>return True</a:t>
            </a:r>
          </a:p>
        </p:txBody>
      </p:sp>
      <p:sp>
        <p:nvSpPr>
          <p:cNvPr id="8" name="TextBox 7"/>
          <p:cNvSpPr txBox="1"/>
          <p:nvPr/>
        </p:nvSpPr>
        <p:spPr>
          <a:xfrm>
            <a:off x="209550" y="3048000"/>
            <a:ext cx="8610600" cy="3785652"/>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a:t>
            </a:r>
            <a:r>
              <a:rPr lang="en-US" sz="1200" dirty="0" err="1"/>
              <a:t>p</a:t>
            </a:r>
            <a:r>
              <a:rPr lang="en-US" sz="1200" dirty="0" err="1" smtClean="0"/>
              <a:t>alindromeP</a:t>
            </a:r>
            <a:r>
              <a:rPr lang="en-US" sz="1200" dirty="0" smtClean="0"/>
              <a:t>( </a:t>
            </a:r>
            <a:r>
              <a:rPr lang="en-US" sz="1200" dirty="0"/>
              <a:t>s ):</a:t>
            </a:r>
          </a:p>
          <a:p>
            <a:r>
              <a:rPr lang="en-US" sz="1200" dirty="0"/>
              <a:t>	length = </a:t>
            </a:r>
            <a:r>
              <a:rPr lang="en-US" sz="1200" dirty="0" err="1"/>
              <a:t>len</a:t>
            </a:r>
            <a:r>
              <a:rPr lang="en-US" sz="1200" dirty="0"/>
              <a:t>( s )</a:t>
            </a:r>
          </a:p>
          <a:p>
            <a:r>
              <a:rPr lang="en-US" sz="1200" dirty="0"/>
              <a:t>	</a:t>
            </a:r>
            <a:r>
              <a:rPr lang="en-US" sz="1200" dirty="0" err="1"/>
              <a:t>i</a:t>
            </a:r>
            <a:r>
              <a:rPr lang="en-US" sz="1200" dirty="0"/>
              <a:t> = 0</a:t>
            </a:r>
          </a:p>
          <a:p>
            <a:r>
              <a:rPr lang="en-US" sz="1200" dirty="0"/>
              <a:t>	j = length - 1</a:t>
            </a:r>
          </a:p>
          <a:p>
            <a:r>
              <a:rPr lang="en-US" sz="1200" dirty="0"/>
              <a:t>	</a:t>
            </a:r>
            <a:r>
              <a:rPr lang="en-US" sz="1200" b="1" dirty="0">
                <a:solidFill>
                  <a:schemeClr val="accent5">
                    <a:lumMod val="75000"/>
                  </a:schemeClr>
                </a:solidFill>
              </a:rPr>
              <a:t>while</a:t>
            </a:r>
            <a:r>
              <a:rPr lang="en-US" sz="1200" dirty="0"/>
              <a:t> </a:t>
            </a:r>
            <a:r>
              <a:rPr lang="en-US" sz="1200" dirty="0" err="1"/>
              <a:t>i</a:t>
            </a:r>
            <a:r>
              <a:rPr lang="en-US" sz="1200" dirty="0"/>
              <a:t> &lt; j:</a:t>
            </a:r>
          </a:p>
          <a:p>
            <a:r>
              <a:rPr lang="en-US" sz="1200" dirty="0"/>
              <a:t>		</a:t>
            </a:r>
            <a:r>
              <a:rPr lang="en-US" sz="1200" b="1" dirty="0">
                <a:solidFill>
                  <a:schemeClr val="accent5">
                    <a:lumMod val="75000"/>
                  </a:schemeClr>
                </a:solidFill>
              </a:rPr>
              <a:t>if </a:t>
            </a:r>
            <a:r>
              <a:rPr lang="en-US" sz="1200" dirty="0" err="1"/>
              <a:t>isPunctOrSpace</a:t>
            </a:r>
            <a:r>
              <a:rPr lang="en-US" sz="1200" dirty="0"/>
              <a:t>( s[ </a:t>
            </a:r>
            <a:r>
              <a:rPr lang="en-US" sz="1200" dirty="0" err="1"/>
              <a:t>i</a:t>
            </a:r>
            <a:r>
              <a:rPr lang="en-US" sz="1200" dirty="0"/>
              <a:t> ] ):</a:t>
            </a:r>
          </a:p>
          <a:p>
            <a:r>
              <a:rPr lang="en-US" sz="1200" dirty="0"/>
              <a:t>			</a:t>
            </a:r>
            <a:r>
              <a:rPr lang="en-US" sz="1200" dirty="0" err="1"/>
              <a:t>i</a:t>
            </a:r>
            <a:r>
              <a:rPr lang="en-US" sz="1200" dirty="0"/>
              <a:t> += 1</a:t>
            </a:r>
          </a:p>
          <a:p>
            <a:r>
              <a:rPr lang="en-US" sz="1200" dirty="0"/>
              <a:t>			</a:t>
            </a:r>
            <a:r>
              <a:rPr lang="en-US" sz="1200" b="1" dirty="0">
                <a:solidFill>
                  <a:schemeClr val="accent5">
                    <a:lumMod val="75000"/>
                  </a:schemeClr>
                </a:solidFill>
              </a:rPr>
              <a:t>continue</a:t>
            </a:r>
          </a:p>
          <a:p>
            <a:endParaRPr lang="en-US" sz="1200" dirty="0"/>
          </a:p>
          <a:p>
            <a:r>
              <a:rPr lang="en-US" sz="1200" dirty="0"/>
              <a:t>		</a:t>
            </a:r>
            <a:r>
              <a:rPr lang="en-US" sz="1200" b="1" dirty="0">
                <a:solidFill>
                  <a:schemeClr val="accent5">
                    <a:lumMod val="75000"/>
                  </a:schemeClr>
                </a:solidFill>
              </a:rPr>
              <a:t>if</a:t>
            </a:r>
            <a:r>
              <a:rPr lang="en-US" sz="1200" dirty="0"/>
              <a:t> </a:t>
            </a:r>
            <a:r>
              <a:rPr lang="en-US" sz="1200" dirty="0" err="1"/>
              <a:t>isPunctOrSpace</a:t>
            </a:r>
            <a:r>
              <a:rPr lang="en-US" sz="1200" dirty="0"/>
              <a:t>( s[ j ] ):</a:t>
            </a:r>
          </a:p>
          <a:p>
            <a:r>
              <a:rPr lang="en-US" sz="1200" dirty="0"/>
              <a:t>			j -= 1</a:t>
            </a:r>
          </a:p>
          <a:p>
            <a:r>
              <a:rPr lang="en-US" sz="1200" dirty="0"/>
              <a:t>			</a:t>
            </a:r>
            <a:r>
              <a:rPr lang="en-US" sz="1200" b="1" dirty="0">
                <a:solidFill>
                  <a:schemeClr val="accent5">
                    <a:lumMod val="75000"/>
                  </a:schemeClr>
                </a:solidFill>
              </a:rPr>
              <a:t>continue</a:t>
            </a:r>
          </a:p>
          <a:p>
            <a:endParaRPr lang="en-US" sz="1200" dirty="0"/>
          </a:p>
          <a:p>
            <a:r>
              <a:rPr lang="en-US" sz="1200" dirty="0"/>
              <a:t>		if s[ </a:t>
            </a:r>
            <a:r>
              <a:rPr lang="en-US" sz="1200" dirty="0" err="1"/>
              <a:t>i</a:t>
            </a:r>
            <a:r>
              <a:rPr lang="en-US" sz="1200" dirty="0"/>
              <a:t> ].lower() != s[ j ].lower():</a:t>
            </a:r>
          </a:p>
          <a:p>
            <a:r>
              <a:rPr lang="en-US" sz="1200" dirty="0"/>
              <a:t>			</a:t>
            </a:r>
            <a:r>
              <a:rPr lang="en-US" sz="1200" b="1" dirty="0">
                <a:solidFill>
                  <a:schemeClr val="accent5">
                    <a:lumMod val="75000"/>
                  </a:schemeClr>
                </a:solidFill>
              </a:rPr>
              <a:t>return False</a:t>
            </a:r>
          </a:p>
          <a:p>
            <a:r>
              <a:rPr lang="en-US" sz="1200" dirty="0"/>
              <a:t>		</a:t>
            </a:r>
            <a:r>
              <a:rPr lang="en-US" sz="1200" dirty="0" err="1"/>
              <a:t>i</a:t>
            </a:r>
            <a:r>
              <a:rPr lang="en-US" sz="1200" dirty="0"/>
              <a:t> += 1 </a:t>
            </a:r>
          </a:p>
          <a:p>
            <a:r>
              <a:rPr lang="en-US" sz="1200" dirty="0"/>
              <a:t>		if j != i:</a:t>
            </a:r>
          </a:p>
          <a:p>
            <a:r>
              <a:rPr lang="en-US" sz="1200" dirty="0"/>
              <a:t>			j -= 1</a:t>
            </a:r>
          </a:p>
          <a:p>
            <a:endParaRPr lang="en-US" sz="1200" dirty="0"/>
          </a:p>
          <a:p>
            <a:r>
              <a:rPr lang="en-US" sz="1200" dirty="0"/>
              <a:t>	</a:t>
            </a:r>
            <a:r>
              <a:rPr lang="en-US" sz="1200" b="1" dirty="0">
                <a:solidFill>
                  <a:schemeClr val="accent5">
                    <a:lumMod val="75000"/>
                  </a:schemeClr>
                </a:solidFill>
              </a:rPr>
              <a:t>return True</a:t>
            </a:r>
          </a:p>
        </p:txBody>
      </p:sp>
      <p:sp>
        <p:nvSpPr>
          <p:cNvPr id="9" name="TextBox 8"/>
          <p:cNvSpPr txBox="1"/>
          <p:nvPr/>
        </p:nvSpPr>
        <p:spPr>
          <a:xfrm>
            <a:off x="3962400" y="1110734"/>
            <a:ext cx="700833" cy="369332"/>
          </a:xfrm>
          <a:prstGeom prst="rect">
            <a:avLst/>
          </a:prstGeom>
          <a:noFill/>
        </p:spPr>
        <p:txBody>
          <a:bodyPr wrap="none" rtlCol="0">
            <a:spAutoFit/>
          </a:bodyPr>
          <a:lstStyle/>
          <a:p>
            <a:r>
              <a:rPr lang="en-US" dirty="0" smtClean="0">
                <a:solidFill>
                  <a:schemeClr val="accent5">
                    <a:lumMod val="75000"/>
                  </a:schemeClr>
                </a:solidFill>
              </a:rPr>
              <a:t>Word</a:t>
            </a:r>
            <a:endParaRPr lang="en-US" dirty="0">
              <a:solidFill>
                <a:schemeClr val="accent5">
                  <a:lumMod val="75000"/>
                </a:schemeClr>
              </a:solidFill>
            </a:endParaRPr>
          </a:p>
        </p:txBody>
      </p:sp>
      <p:sp>
        <p:nvSpPr>
          <p:cNvPr id="10" name="TextBox 9"/>
          <p:cNvSpPr txBox="1"/>
          <p:nvPr/>
        </p:nvSpPr>
        <p:spPr>
          <a:xfrm>
            <a:off x="3990975" y="2648129"/>
            <a:ext cx="816314" cy="369332"/>
          </a:xfrm>
          <a:prstGeom prst="rect">
            <a:avLst/>
          </a:prstGeom>
          <a:noFill/>
        </p:spPr>
        <p:txBody>
          <a:bodyPr wrap="none" rtlCol="0">
            <a:spAutoFit/>
          </a:bodyPr>
          <a:lstStyle/>
          <a:p>
            <a:r>
              <a:rPr lang="en-US" dirty="0" smtClean="0">
                <a:solidFill>
                  <a:schemeClr val="accent5">
                    <a:lumMod val="75000"/>
                  </a:schemeClr>
                </a:solidFill>
              </a:rPr>
              <a:t>Phrase</a:t>
            </a:r>
            <a:endParaRPr lang="en-US" dirty="0">
              <a:solidFill>
                <a:schemeClr val="accent5">
                  <a:lumMod val="75000"/>
                </a:schemeClr>
              </a:solidFill>
            </a:endParaRPr>
          </a:p>
        </p:txBody>
      </p:sp>
      <p:cxnSp>
        <p:nvCxnSpPr>
          <p:cNvPr id="11" name="Straight Arrow Connector 10"/>
          <p:cNvCxnSpPr/>
          <p:nvPr/>
        </p:nvCxnSpPr>
        <p:spPr>
          <a:xfrm flipH="1">
            <a:off x="3437934" y="1828799"/>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27091" y="1661382"/>
            <a:ext cx="3059534" cy="276999"/>
          </a:xfrm>
          <a:prstGeom prst="rect">
            <a:avLst/>
          </a:prstGeom>
          <a:noFill/>
        </p:spPr>
        <p:txBody>
          <a:bodyPr wrap="square" rtlCol="0">
            <a:spAutoFit/>
          </a:bodyPr>
          <a:lstStyle/>
          <a:p>
            <a:r>
              <a:rPr lang="en-US" sz="1200" dirty="0" smtClean="0">
                <a:solidFill>
                  <a:schemeClr val="accent6">
                    <a:lumMod val="75000"/>
                  </a:schemeClr>
                </a:solidFill>
              </a:rPr>
              <a:t>Calculate the reverse (backward) distance</a:t>
            </a:r>
            <a:endParaRPr lang="en-US" sz="1200" dirty="0">
              <a:solidFill>
                <a:schemeClr val="accent6">
                  <a:lumMod val="75000"/>
                </a:schemeClr>
              </a:solidFill>
            </a:endParaRPr>
          </a:p>
        </p:txBody>
      </p:sp>
      <p:cxnSp>
        <p:nvCxnSpPr>
          <p:cNvPr id="15" name="Straight Arrow Connector 14"/>
          <p:cNvCxnSpPr/>
          <p:nvPr/>
        </p:nvCxnSpPr>
        <p:spPr>
          <a:xfrm flipH="1">
            <a:off x="3697118" y="5257800"/>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14850" y="5119300"/>
            <a:ext cx="305953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string routine to lowercase a character.</a:t>
            </a:r>
            <a:endParaRPr lang="en-US" sz="1200" dirty="0">
              <a:solidFill>
                <a:schemeClr val="accent6">
                  <a:lumMod val="75000"/>
                </a:schemeClr>
              </a:solidFill>
            </a:endParaRPr>
          </a:p>
        </p:txBody>
      </p:sp>
    </p:spTree>
    <p:extLst>
      <p:ext uri="{BB962C8B-B14F-4D97-AF65-F5344CB8AC3E}">
        <p14:creationId xmlns:p14="http://schemas.microsoft.com/office/powerpoint/2010/main" val="49070348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769260"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every </a:t>
            </a:r>
            <a:r>
              <a:rPr lang="en-US" sz="2400" dirty="0">
                <a:solidFill>
                  <a:schemeClr val="accent5">
                    <a:lumMod val="75000"/>
                  </a:schemeClr>
                </a:solidFill>
              </a:rPr>
              <a:t>character in a string. </a:t>
            </a:r>
            <a:endParaRPr lang="en-US" sz="2400" dirty="0" smtClean="0">
              <a:solidFill>
                <a:schemeClr val="accent5">
                  <a:lumMod val="75000"/>
                </a:schemeClr>
              </a:solidFill>
            </a:endParaRPr>
          </a:p>
          <a:p>
            <a:pPr marL="800100" lvl="1" indent="-342900">
              <a:buAutoNum type="arabicPeriod"/>
            </a:pPr>
            <a:r>
              <a:rPr lang="en-US" dirty="0" smtClean="0"/>
              <a:t>Create </a:t>
            </a:r>
            <a:r>
              <a:rPr lang="en-US" dirty="0"/>
              <a:t>a counter for the 96 ASCII printable </a:t>
            </a:r>
            <a:r>
              <a:rPr lang="en-US" dirty="0" smtClean="0"/>
              <a:t>characters.</a:t>
            </a:r>
          </a:p>
          <a:p>
            <a:pPr marL="800100" lvl="1" indent="-342900">
              <a:buAutoNum type="arabicPeriod"/>
            </a:pPr>
            <a:r>
              <a:rPr lang="en-US" dirty="0" smtClean="0"/>
              <a:t>Iterate </a:t>
            </a:r>
            <a:r>
              <a:rPr lang="en-US" dirty="0"/>
              <a:t>through the string, incrementing the character specific index in the counter </a:t>
            </a:r>
            <a:endParaRPr lang="en-US" dirty="0" smtClean="0"/>
          </a:p>
          <a:p>
            <a:pPr lvl="1"/>
            <a:r>
              <a:rPr lang="en-US" dirty="0"/>
              <a:t> </a:t>
            </a:r>
            <a:r>
              <a:rPr lang="en-US" dirty="0" smtClean="0"/>
              <a:t>     for </a:t>
            </a:r>
            <a:r>
              <a:rPr lang="en-US" dirty="0"/>
              <a:t>each character</a:t>
            </a:r>
            <a:r>
              <a:rPr lang="en-US" dirty="0" smtClean="0"/>
              <a:t>.</a:t>
            </a:r>
            <a:endParaRPr lang="en-US" dirty="0"/>
          </a:p>
        </p:txBody>
      </p:sp>
      <p:sp>
        <p:nvSpPr>
          <p:cNvPr id="16" name="Rectangle 15"/>
          <p:cNvSpPr/>
          <p:nvPr/>
        </p:nvSpPr>
        <p:spPr>
          <a:xfrm>
            <a:off x="26384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956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528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40100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672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244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38425" y="3658849"/>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51753" y="3499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82986"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8" name="TextBox 27"/>
          <p:cNvSpPr txBox="1"/>
          <p:nvPr/>
        </p:nvSpPr>
        <p:spPr>
          <a:xfrm>
            <a:off x="6019800" y="3504960"/>
            <a:ext cx="780342" cy="307777"/>
          </a:xfrm>
          <a:prstGeom prst="rect">
            <a:avLst/>
          </a:prstGeom>
          <a:noFill/>
        </p:spPr>
        <p:txBody>
          <a:bodyPr wrap="none" rtlCol="0">
            <a:spAutoFit/>
          </a:bodyPr>
          <a:lstStyle/>
          <a:p>
            <a:r>
              <a:rPr lang="en-US" sz="1400" b="1" dirty="0" smtClean="0"/>
              <a:t>Counter</a:t>
            </a:r>
            <a:endParaRPr lang="en-US" sz="1400" b="1" dirty="0"/>
          </a:p>
        </p:txBody>
      </p:sp>
    </p:spTree>
    <p:extLst>
      <p:ext uri="{BB962C8B-B14F-4D97-AF65-F5344CB8AC3E}">
        <p14:creationId xmlns:p14="http://schemas.microsoft.com/office/powerpoint/2010/main" val="77348872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Duplicate 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264955"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duplicate characters </a:t>
            </a:r>
            <a:r>
              <a:rPr lang="en-US" sz="2400" dirty="0">
                <a:solidFill>
                  <a:schemeClr val="accent5">
                    <a:lumMod val="75000"/>
                  </a:schemeClr>
                </a:solidFill>
              </a:rPr>
              <a:t>in a string. </a:t>
            </a:r>
            <a:endParaRPr lang="en-US" sz="2400" dirty="0" smtClean="0">
              <a:solidFill>
                <a:schemeClr val="accent5">
                  <a:lumMod val="75000"/>
                </a:schemeClr>
              </a:solidFill>
            </a:endParaRPr>
          </a:p>
          <a:p>
            <a:pPr marL="800100" lvl="1" indent="-342900">
              <a:buFont typeface="+mj-lt"/>
              <a:buAutoNum type="arabicPeriod"/>
            </a:pPr>
            <a:r>
              <a:rPr lang="en-US" dirty="0"/>
              <a:t>Make a pass over the string to generate a character count index.</a:t>
            </a:r>
          </a:p>
          <a:p>
            <a:pPr marL="800100" lvl="1" indent="-342900">
              <a:buFont typeface="+mj-lt"/>
              <a:buAutoNum type="arabicPeriod"/>
            </a:pPr>
            <a:r>
              <a:rPr lang="en-US" dirty="0"/>
              <a:t>Make a pass over the character count index using a bitwise mask to mask out </a:t>
            </a:r>
            <a:endParaRPr lang="en-US" dirty="0" smtClean="0"/>
          </a:p>
          <a:p>
            <a:pPr lvl="1"/>
            <a:r>
              <a:rPr lang="en-US" dirty="0"/>
              <a:t> </a:t>
            </a:r>
            <a:r>
              <a:rPr lang="en-US" dirty="0" smtClean="0"/>
              <a:t>      single </a:t>
            </a:r>
            <a:r>
              <a:rPr lang="en-US" dirty="0"/>
              <a:t>character occurrences (leaving only duplicates with non-zero values).</a:t>
            </a:r>
          </a:p>
        </p:txBody>
      </p:sp>
      <p:sp>
        <p:nvSpPr>
          <p:cNvPr id="16" name="Rectangle 15"/>
          <p:cNvSpPr/>
          <p:nvPr/>
        </p:nvSpPr>
        <p:spPr>
          <a:xfrm>
            <a:off x="26216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788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360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932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504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076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21670" y="2819400"/>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34998" y="2660320"/>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66231"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2" name="Rectangle 21"/>
          <p:cNvSpPr/>
          <p:nvPr/>
        </p:nvSpPr>
        <p:spPr>
          <a:xfrm>
            <a:off x="26055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a=2</a:t>
            </a:r>
            <a:endParaRPr lang="en-US" sz="1400" dirty="0">
              <a:solidFill>
                <a:schemeClr val="tx1"/>
              </a:solidFill>
            </a:endParaRPr>
          </a:p>
        </p:txBody>
      </p:sp>
      <p:sp>
        <p:nvSpPr>
          <p:cNvPr id="23" name="Rectangle 22"/>
          <p:cNvSpPr/>
          <p:nvPr/>
        </p:nvSpPr>
        <p:spPr>
          <a:xfrm>
            <a:off x="3537673"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24" name="Rectangle 23"/>
          <p:cNvSpPr/>
          <p:nvPr/>
        </p:nvSpPr>
        <p:spPr>
          <a:xfrm>
            <a:off x="44343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e=1</a:t>
            </a:r>
            <a:endParaRPr lang="en-US" sz="1400" dirty="0">
              <a:solidFill>
                <a:schemeClr val="tx1"/>
              </a:solidFill>
            </a:endParaRPr>
          </a:p>
        </p:txBody>
      </p:sp>
      <p:sp>
        <p:nvSpPr>
          <p:cNvPr id="25" name="Rectangle 24"/>
          <p:cNvSpPr/>
          <p:nvPr/>
        </p:nvSpPr>
        <p:spPr>
          <a:xfrm>
            <a:off x="30627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26" name="Rectangle 25"/>
          <p:cNvSpPr/>
          <p:nvPr/>
        </p:nvSpPr>
        <p:spPr>
          <a:xfrm>
            <a:off x="39771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27" name="Rectangle 26"/>
          <p:cNvSpPr/>
          <p:nvPr/>
        </p:nvSpPr>
        <p:spPr>
          <a:xfrm>
            <a:off x="5366231"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r=2</a:t>
            </a:r>
            <a:endParaRPr lang="en-US" sz="1400" dirty="0">
              <a:solidFill>
                <a:schemeClr val="tx1"/>
              </a:solidFill>
            </a:endParaRPr>
          </a:p>
        </p:txBody>
      </p:sp>
      <p:sp>
        <p:nvSpPr>
          <p:cNvPr id="31" name="TextBox 30"/>
          <p:cNvSpPr txBox="1"/>
          <p:nvPr/>
        </p:nvSpPr>
        <p:spPr>
          <a:xfrm>
            <a:off x="4912261" y="4339173"/>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Down Arrow 3"/>
          <p:cNvSpPr/>
          <p:nvPr/>
        </p:nvSpPr>
        <p:spPr>
          <a:xfrm>
            <a:off x="2719896" y="3761126"/>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993166" y="3721537"/>
            <a:ext cx="780342" cy="307777"/>
          </a:xfrm>
          <a:prstGeom prst="rect">
            <a:avLst/>
          </a:prstGeom>
          <a:noFill/>
        </p:spPr>
        <p:txBody>
          <a:bodyPr wrap="none" rtlCol="0">
            <a:spAutoFit/>
          </a:bodyPr>
          <a:lstStyle/>
          <a:p>
            <a:r>
              <a:rPr lang="en-US" sz="1400" b="1" dirty="0" smtClean="0"/>
              <a:t>Counter</a:t>
            </a:r>
            <a:endParaRPr lang="en-US" sz="1400" b="1" dirty="0"/>
          </a:p>
        </p:txBody>
      </p:sp>
      <p:sp>
        <p:nvSpPr>
          <p:cNvPr id="33" name="Rectangle 32"/>
          <p:cNvSpPr/>
          <p:nvPr/>
        </p:nvSpPr>
        <p:spPr>
          <a:xfrm>
            <a:off x="26929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a=1</a:t>
            </a:r>
            <a:endParaRPr lang="en-US" sz="1400" dirty="0">
              <a:solidFill>
                <a:schemeClr val="tx1"/>
              </a:solidFill>
            </a:endParaRPr>
          </a:p>
        </p:txBody>
      </p:sp>
      <p:sp>
        <p:nvSpPr>
          <p:cNvPr id="34" name="Rectangle 33"/>
          <p:cNvSpPr/>
          <p:nvPr/>
        </p:nvSpPr>
        <p:spPr>
          <a:xfrm>
            <a:off x="3625001"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c=1</a:t>
            </a:r>
            <a:endParaRPr lang="en-US" sz="1400" dirty="0">
              <a:solidFill>
                <a:schemeClr val="tx1"/>
              </a:solidFill>
            </a:endParaRPr>
          </a:p>
        </p:txBody>
      </p:sp>
      <p:sp>
        <p:nvSpPr>
          <p:cNvPr id="35" name="Rectangle 34"/>
          <p:cNvSpPr/>
          <p:nvPr/>
        </p:nvSpPr>
        <p:spPr>
          <a:xfrm>
            <a:off x="45217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e=0</a:t>
            </a:r>
            <a:endParaRPr lang="en-US" sz="1400" dirty="0">
              <a:solidFill>
                <a:schemeClr val="tx1"/>
              </a:solidFill>
            </a:endParaRPr>
          </a:p>
        </p:txBody>
      </p:sp>
      <p:sp>
        <p:nvSpPr>
          <p:cNvPr id="37" name="Rectangle 36"/>
          <p:cNvSpPr/>
          <p:nvPr/>
        </p:nvSpPr>
        <p:spPr>
          <a:xfrm>
            <a:off x="31501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38" name="Rectangle 37"/>
          <p:cNvSpPr/>
          <p:nvPr/>
        </p:nvSpPr>
        <p:spPr>
          <a:xfrm>
            <a:off x="40645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39" name="Rectangle 38"/>
          <p:cNvSpPr/>
          <p:nvPr/>
        </p:nvSpPr>
        <p:spPr>
          <a:xfrm>
            <a:off x="5392155"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r=1</a:t>
            </a:r>
            <a:endParaRPr lang="en-US" sz="1400" dirty="0">
              <a:solidFill>
                <a:schemeClr val="tx1"/>
              </a:solidFill>
            </a:endParaRPr>
          </a:p>
        </p:txBody>
      </p:sp>
      <p:sp>
        <p:nvSpPr>
          <p:cNvPr id="40" name="TextBox 39"/>
          <p:cNvSpPr txBox="1"/>
          <p:nvPr/>
        </p:nvSpPr>
        <p:spPr>
          <a:xfrm>
            <a:off x="4999589" y="5645587"/>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1" name="Down Arrow 40"/>
          <p:cNvSpPr/>
          <p:nvPr/>
        </p:nvSpPr>
        <p:spPr>
          <a:xfrm>
            <a:off x="2807224" y="5067540"/>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080494" y="5027951"/>
            <a:ext cx="1330814" cy="307777"/>
          </a:xfrm>
          <a:prstGeom prst="rect">
            <a:avLst/>
          </a:prstGeom>
          <a:noFill/>
        </p:spPr>
        <p:txBody>
          <a:bodyPr wrap="none" rtlCol="0">
            <a:spAutoFit/>
          </a:bodyPr>
          <a:lstStyle/>
          <a:p>
            <a:r>
              <a:rPr lang="en-US" sz="1400" b="1" dirty="0" smtClean="0"/>
              <a:t>Mask &amp;= ~0x01</a:t>
            </a:r>
            <a:endParaRPr lang="en-US" sz="1400" b="1" dirty="0"/>
          </a:p>
        </p:txBody>
      </p:sp>
      <p:sp>
        <p:nvSpPr>
          <p:cNvPr id="43" name="Oval 42"/>
          <p:cNvSpPr/>
          <p:nvPr/>
        </p:nvSpPr>
        <p:spPr>
          <a:xfrm>
            <a:off x="4555245" y="5645587"/>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168541" y="6337102"/>
            <a:ext cx="2192075" cy="307777"/>
          </a:xfrm>
          <a:prstGeom prst="rect">
            <a:avLst/>
          </a:prstGeom>
          <a:noFill/>
        </p:spPr>
        <p:txBody>
          <a:bodyPr wrap="none" rtlCol="0">
            <a:spAutoFit/>
          </a:bodyPr>
          <a:lstStyle/>
          <a:p>
            <a:r>
              <a:rPr lang="en-US" sz="1400" b="1" dirty="0" smtClean="0"/>
              <a:t>Duplicates: Non-Zero value</a:t>
            </a:r>
            <a:endParaRPr lang="en-US" sz="1400" b="1" dirty="0"/>
          </a:p>
        </p:txBody>
      </p:sp>
      <p:cxnSp>
        <p:nvCxnSpPr>
          <p:cNvPr id="46" name="Straight Arrow Connector 45"/>
          <p:cNvCxnSpPr/>
          <p:nvPr/>
        </p:nvCxnSpPr>
        <p:spPr>
          <a:xfrm flipH="1" flipV="1">
            <a:off x="2921524" y="6096000"/>
            <a:ext cx="389856" cy="25062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3799945" y="6086476"/>
            <a:ext cx="0" cy="26015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5302117" y="6096000"/>
            <a:ext cx="292714" cy="29021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98700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and Duplicate Counts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b="1" dirty="0">
                <a:solidFill>
                  <a:schemeClr val="accent5">
                    <a:lumMod val="75000"/>
                  </a:schemeClr>
                </a:solidFill>
              </a:rPr>
              <a:t> </a:t>
            </a:r>
            <a:r>
              <a:rPr lang="en-US" sz="1200" dirty="0" err="1" smtClean="0"/>
              <a:t>charOccur</a:t>
            </a:r>
            <a:r>
              <a:rPr lang="en-US" sz="1200" dirty="0"/>
              <a:t>( s ):</a:t>
            </a:r>
          </a:p>
          <a:p>
            <a:r>
              <a:rPr lang="en-US" sz="1200" dirty="0"/>
              <a:t>	counter = [0] * 96	</a:t>
            </a:r>
            <a:r>
              <a:rPr lang="en-US" sz="1200" dirty="0">
                <a:solidFill>
                  <a:srgbClr val="00B050"/>
                </a:solidFill>
              </a:rPr>
              <a:t># codes 32 .. 127 are printable (so skip first 32)</a:t>
            </a:r>
          </a:p>
          <a:p>
            <a:r>
              <a:rPr lang="en-US" sz="1200" dirty="0"/>
              <a:t>	length = </a:t>
            </a:r>
            <a:r>
              <a:rPr lang="en-US" sz="1200" dirty="0" err="1"/>
              <a:t>len</a:t>
            </a:r>
            <a:r>
              <a:rPr lang="en-US" sz="1200" dirty="0"/>
              <a:t>(s)</a:t>
            </a:r>
          </a:p>
          <a:p>
            <a:r>
              <a:rPr lang="en-US" sz="1200" dirty="0"/>
              <a:t>	</a:t>
            </a:r>
            <a:r>
              <a:rPr lang="en-US" sz="1200" dirty="0">
                <a:solidFill>
                  <a:srgbClr val="00B050"/>
                </a:solidFill>
              </a:rPr>
              <a:t># use counter as an accumulator while we count each character in string</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counter[ </a:t>
            </a:r>
            <a:r>
              <a:rPr lang="en-US" sz="1200" dirty="0" err="1"/>
              <a:t>ord</a:t>
            </a:r>
            <a:r>
              <a:rPr lang="en-US" sz="1200" dirty="0"/>
              <a:t>( s[ </a:t>
            </a:r>
            <a:r>
              <a:rPr lang="en-US" sz="1200" dirty="0" err="1"/>
              <a:t>i</a:t>
            </a:r>
            <a:r>
              <a:rPr lang="en-US" sz="1200" dirty="0"/>
              <a:t> ] ) - 32 ] += 1	</a:t>
            </a:r>
            <a:r>
              <a:rPr lang="en-US" sz="1200" dirty="0">
                <a:solidFill>
                  <a:srgbClr val="00B050"/>
                </a:solidFill>
              </a:rPr>
              <a:t># offset </a:t>
            </a:r>
            <a:r>
              <a:rPr lang="en-US" sz="1200" dirty="0" err="1">
                <a:solidFill>
                  <a:srgbClr val="00B050"/>
                </a:solidFill>
              </a:rPr>
              <a:t>ascii</a:t>
            </a:r>
            <a:r>
              <a:rPr lang="en-US" sz="1200" dirty="0">
                <a:solidFill>
                  <a:srgbClr val="00B050"/>
                </a:solidFill>
              </a:rPr>
              <a:t> code by 32</a:t>
            </a:r>
          </a:p>
          <a:p>
            <a:r>
              <a:rPr lang="en-US" sz="1200" dirty="0"/>
              <a:t>	</a:t>
            </a:r>
            <a:r>
              <a:rPr lang="en-US" sz="1200" b="1" dirty="0">
                <a:solidFill>
                  <a:schemeClr val="accent5">
                    <a:lumMod val="75000"/>
                  </a:schemeClr>
                </a:solidFill>
              </a:rPr>
              <a:t>return</a:t>
            </a:r>
            <a:r>
              <a:rPr lang="en-US" sz="1200" dirty="0"/>
              <a:t> counter</a:t>
            </a:r>
          </a:p>
        </p:txBody>
      </p:sp>
      <p:sp>
        <p:nvSpPr>
          <p:cNvPr id="9" name="TextBox 8"/>
          <p:cNvSpPr txBox="1"/>
          <p:nvPr/>
        </p:nvSpPr>
        <p:spPr>
          <a:xfrm>
            <a:off x="3962400" y="1110734"/>
            <a:ext cx="1710981" cy="369332"/>
          </a:xfrm>
          <a:prstGeom prst="rect">
            <a:avLst/>
          </a:prstGeom>
          <a:noFill/>
        </p:spPr>
        <p:txBody>
          <a:bodyPr wrap="none" rtlCol="0">
            <a:spAutoFit/>
          </a:bodyPr>
          <a:lstStyle/>
          <a:p>
            <a:r>
              <a:rPr lang="en-US" dirty="0" smtClean="0">
                <a:solidFill>
                  <a:schemeClr val="accent5">
                    <a:lumMod val="75000"/>
                  </a:schemeClr>
                </a:solidFill>
              </a:rPr>
              <a:t>Character Count</a:t>
            </a:r>
            <a:endParaRPr lang="en-US" dirty="0">
              <a:solidFill>
                <a:schemeClr val="accent5">
                  <a:lumMod val="75000"/>
                </a:schemeClr>
              </a:solidFill>
            </a:endParaRPr>
          </a:p>
        </p:txBody>
      </p:sp>
      <p:cxnSp>
        <p:nvCxnSpPr>
          <p:cNvPr id="13" name="Straight Arrow Connector 12"/>
          <p:cNvCxnSpPr/>
          <p:nvPr/>
        </p:nvCxnSpPr>
        <p:spPr>
          <a:xfrm flipH="1">
            <a:off x="3173243" y="4553902"/>
            <a:ext cx="817732" cy="3228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89532" y="3047999"/>
            <a:ext cx="412574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function that returns the ASCII value of the character.</a:t>
            </a:r>
            <a:endParaRPr lang="en-US" sz="1200" dirty="0">
              <a:solidFill>
                <a:schemeClr val="accent6">
                  <a:lumMod val="75000"/>
                </a:schemeClr>
              </a:solidFill>
            </a:endParaRPr>
          </a:p>
        </p:txBody>
      </p:sp>
      <p:sp>
        <p:nvSpPr>
          <p:cNvPr id="17" name="TextBox 16"/>
          <p:cNvSpPr txBox="1"/>
          <p:nvPr/>
        </p:nvSpPr>
        <p:spPr>
          <a:xfrm>
            <a:off x="209550" y="3769072"/>
            <a:ext cx="8610600" cy="1569660"/>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b="1" dirty="0" smtClean="0">
                <a:solidFill>
                  <a:schemeClr val="accent5">
                    <a:lumMod val="75000"/>
                  </a:schemeClr>
                </a:solidFill>
              </a:rPr>
              <a:t> </a:t>
            </a:r>
            <a:r>
              <a:rPr lang="en-US" sz="1200" dirty="0" err="1" smtClean="0"/>
              <a:t>dupChar</a:t>
            </a:r>
            <a:r>
              <a:rPr lang="en-US" sz="1200" dirty="0" smtClean="0"/>
              <a:t>( s ):</a:t>
            </a:r>
          </a:p>
          <a:p>
            <a:r>
              <a:rPr lang="en-US" sz="1200" dirty="0"/>
              <a:t>	</a:t>
            </a:r>
            <a:r>
              <a:rPr lang="en-US" sz="1200" dirty="0" smtClean="0">
                <a:solidFill>
                  <a:srgbClr val="00B050"/>
                </a:solidFill>
              </a:rPr>
              <a:t># </a:t>
            </a:r>
            <a:r>
              <a:rPr lang="en-US" sz="1200" dirty="0">
                <a:solidFill>
                  <a:srgbClr val="00B050"/>
                </a:solidFill>
              </a:rPr>
              <a:t>Get the character occurrences</a:t>
            </a:r>
          </a:p>
          <a:p>
            <a:r>
              <a:rPr lang="en-US" sz="1200" dirty="0"/>
              <a:t>	dup = </a:t>
            </a:r>
            <a:r>
              <a:rPr lang="en-US" sz="1200" smtClean="0"/>
              <a:t>charOccur</a:t>
            </a:r>
            <a:r>
              <a:rPr lang="en-US" sz="1200" dirty="0"/>
              <a:t>( s )</a:t>
            </a:r>
          </a:p>
          <a:p>
            <a:r>
              <a:rPr lang="en-US" sz="1200" dirty="0"/>
              <a:t>	</a:t>
            </a:r>
            <a:r>
              <a:rPr lang="en-US" sz="1200" dirty="0">
                <a:solidFill>
                  <a:srgbClr val="00B050"/>
                </a:solidFill>
              </a:rPr>
              <a:t># Mask out all single count occurrences</a:t>
            </a:r>
          </a:p>
          <a:p>
            <a:r>
              <a:rPr lang="en-US" sz="1200" dirty="0"/>
              <a:t>	length = </a:t>
            </a:r>
            <a:r>
              <a:rPr lang="en-US" sz="1200" dirty="0" err="1"/>
              <a:t>len</a:t>
            </a:r>
            <a:r>
              <a:rPr lang="en-US" sz="1200" dirty="0"/>
              <a:t>( dup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dup[ </a:t>
            </a:r>
            <a:r>
              <a:rPr lang="en-US" sz="1200" dirty="0" err="1"/>
              <a:t>i</a:t>
            </a:r>
            <a:r>
              <a:rPr lang="en-US" sz="1200" dirty="0"/>
              <a:t> ] &amp;= ~</a:t>
            </a:r>
            <a:r>
              <a:rPr lang="en-US" sz="1200" dirty="0" smtClean="0"/>
              <a:t>0x01</a:t>
            </a:r>
            <a:r>
              <a:rPr lang="en-US" sz="1200" dirty="0"/>
              <a:t>;</a:t>
            </a:r>
          </a:p>
          <a:p>
            <a:r>
              <a:rPr lang="en-US" sz="1200" dirty="0"/>
              <a:t>	</a:t>
            </a:r>
            <a:r>
              <a:rPr lang="en-US" sz="1200" b="1" dirty="0">
                <a:solidFill>
                  <a:schemeClr val="accent5">
                    <a:lumMod val="75000"/>
                  </a:schemeClr>
                </a:solidFill>
              </a:rPr>
              <a:t>return</a:t>
            </a:r>
            <a:r>
              <a:rPr lang="en-US" sz="1200" dirty="0"/>
              <a:t> dup</a:t>
            </a:r>
          </a:p>
        </p:txBody>
      </p:sp>
      <p:sp>
        <p:nvSpPr>
          <p:cNvPr id="18" name="TextBox 17"/>
          <p:cNvSpPr txBox="1"/>
          <p:nvPr/>
        </p:nvSpPr>
        <p:spPr>
          <a:xfrm>
            <a:off x="3962399" y="3374171"/>
            <a:ext cx="1687641" cy="369332"/>
          </a:xfrm>
          <a:prstGeom prst="rect">
            <a:avLst/>
          </a:prstGeom>
          <a:noFill/>
        </p:spPr>
        <p:txBody>
          <a:bodyPr wrap="none" rtlCol="0">
            <a:spAutoFit/>
          </a:bodyPr>
          <a:lstStyle/>
          <a:p>
            <a:r>
              <a:rPr lang="en-US" dirty="0" smtClean="0">
                <a:solidFill>
                  <a:schemeClr val="accent5">
                    <a:lumMod val="75000"/>
                  </a:schemeClr>
                </a:solidFill>
              </a:rPr>
              <a:t>Duplicate Count</a:t>
            </a:r>
            <a:endParaRPr lang="en-US" dirty="0">
              <a:solidFill>
                <a:schemeClr val="accent5">
                  <a:lumMod val="75000"/>
                </a:schemeClr>
              </a:solidFill>
            </a:endParaRPr>
          </a:p>
        </p:txBody>
      </p:sp>
      <p:cxnSp>
        <p:nvCxnSpPr>
          <p:cNvPr id="19" name="Straight Arrow Connector 18"/>
          <p:cNvCxnSpPr/>
          <p:nvPr/>
        </p:nvCxnSpPr>
        <p:spPr>
          <a:xfrm flipH="1" flipV="1">
            <a:off x="2971800" y="2809965"/>
            <a:ext cx="817732" cy="39043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00500" y="4415402"/>
            <a:ext cx="4125744" cy="276999"/>
          </a:xfrm>
          <a:prstGeom prst="rect">
            <a:avLst/>
          </a:prstGeom>
          <a:noFill/>
        </p:spPr>
        <p:txBody>
          <a:bodyPr wrap="square" rtlCol="0">
            <a:spAutoFit/>
          </a:bodyPr>
          <a:lstStyle/>
          <a:p>
            <a:r>
              <a:rPr lang="en-US" sz="1200" dirty="0" smtClean="0">
                <a:solidFill>
                  <a:schemeClr val="accent6">
                    <a:lumMod val="75000"/>
                  </a:schemeClr>
                </a:solidFill>
              </a:rPr>
              <a:t>A mask is the complement (inverse) of the value to remove</a:t>
            </a:r>
            <a:endParaRPr lang="en-US" sz="1200" dirty="0">
              <a:solidFill>
                <a:schemeClr val="accent6">
                  <a:lumMod val="75000"/>
                </a:schemeClr>
              </a:solidFill>
            </a:endParaRPr>
          </a:p>
        </p:txBody>
      </p:sp>
    </p:spTree>
    <p:extLst>
      <p:ext uri="{BB962C8B-B14F-4D97-AF65-F5344CB8AC3E}">
        <p14:creationId xmlns:p14="http://schemas.microsoft.com/office/powerpoint/2010/main" val="967377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14927</TotalTime>
  <Words>5569</Words>
  <Application>Microsoft Office PowerPoint</Application>
  <PresentationFormat>On-screen Show (4:3)</PresentationFormat>
  <Paragraphs>2002</Paragraphs>
  <Slides>99</Slides>
  <Notes>35</Notes>
  <HiddenSlides>0</HiddenSlides>
  <MMClips>0</MMClips>
  <ScaleCrop>false</ScaleCrop>
  <HeadingPairs>
    <vt:vector size="4" baseType="variant">
      <vt:variant>
        <vt:lpstr>Theme</vt:lpstr>
      </vt:variant>
      <vt:variant>
        <vt:i4>1</vt:i4>
      </vt:variant>
      <vt:variant>
        <vt:lpstr>Slide Titles</vt:lpstr>
      </vt:variant>
      <vt:variant>
        <vt:i4>99</vt:i4>
      </vt:variant>
    </vt:vector>
  </HeadingPairs>
  <TitlesOfParts>
    <vt:vector size="100" baseType="lpstr">
      <vt:lpstr>Office Theme</vt:lpstr>
      <vt:lpstr>Ignition Whiteboarding Coding Challenges in Python</vt:lpstr>
      <vt:lpstr>Objective</vt:lpstr>
      <vt:lpstr>Coding Challenge</vt:lpstr>
      <vt:lpstr>Prime Numbers</vt:lpstr>
      <vt:lpstr>Prime Numbers – Skip Even Numbers</vt:lpstr>
      <vt:lpstr>Prime Numbers – Skip Even Numbers, Divide by only 1/3 of range</vt:lpstr>
      <vt:lpstr>Coding Challenge</vt:lpstr>
      <vt:lpstr>Fibonacci Sequence – Recursive</vt:lpstr>
      <vt:lpstr>Fibonacci Sequence - Iterative</vt:lpstr>
      <vt:lpstr>Coding Challenge</vt:lpstr>
      <vt:lpstr>Dynamic Array</vt:lpstr>
      <vt:lpstr>Dynamic Array</vt:lpstr>
      <vt:lpstr>Dynamic Array - Improvement</vt:lpstr>
      <vt:lpstr>Dynamic Array – Time Complexity</vt:lpstr>
      <vt:lpstr>Coding Challenge</vt:lpstr>
      <vt:lpstr>Queue</vt:lpstr>
      <vt:lpstr>Queue</vt:lpstr>
      <vt:lpstr>List Implementation in Python</vt:lpstr>
      <vt:lpstr>Append to List</vt:lpstr>
      <vt:lpstr>Delete from front of List</vt:lpstr>
      <vt:lpstr>Coding Challenge</vt:lpstr>
      <vt:lpstr>Stack</vt:lpstr>
      <vt:lpstr>Stack</vt:lpstr>
      <vt:lpstr>Add to front of List</vt:lpstr>
      <vt:lpstr>Stack (Mimic using a List)</vt:lpstr>
      <vt:lpstr>Coding Challenge</vt:lpstr>
      <vt:lpstr>Heap</vt:lpstr>
      <vt:lpstr>Heap</vt:lpstr>
      <vt:lpstr>Queue, Stack, Heap -Time Complexity</vt:lpstr>
      <vt:lpstr>Coding Challenge</vt:lpstr>
      <vt:lpstr>StackChain</vt:lpstr>
      <vt:lpstr>StackChain</vt:lpstr>
      <vt:lpstr>StackChain</vt:lpstr>
      <vt:lpstr>Object Addressing and Value Storage</vt:lpstr>
      <vt:lpstr>Object Addressing and Value Storage (2)</vt:lpstr>
      <vt:lpstr>Lists Are Mutable</vt:lpstr>
      <vt:lpstr>Coding Challenge</vt:lpstr>
      <vt:lpstr>Towers of Hanoi - Recursion</vt:lpstr>
      <vt:lpstr>Towers of Hanoi</vt:lpstr>
      <vt:lpstr>Coding Challenge</vt:lpstr>
      <vt:lpstr>Binary Tree </vt:lpstr>
      <vt:lpstr>Binary Tree (with Decorator)</vt:lpstr>
      <vt:lpstr>Binary Tree (with Dictionary)</vt:lpstr>
      <vt:lpstr>Dictionary Data Type</vt:lpstr>
      <vt:lpstr>Coding Challenge</vt:lpstr>
      <vt:lpstr>Binary Tree Traversals</vt:lpstr>
      <vt:lpstr>BFS Traversal</vt:lpstr>
      <vt:lpstr>DFS Traversal</vt:lpstr>
      <vt:lpstr>Binary Tree Max/Min Depth</vt:lpstr>
      <vt:lpstr>Binary Tree Maximum Depth</vt:lpstr>
      <vt:lpstr>Binary Tree Max/Min Value</vt:lpstr>
      <vt:lpstr>Binary Tree Max/Min Value</vt:lpstr>
      <vt:lpstr>Coding Challenge</vt:lpstr>
      <vt:lpstr>Binary Search Tree - Insert</vt:lpstr>
      <vt:lpstr>Binary Search Tree - Insert</vt:lpstr>
      <vt:lpstr>Binary Search Tree - Find</vt:lpstr>
      <vt:lpstr>Binary Search Tree - Find</vt:lpstr>
      <vt:lpstr>Binary Search Tree - Delete</vt:lpstr>
      <vt:lpstr>Binary Search Tree - Delete</vt:lpstr>
      <vt:lpstr>Coding Challenge</vt:lpstr>
      <vt:lpstr>Arithmetic - Multiply</vt:lpstr>
      <vt:lpstr>Arithmetic - Multiply</vt:lpstr>
      <vt:lpstr>Arithmetic - Exponent</vt:lpstr>
      <vt:lpstr>Arithmetic - Exponent</vt:lpstr>
      <vt:lpstr>GCD – Iterative Solution</vt:lpstr>
      <vt:lpstr>Arithmetic – GCD Iterative</vt:lpstr>
      <vt:lpstr>GCD – Recursive Solution</vt:lpstr>
      <vt:lpstr>Arithmetic – GCD Recursive</vt:lpstr>
      <vt:lpstr>LCM</vt:lpstr>
      <vt:lpstr>Arithmetic – LCM</vt:lpstr>
      <vt:lpstr>Coding Challenge</vt:lpstr>
      <vt:lpstr>Bubble Sort</vt:lpstr>
      <vt:lpstr>Bubble Sort</vt:lpstr>
      <vt:lpstr>Coding Challenge</vt:lpstr>
      <vt:lpstr>Insertion Sort</vt:lpstr>
      <vt:lpstr>Insertion Sort</vt:lpstr>
      <vt:lpstr>Quick Sort</vt:lpstr>
      <vt:lpstr>Quick Sort</vt:lpstr>
      <vt:lpstr>Merge Sort</vt:lpstr>
      <vt:lpstr>Merge Sort</vt:lpstr>
      <vt:lpstr>Quick / Sort Merge - Complexity</vt:lpstr>
      <vt:lpstr>Coding Challenge</vt:lpstr>
      <vt:lpstr>Hashing</vt:lpstr>
      <vt:lpstr>Integer Hash</vt:lpstr>
      <vt:lpstr>Integer Hash (part 1)</vt:lpstr>
      <vt:lpstr>Integer Hash (part 2)</vt:lpstr>
      <vt:lpstr>Integer Hash (part 3)</vt:lpstr>
      <vt:lpstr>String (Object) Hash</vt:lpstr>
      <vt:lpstr>Hash Table with Linear Probing</vt:lpstr>
      <vt:lpstr>Hash Table with Linear Probing</vt:lpstr>
      <vt:lpstr>Coding Challenge</vt:lpstr>
      <vt:lpstr>Reverse String</vt:lpstr>
      <vt:lpstr>Reverse String</vt:lpstr>
      <vt:lpstr>Palindrome - Word</vt:lpstr>
      <vt:lpstr>Palindrome - Phrase</vt:lpstr>
      <vt:lpstr>Palindrome</vt:lpstr>
      <vt:lpstr>Character Count</vt:lpstr>
      <vt:lpstr>Duplicate Character Count</vt:lpstr>
      <vt:lpstr>Character and Duplicate Counts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Narrative Fields in Datasets for Classification </dc:title>
  <dc:creator>Andrew Ferlitsch</dc:creator>
  <cp:lastModifiedBy>dad</cp:lastModifiedBy>
  <cp:revision>507</cp:revision>
  <dcterms:created xsi:type="dcterms:W3CDTF">2006-08-16T00:00:00Z</dcterms:created>
  <dcterms:modified xsi:type="dcterms:W3CDTF">2018-07-11T00:22:29Z</dcterms:modified>
</cp:coreProperties>
</file>