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74452"/>
              </p:ext>
            </p:extLst>
          </p:nvPr>
        </p:nvGraphicFramePr>
        <p:xfrm>
          <a:off x="457199" y="180969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029200" y="1700094"/>
            <a:ext cx="914400" cy="17097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16500" y="1330762"/>
            <a:ext cx="396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does not contribute to outcome</a:t>
            </a:r>
            <a:endParaRPr lang="en-US" dirty="0"/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79448"/>
              </p:ext>
            </p:extLst>
          </p:nvPr>
        </p:nvGraphicFramePr>
        <p:xfrm>
          <a:off x="1409700" y="4419600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 rot="10800000" flipV="1">
            <a:off x="5943600" y="1663822"/>
            <a:ext cx="457202" cy="4158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114800" y="35052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74609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 After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533400" y="4800600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40359" y="4800600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13695" y="4800600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30159" y="4800600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6788" y="48006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332180" y="494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endCxn id="67" idx="0"/>
          </p:cNvCxnSpPr>
          <p:nvPr/>
        </p:nvCxnSpPr>
        <p:spPr>
          <a:xfrm flipH="1">
            <a:off x="1005863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53132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957" y="42884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3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997134" y="428842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3</a:t>
            </a:r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915865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70388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a + </a:t>
            </a:r>
            <a:r>
              <a:rPr lang="en-US" sz="2800" dirty="0" err="1" smtClean="0">
                <a:solidFill>
                  <a:srgbClr val="FF0000"/>
                </a:solidFill>
              </a:rPr>
              <a:t>bx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bx</a:t>
            </a:r>
            <a:r>
              <a:rPr lang="en-US" sz="1400" dirty="0" smtClean="0">
                <a:solidFill>
                  <a:srgbClr val="FF0000"/>
                </a:solidFill>
              </a:rPr>
              <a:t>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629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54529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−ŷ)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54529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Do the 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0902" y="1107873"/>
            <a:ext cx="560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Python &amp; R have libraries that do the math!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e.g., </a:t>
            </a: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sci</a:t>
            </a:r>
            <a:r>
              <a:rPr lang="en-US" sz="2400" dirty="0" smtClean="0">
                <a:solidFill>
                  <a:srgbClr val="0070C0"/>
                </a:solidFill>
              </a:rPr>
              <a:t>-learn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225997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Split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763" y="2438400"/>
            <a:ext cx="409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split( dataset,  0.80 )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061" y="3325861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Train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243" y="2099846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5726" y="2099846"/>
            <a:ext cx="329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ercentage (e.g., 80% train, 20% test)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24123" y="2098644"/>
            <a:ext cx="178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&amp; test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3635752"/>
            <a:ext cx="28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model = train(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5215" y="3050977"/>
            <a:ext cx="86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068" y="3297198"/>
            <a:ext cx="8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364494" y="3064252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758" y="4467205"/>
            <a:ext cx="9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Test the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86000" y="4771310"/>
            <a:ext cx="292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model(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94575" y="3050976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273300" y="4174818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2052" y="4189294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991944" y="4174817"/>
            <a:ext cx="55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est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7878" y="4205545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758" y="5562599"/>
            <a:ext cx="104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Calculate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Accuracy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89894" y="5685709"/>
            <a:ext cx="394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result  = accuracy(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68013" y="5347155"/>
            <a:ext cx="120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value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494169" y="5148729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62683" y="3050977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Pseudo Names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endCxn id="4" idx="2"/>
          </p:cNvCxnSpPr>
          <p:nvPr/>
        </p:nvCxnSpPr>
        <p:spPr>
          <a:xfrm rot="10800000">
            <a:off x="4311717" y="2838510"/>
            <a:ext cx="2950969" cy="3513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93408"/>
              </p:ext>
            </p:extLst>
          </p:nvPr>
        </p:nvGraphicFramePr>
        <p:xfrm>
          <a:off x="1219200" y="25146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66706" y="1781768"/>
            <a:ext cx="26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Attributes of each sample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3810000" y="-322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3180"/>
              </p:ext>
            </p:extLst>
          </p:nvPr>
        </p:nvGraphicFramePr>
        <p:xfrm>
          <a:off x="1181100" y="50292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8100" y="4416815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52" y="1187510"/>
            <a:ext cx="804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There is NO label – we don’t know what each sample is in the training set!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Clusters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233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Cluster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168134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cxnSp>
        <p:nvCxnSpPr>
          <p:cNvPr id="31" name="Curved Connector 30"/>
          <p:cNvCxnSpPr>
            <a:endCxn id="45" idx="1"/>
          </p:cNvCxnSpPr>
          <p:nvPr/>
        </p:nvCxnSpPr>
        <p:spPr>
          <a:xfrm rot="16200000" flipH="1">
            <a:off x="4632143" y="2201124"/>
            <a:ext cx="1003304" cy="73868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5372100" y="43590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288326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2765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0063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28197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4675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56622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27357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64451" y="1902023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41" idx="5"/>
          </p:cNvCxnSpPr>
          <p:nvPr/>
        </p:nvCxnSpPr>
        <p:spPr>
          <a:xfrm rot="10800000" flipV="1">
            <a:off x="3659912" y="2059723"/>
            <a:ext cx="1142947" cy="599083"/>
          </a:xfrm>
          <a:prstGeom prst="curvedConnector4">
            <a:avLst>
              <a:gd name="adj1" fmla="val 49268"/>
              <a:gd name="adj2" fmla="val 14081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6205" y="1640413"/>
            <a:ext cx="106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Apple)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848842">
            <a:off x="2034977" y="1848893"/>
            <a:ext cx="1739438" cy="293736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3782133">
            <a:off x="4150000" y="2671165"/>
            <a:ext cx="1739438" cy="2341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72200" y="3265556"/>
            <a:ext cx="1191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Banana)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60" y="6095999"/>
            <a:ext cx="859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Find a Relationship Between Data that Separates them into Clusters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545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13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 Centroid</a:t>
            </a:r>
          </a:p>
        </p:txBody>
      </p:sp>
      <p:sp>
        <p:nvSpPr>
          <p:cNvPr id="4" name="Oval 3"/>
          <p:cNvSpPr/>
          <p:nvPr/>
        </p:nvSpPr>
        <p:spPr>
          <a:xfrm rot="4291102">
            <a:off x="3427630" y="2067573"/>
            <a:ext cx="1786627" cy="431326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154328" y="1937579"/>
            <a:ext cx="1513618" cy="20613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651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Pick Number of Clusters (e.g., 2 for Apple and Banana)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Place a point (cluster centroid) randomly for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cluster centroid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4288029"/>
            <a:ext cx="639039" cy="2097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1"/>
          </p:cNvCxnSpPr>
          <p:nvPr/>
        </p:nvCxnSpPr>
        <p:spPr>
          <a:xfrm flipH="1" flipV="1">
            <a:off x="3257550" y="3370121"/>
            <a:ext cx="1191489" cy="854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02926" y="2885942"/>
            <a:ext cx="152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Calculate Distance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each centroid</a:t>
            </a:r>
          </a:p>
        </p:txBody>
      </p:sp>
      <p:cxnSp>
        <p:nvCxnSpPr>
          <p:cNvPr id="55" name="Curved Connector 54"/>
          <p:cNvCxnSpPr/>
          <p:nvPr/>
        </p:nvCxnSpPr>
        <p:spPr>
          <a:xfrm rot="10800000" flipV="1">
            <a:off x="4129519" y="3085255"/>
            <a:ext cx="3065902" cy="9291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Recalculate Centroids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590800" y="47237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20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Cluster Centroid</a:t>
            </a:r>
          </a:p>
        </p:txBody>
      </p:sp>
      <p:sp>
        <p:nvSpPr>
          <p:cNvPr id="4" name="Oval 3"/>
          <p:cNvSpPr/>
          <p:nvPr/>
        </p:nvSpPr>
        <p:spPr>
          <a:xfrm rot="3785428">
            <a:off x="3580227" y="2262292"/>
            <a:ext cx="1488245" cy="431326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000483" y="2266976"/>
            <a:ext cx="1996860" cy="188582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710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Calculate Centroid (Center) of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Move Centroid to new calculated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(new) cluster centroid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0" idx="2"/>
          </p:cNvCxnSpPr>
          <p:nvPr/>
        </p:nvCxnSpPr>
        <p:spPr>
          <a:xfrm>
            <a:off x="3075558" y="4140851"/>
            <a:ext cx="1134492" cy="1196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2911138" y="3070699"/>
            <a:ext cx="162262" cy="9539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89450" y="2117466"/>
            <a:ext cx="125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Centroids</a:t>
            </a:r>
          </a:p>
        </p:txBody>
      </p:sp>
      <p:cxnSp>
        <p:nvCxnSpPr>
          <p:cNvPr id="55" name="Curved Connector 54"/>
          <p:cNvCxnSpPr>
            <a:endCxn id="49" idx="6"/>
          </p:cNvCxnSpPr>
          <p:nvPr/>
        </p:nvCxnSpPr>
        <p:spPr>
          <a:xfrm rot="10800000" flipV="1">
            <a:off x="2968288" y="2271354"/>
            <a:ext cx="1563577" cy="74919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2853987" y="2966312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210050" y="420626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4" idx="1"/>
          </p:cNvCxnSpPr>
          <p:nvPr/>
        </p:nvCxnSpPr>
        <p:spPr>
          <a:xfrm rot="10800000" flipV="1">
            <a:off x="4267200" y="2271355"/>
            <a:ext cx="222250" cy="185149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725" y="4722542"/>
            <a:ext cx="101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Recalculate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Distances</a:t>
            </a:r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1219200" y="3576239"/>
            <a:ext cx="1749088" cy="140791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1219200" y="4208322"/>
            <a:ext cx="2286000" cy="852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2280" y="6063734"/>
            <a:ext cx="51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REPEAT STEPS until centroids do not move anymore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ML : DS vs 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38" name="Vertical Scroll 37"/>
          <p:cNvSpPr/>
          <p:nvPr/>
        </p:nvSpPr>
        <p:spPr>
          <a:xfrm>
            <a:off x="558800" y="2457796"/>
            <a:ext cx="1752600" cy="3581400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9" name="Vertical Scroll 38"/>
          <p:cNvSpPr/>
          <p:nvPr/>
        </p:nvSpPr>
        <p:spPr>
          <a:xfrm>
            <a:off x="6794500" y="2472728"/>
            <a:ext cx="1752600" cy="35814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5438" y="1302265"/>
            <a:ext cx="865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 marriage of Statistics and Computer Science</a:t>
            </a:r>
            <a:endParaRPr lang="en-US" sz="2400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651499" y="3829396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8526" y="194310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Traditional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74226" y="1962496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Front Ends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- Clean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067626" y="1638016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4680854" y="1270248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668144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unreadable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bad (funny) characters from different character </a:t>
            </a:r>
            <a:r>
              <a:rPr lang="en-US" dirty="0" err="1" smtClean="0"/>
              <a:t>codesets</a:t>
            </a:r>
            <a:endParaRPr lang="en-US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Misaligned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incorrect number of fields for row in a CSV file.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Replace blank fields (i.e., synthesize a value).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Mean value of all non-blank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Use rows with values as training set to learn the value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3000826" y="1298637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05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5656946" y="1330478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8" y="2743200"/>
            <a:ext cx="77189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Change categorical values into real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Cannot use enumeration (values imply importance!)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Expand into dummy variables, one per category, use 0 and 1 as values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69344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882572" y="1304331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7" name="Folded Corner 16"/>
          <p:cNvSpPr/>
          <p:nvPr/>
        </p:nvSpPr>
        <p:spPr>
          <a:xfrm>
            <a:off x="2202544" y="1332720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8" name="Right Arrow 17"/>
          <p:cNvSpPr/>
          <p:nvPr/>
        </p:nvSpPr>
        <p:spPr>
          <a:xfrm>
            <a:off x="5020130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5671"/>
              </p:ext>
            </p:extLst>
          </p:nvPr>
        </p:nvGraphicFramePr>
        <p:xfrm>
          <a:off x="1320798" y="4343400"/>
          <a:ext cx="1041402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0023"/>
              </p:ext>
            </p:extLst>
          </p:nvPr>
        </p:nvGraphicFramePr>
        <p:xfrm>
          <a:off x="4038600" y="4343400"/>
          <a:ext cx="3810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2"/>
                <a:gridCol w="1295400"/>
                <a:gridCol w="1269998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67000" y="5029200"/>
            <a:ext cx="10432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497570" y="1320764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06186" y="2743200"/>
            <a:ext cx="683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Scale values to be within the same proportional range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A column with much larger range will over influence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learning over another column with smaller range.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Typically, scale the range between 0 and 1 (normalization) or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-1 and 1 (standardization).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54044" y="1333216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6" name="Right Arrow 15"/>
          <p:cNvSpPr/>
          <p:nvPr/>
        </p:nvSpPr>
        <p:spPr>
          <a:xfrm>
            <a:off x="23664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2979670" y="1307069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8" name="Folded Corner 17"/>
          <p:cNvSpPr/>
          <p:nvPr/>
        </p:nvSpPr>
        <p:spPr>
          <a:xfrm>
            <a:off x="1299642" y="1335458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9" name="Right Arrow 18"/>
          <p:cNvSpPr/>
          <p:nvPr/>
        </p:nvSpPr>
        <p:spPr>
          <a:xfrm>
            <a:off x="4117228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43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3176" y="57243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22300" y="572437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1705" y="518010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8290" y="518011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23" idx="2"/>
            <a:endCxn id="7" idx="1"/>
          </p:cNvCxnSpPr>
          <p:nvPr/>
        </p:nvCxnSpPr>
        <p:spPr>
          <a:xfrm rot="16200000" flipH="1">
            <a:off x="2552191" y="552805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1"/>
          </p:cNvCxnSpPr>
          <p:nvPr/>
        </p:nvCxnSpPr>
        <p:spPr>
          <a:xfrm rot="10800000" flipV="1">
            <a:off x="3810001" y="533399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2895600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354106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0820" y="1600200"/>
            <a:ext cx="26670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Regression/Classification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(Prediction)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6211" y="1657866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(Robotics)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920" y="5143163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(Recognition)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6587" y="5075198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(Speech/Language)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32420" y="2362200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2420" y="3964296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32420" y="3541067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2420" y="3949363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20087" y="2443633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0087" y="3896331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10200" y="3622500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10200" y="3896331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68913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4512" y="193643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Statistics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94500" y="1943504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Computer Science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26" y="26670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074" y="337519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9074" y="4120026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9726" y="4942278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9074" y="56388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Apple vs Pear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7628" y="2487914"/>
            <a:ext cx="149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Life Expectancy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20328" y="3187987"/>
            <a:ext cx="92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Weather</a:t>
            </a:r>
            <a:endParaRPr lang="en-US" sz="1600" b="1" dirty="0"/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2184074" y="1921877"/>
            <a:ext cx="406726" cy="735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0" idx="1"/>
          </p:cNvCxnSpPr>
          <p:nvPr/>
        </p:nvCxnSpPr>
        <p:spPr>
          <a:xfrm rot="10800000" flipV="1">
            <a:off x="2209800" y="2657191"/>
            <a:ext cx="397828" cy="700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163285" y="3362371"/>
            <a:ext cx="397828" cy="7000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89" y="6279428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Shelf Placement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92863" y="5582906"/>
            <a:ext cx="119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Suggestions</a:t>
            </a:r>
            <a:endParaRPr lang="en-US" sz="1600" b="1" dirty="0"/>
          </a:p>
        </p:txBody>
      </p:sp>
      <p:cxnSp>
        <p:nvCxnSpPr>
          <p:cNvPr id="24" name="Curved Connector 23"/>
          <p:cNvCxnSpPr>
            <a:stCxn id="29" idx="1"/>
          </p:cNvCxnSpPr>
          <p:nvPr/>
        </p:nvCxnSpPr>
        <p:spPr>
          <a:xfrm rot="10800000">
            <a:off x="2209799" y="5973973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209799" y="5277450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62716" y="2654517"/>
            <a:ext cx="2127286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94500" y="335726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94500" y="412922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81800" y="498707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Adaption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7511" y="1750113"/>
            <a:ext cx="1102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Road Signs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1953" y="2487914"/>
            <a:ext cx="1266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Voice to Text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40325" y="3179452"/>
            <a:ext cx="112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Translation</a:t>
            </a:r>
            <a:endParaRPr lang="en-US" sz="1600" b="1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6127712" y="192187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81800" y="5638801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Recognition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>
            <a:off x="6168262" y="2630648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6155562" y="335336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92724" y="5582906"/>
            <a:ext cx="12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Automation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44304" y="6268706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Gun Shots</a:t>
            </a:r>
            <a:endParaRPr lang="en-US" sz="1600" b="1" dirty="0"/>
          </a:p>
        </p:txBody>
      </p:sp>
      <p:cxnSp>
        <p:nvCxnSpPr>
          <p:cNvPr id="35" name="Curved Connector 34"/>
          <p:cNvCxnSpPr>
            <a:stCxn id="55" idx="3"/>
          </p:cNvCxnSpPr>
          <p:nvPr/>
        </p:nvCxnSpPr>
        <p:spPr>
          <a:xfrm flipV="1">
            <a:off x="6399401" y="5322246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6440831" y="5973972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1623" y="12192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67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Ladder ( Complexity == Salary)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413000" y="5638800"/>
            <a:ext cx="4368800" cy="9906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Marketing / Sales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Text Classification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2413000" y="4495800"/>
            <a:ext cx="4368800" cy="9906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Human Interface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Vision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2438400" y="3352800"/>
            <a:ext cx="4343400" cy="9906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Factory Automation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3D Printing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2438400" y="2209800"/>
            <a:ext cx="4343400" cy="99060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Autonomous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413000" y="1143000"/>
            <a:ext cx="4368800" cy="99060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790" y="1453634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9800" y="3733800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787" y="594943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Mature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072258" y="2705100"/>
            <a:ext cx="213742" cy="2552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5771" y="4191000"/>
            <a:ext cx="9065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554835" y="1825883"/>
            <a:ext cx="1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5956300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Good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16665" y="3663434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Exceptional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2705100"/>
            <a:ext cx="152400" cy="2365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37400" y="145363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Stratosphere $$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882107" y="405765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873042" y="184150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in the 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237190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+ Label (where label is what the item [row] is. e.g., apple.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19200"/>
            <a:ext cx="535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Supervised versus Unsupervised Learning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457200" y="2331828"/>
            <a:ext cx="1143000" cy="1630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57200" y="4343400"/>
            <a:ext cx="1143000" cy="163057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43409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Only. e.g., we do not know its an apple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131066"/>
            <a:ext cx="418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Human (or program) pre-label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labels.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0108" y="4835520"/>
            <a:ext cx="382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clusters map to labels.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83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5635371" y="5947037"/>
            <a:ext cx="410862" cy="25159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47585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9201" y="4953000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24464" y="627826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Significance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2590800" y="3826132"/>
            <a:ext cx="381000" cy="4495801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6264533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1131</Words>
  <Application>Microsoft Office PowerPoint</Application>
  <PresentationFormat>On-screen Show (4:3)</PresentationFormat>
  <Paragraphs>435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Machine Learning </vt:lpstr>
      <vt:lpstr>ML : DS vs CS</vt:lpstr>
      <vt:lpstr>Categories</vt:lpstr>
      <vt:lpstr>Solutions</vt:lpstr>
      <vt:lpstr>Ladder ( Complexity == Salary)</vt:lpstr>
      <vt:lpstr>It’s About Training</vt:lpstr>
      <vt:lpstr>It’s in the Label</vt:lpstr>
      <vt:lpstr>Supervised Learning</vt:lpstr>
      <vt:lpstr>Decision Tree</vt:lpstr>
      <vt:lpstr>Pruning</vt:lpstr>
      <vt:lpstr>Decision Tree After Pruning</vt:lpstr>
      <vt:lpstr>Ensemble – Decision Stumps</vt:lpstr>
      <vt:lpstr>(Simple) Linear Regression</vt:lpstr>
      <vt:lpstr>Loss Function</vt:lpstr>
      <vt:lpstr>Libraries Do the Work</vt:lpstr>
      <vt:lpstr>Unsupervised Learning</vt:lpstr>
      <vt:lpstr>Clusters</vt:lpstr>
      <vt:lpstr>K-Means</vt:lpstr>
      <vt:lpstr>Recalculate Centroids</vt:lpstr>
      <vt:lpstr>Preparing a Dataset - Clean</vt:lpstr>
      <vt:lpstr>Preparing a Dataset – Conversion</vt:lpstr>
      <vt:lpstr>Preparing a Dataset – Feature 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75</cp:revision>
  <dcterms:created xsi:type="dcterms:W3CDTF">2006-08-16T00:00:00Z</dcterms:created>
  <dcterms:modified xsi:type="dcterms:W3CDTF">2018-07-19T21:10:18Z</dcterms:modified>
</cp:coreProperties>
</file>