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4" r:id="rId4"/>
    <p:sldId id="285" r:id="rId5"/>
    <p:sldId id="283" r:id="rId6"/>
    <p:sldId id="290" r:id="rId7"/>
    <p:sldId id="282" r:id="rId8"/>
    <p:sldId id="288" r:id="rId9"/>
    <p:sldId id="289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72" y="17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117" y="5794075"/>
            <a:ext cx="7966283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/>
              <a:t>Good Practice</a:t>
            </a:r>
            <a:r>
              <a:rPr lang="en-US" sz="1200" dirty="0"/>
              <a:t>: it's generally considered good practice to have non-inheriting classes explicitly inherit from the "object" </a:t>
            </a:r>
            <a:r>
              <a:rPr lang="en-US" sz="1200" dirty="0" smtClean="0"/>
              <a:t>class.</a:t>
            </a:r>
          </a:p>
          <a:p>
            <a:endParaRPr lang="en-US" sz="1200" dirty="0"/>
          </a:p>
          <a:p>
            <a:r>
              <a:rPr lang="en-US" sz="1200" b="1" i="1" dirty="0"/>
              <a:t> </a:t>
            </a:r>
            <a:r>
              <a:rPr lang="en-US" sz="1200" b="1" i="1" dirty="0" smtClean="0"/>
              <a:t>Example: </a:t>
            </a:r>
            <a:r>
              <a:rPr lang="en-US" sz="1200" dirty="0" smtClean="0">
                <a:solidFill>
                  <a:srgbClr val="00B050"/>
                </a:solidFill>
              </a:rPr>
              <a:t>class </a:t>
            </a:r>
            <a:r>
              <a:rPr lang="en-US" sz="1200" dirty="0">
                <a:solidFill>
                  <a:srgbClr val="00B050"/>
                </a:solidFill>
              </a:rPr>
              <a:t>Node</a:t>
            </a:r>
            <a:r>
              <a:rPr lang="en-US" sz="1200" dirty="0" smtClean="0">
                <a:solidFill>
                  <a:srgbClr val="00B050"/>
                </a:solidFill>
              </a:rPr>
              <a:t>: </a:t>
            </a:r>
            <a:r>
              <a:rPr lang="en-US" sz="1200" dirty="0" smtClean="0"/>
              <a:t>would become </a:t>
            </a:r>
            <a:r>
              <a:rPr lang="en-US" sz="1200" dirty="0" smtClean="0">
                <a:solidFill>
                  <a:srgbClr val="00B050"/>
                </a:solidFill>
              </a:rPr>
              <a:t>class Node(object):</a:t>
            </a:r>
            <a:r>
              <a:rPr lang="en-US" sz="1200" dirty="0">
                <a:solidFill>
                  <a:srgbClr val="00B050"/>
                </a:solidFill>
              </a:rPr>
              <a:t/>
            </a:r>
            <a:br>
              <a:rPr lang="en-US" sz="1200" dirty="0">
                <a:solidFill>
                  <a:srgbClr val="00B050"/>
                </a:solidFill>
              </a:rPr>
            </a:b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self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Node: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_key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	</a:t>
            </a:r>
            <a:r>
              <a:rPr lang="en-US" dirty="0" err="1"/>
              <a:t>self</a:t>
            </a:r>
            <a:r>
              <a:rPr lang="en-US" dirty="0" err="1" smtClean="0"/>
              <a:t>._key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dirty="0"/>
              <a:t>self,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self._key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self._key</a:t>
            </a:r>
            <a:r>
              <a:rPr lang="en-US" dirty="0" smtClean="0"/>
              <a:t> =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self, flag 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 self ):</a:t>
            </a:r>
            <a:br>
              <a:rPr lang="en-US" sz="1400" b="1" dirty="0" smtClean="0"/>
            </a:br>
            <a:r>
              <a:rPr lang="en-US" sz="1400" b="1" dirty="0" smtClean="0"/>
              <a:t>			flag = 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/>
              <a:t>flag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self.flag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4778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next( self, </a:t>
            </a:r>
            <a:r>
              <a:rPr lang="en-US" sz="1600" smtClean="0"/>
              <a:t>next ):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self._next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/>
              <a:t>get_next</a:t>
            </a:r>
            <a:r>
              <a:rPr lang="en-US" sz="1600" dirty="0" smtClean="0"/>
              <a:t>(self):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self._next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401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next( self, next =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600" dirty="0" smtClean="0"/>
              <a:t> 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1600" dirty="0" smtClean="0"/>
              <a:t>next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self._next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self._next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Getter/Setter using Property Decorator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9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decorator is a @property statement added before a function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definition that changes a method into a property.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Getter/Setter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8066" y="2907456"/>
            <a:ext cx="34011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class </a:t>
            </a:r>
            <a:r>
              <a:rPr lang="en-US" sz="1600" dirty="0" smtClean="0"/>
              <a:t>Node:</a:t>
            </a:r>
            <a:r>
              <a:rPr lang="en-US" sz="1600" dirty="0" smtClean="0">
                <a:solidFill>
                  <a:srgbClr val="0070C0"/>
                </a:solidFill>
              </a:rPr>
              <a:t/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	@property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next(self):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self._next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	@</a:t>
            </a:r>
            <a:r>
              <a:rPr lang="en-US" sz="1600" dirty="0" err="1" smtClean="0"/>
              <a:t>next.</a:t>
            </a:r>
            <a:r>
              <a:rPr lang="en-US" sz="1600" dirty="0" err="1" smtClean="0">
                <a:solidFill>
                  <a:srgbClr val="0070C0"/>
                </a:solidFill>
              </a:rPr>
              <a:t>setter</a:t>
            </a:r>
            <a:r>
              <a:rPr lang="en-US" sz="1600" dirty="0" smtClean="0">
                <a:solidFill>
                  <a:srgbClr val="0070C0"/>
                </a:solidFill>
              </a:rPr>
              <a:t/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def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next(self, next):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self._next</a:t>
            </a:r>
            <a:r>
              <a:rPr lang="en-US" sz="1600" dirty="0" smtClean="0"/>
              <a:t> = next</a:t>
            </a:r>
          </a:p>
          <a:p>
            <a:endParaRPr lang="en-US" sz="1600" dirty="0"/>
          </a:p>
          <a:p>
            <a:r>
              <a:rPr lang="en-US" sz="1600" dirty="0" smtClean="0"/>
              <a:t>node = Node()</a:t>
            </a:r>
          </a:p>
          <a:p>
            <a:r>
              <a:rPr lang="en-US" sz="1600" dirty="0" err="1" smtClean="0"/>
              <a:t>node.next</a:t>
            </a:r>
            <a:r>
              <a:rPr lang="en-US" sz="1600" dirty="0" smtClean="0"/>
              <a:t> = </a:t>
            </a:r>
            <a:r>
              <a:rPr lang="en-US" sz="1600" dirty="0" smtClean="0"/>
              <a:t>Node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smtClean="0"/>
              <a:t>next = </a:t>
            </a:r>
            <a:r>
              <a:rPr lang="en-US" sz="1600" dirty="0" err="1" smtClean="0"/>
              <a:t>node.next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2893" y="2735655"/>
            <a:ext cx="80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Decorator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39896" y="3236634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710656" y="3021756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43666" y="4188953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56645" y="4258204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30040" y="3167383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819400" y="547945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5410199"/>
            <a:ext cx="21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Setter used as property – no ()’s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218914" y="569701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620" y="5630634"/>
            <a:ext cx="21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Getter used as property – no ()’s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2954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(+, -,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… 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overloaded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for a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class object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Each class has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default implementation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built-in operators.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default implementations (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magic methods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overridden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to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implement operator overloading.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Built-in operators are designated using the double dash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__name__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convention. Below are some of these magic methods: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string conversion		__add__		+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integer conversion		__sub__		-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eq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==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mul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*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__ne__	!=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divmod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/ and %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&lt; operator	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()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__le__	&lt;=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getitem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[] index operator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81200"/>
            <a:ext cx="5140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lass</a:t>
            </a:r>
            <a:r>
              <a:rPr lang="en-US" dirty="0" smtClean="0"/>
              <a:t> Node(object):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name):</a:t>
            </a:r>
          </a:p>
          <a:p>
            <a:r>
              <a:rPr lang="en-US" dirty="0"/>
              <a:t>	</a:t>
            </a:r>
            <a:r>
              <a:rPr lang="en-US" dirty="0" smtClean="0"/>
              <a:t>	self.name =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__</a:t>
            </a:r>
            <a:r>
              <a:rPr lang="en-US" dirty="0" err="1" smtClean="0"/>
              <a:t>str</a:t>
            </a:r>
            <a:r>
              <a:rPr lang="en-US" dirty="0" smtClean="0"/>
              <a:t>__( self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__</a:t>
            </a:r>
            <a:r>
              <a:rPr lang="en-US" dirty="0" err="1" smtClean="0"/>
              <a:t>eq</a:t>
            </a:r>
            <a:r>
              <a:rPr lang="en-US" dirty="0" smtClean="0"/>
              <a:t>__( self, other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(self.name == other.name)</a:t>
            </a:r>
          </a:p>
          <a:p>
            <a:endParaRPr lang="en-US" dirty="0"/>
          </a:p>
          <a:p>
            <a:r>
              <a:rPr lang="en-US" dirty="0" smtClean="0"/>
              <a:t>node = Node( ‘</a:t>
            </a:r>
            <a:r>
              <a:rPr lang="en-US" dirty="0" err="1" smtClean="0"/>
              <a:t>foobar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( node ) )		</a:t>
            </a:r>
            <a:r>
              <a:rPr lang="en-US" dirty="0" smtClean="0">
                <a:solidFill>
                  <a:srgbClr val="00B050"/>
                </a:solidFill>
              </a:rPr>
              <a:t># will print </a:t>
            </a:r>
            <a:r>
              <a:rPr lang="en-US" dirty="0" err="1" smtClean="0">
                <a:solidFill>
                  <a:srgbClr val="00B050"/>
                </a:solidFill>
              </a:rPr>
              <a:t>foobar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096000" y="29718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9369" y="2878584"/>
            <a:ext cx="18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string conversion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241" y="3312049"/>
            <a:ext cx="188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equal comparison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113170" y="3381298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5785447"/>
            <a:ext cx="6570966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A full list of magic (special) methods that can be overwritten is available on the python.org website:</a:t>
            </a:r>
          </a:p>
          <a:p>
            <a:endParaRPr lang="en-US" sz="1200" b="1" i="1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rgbClr val="00B050"/>
                </a:solidFill>
                <a:hlinkClick r:id="rId2"/>
              </a:rPr>
              <a:t>docs.python.org/3/reference/datamodel.html#special-method-names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417</Words>
  <Application>Microsoft Office PowerPoint</Application>
  <PresentationFormat>On-screen Show (4:3)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Getter/Setter using Property Decorator</vt:lpstr>
      <vt:lpstr>Operator Overloading</vt:lpstr>
      <vt:lpstr>Operator Overloading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199</cp:revision>
  <dcterms:created xsi:type="dcterms:W3CDTF">2006-08-16T00:00:00Z</dcterms:created>
  <dcterms:modified xsi:type="dcterms:W3CDTF">2018-04-03T04:55:11Z</dcterms:modified>
</cp:coreProperties>
</file>