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300" r:id="rId16"/>
    <p:sldId id="302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32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Convolutional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509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066800" y="2299629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160025"/>
            <a:ext cx="1420092" cy="13809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2766369" y="5027743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5352035"/>
            <a:ext cx="604035" cy="836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24649" y="1927912"/>
            <a:ext cx="220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Completed first horizontal stride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248400" y="191517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456072" y="5230417"/>
            <a:ext cx="471979" cy="1012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8" idx="0"/>
          </p:cNvCxnSpPr>
          <p:nvPr/>
        </p:nvCxnSpPr>
        <p:spPr>
          <a:xfrm flipV="1">
            <a:off x="2215365" y="5629035"/>
            <a:ext cx="1024471" cy="5596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8" idx="0"/>
          </p:cNvCxnSpPr>
          <p:nvPr/>
        </p:nvCxnSpPr>
        <p:spPr>
          <a:xfrm flipV="1">
            <a:off x="2215365" y="5978550"/>
            <a:ext cx="1024471" cy="21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1306926" y="5706869"/>
            <a:ext cx="621125" cy="5356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248400" y="461510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86400" y="4998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6525" y="545749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Matched 3 pixels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239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0000" y="459647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01000" y="458771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9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620000" y="497402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497103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248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629525" y="536295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001000" y="535628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927749" y="4155760"/>
            <a:ext cx="17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Finished Feature Map</a:t>
            </a:r>
            <a:endParaRPr lang="en-US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0" y="4212521"/>
            <a:ext cx="0" cy="23315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03081" y="6004048"/>
            <a:ext cx="111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Detection</a:t>
            </a:r>
          </a:p>
        </p:txBody>
      </p:sp>
      <p:cxnSp>
        <p:nvCxnSpPr>
          <p:cNvPr id="179" name="Straight Arrow Connector 178"/>
          <p:cNvCxnSpPr>
            <a:stCxn id="178" idx="0"/>
          </p:cNvCxnSpPr>
          <p:nvPr/>
        </p:nvCxnSpPr>
        <p:spPr>
          <a:xfrm flipH="1" flipV="1">
            <a:off x="7450075" y="5250862"/>
            <a:ext cx="310563" cy="7531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0"/>
          </p:cNvCxnSpPr>
          <p:nvPr/>
        </p:nvCxnSpPr>
        <p:spPr>
          <a:xfrm flipV="1">
            <a:off x="7760638" y="5629414"/>
            <a:ext cx="85081" cy="374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8" idx="0"/>
          </p:cNvCxnSpPr>
          <p:nvPr/>
        </p:nvCxnSpPr>
        <p:spPr>
          <a:xfrm flipH="1" flipV="1">
            <a:off x="7429501" y="5632788"/>
            <a:ext cx="331137" cy="371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00565" y="3512846"/>
            <a:ext cx="22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convolved feature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or activation map.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7629525" y="3918259"/>
            <a:ext cx="156044" cy="237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9227" y="1076265"/>
            <a:ext cx="785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Assemble and Collect Complete Feature Maps, one per Feature Detector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18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12876" y="2133600"/>
            <a:ext cx="1828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2876" y="2133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301577" y="27051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222601" y="3505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685800" y="1938234"/>
            <a:ext cx="2895600" cy="3096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1814409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676400" y="3406691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828675" y="2607417"/>
            <a:ext cx="457200" cy="42396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218522" y="2876550"/>
            <a:ext cx="297247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876425" y="3578967"/>
            <a:ext cx="3152775" cy="397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451201" y="2518201"/>
            <a:ext cx="284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 is substantially smaller In size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971800" y="1814409"/>
            <a:ext cx="392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 Feature Map for Single Feature Detector</a:t>
            </a:r>
            <a:endParaRPr 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30509" y="411479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04800" y="1655743"/>
            <a:ext cx="1123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04800" y="1764558"/>
            <a:ext cx="0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381000" y="2026392"/>
            <a:ext cx="400050" cy="20884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894500" y="4022464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 to corresponding placement in complete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feature map, preserving spatial relationship.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flipH="1" flipV="1">
            <a:off x="2771775" y="3657600"/>
            <a:ext cx="400050" cy="446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49831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457670" y="518160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622401" y="45610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774801" y="47134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27201" y="48658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079601" y="501824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/>
          <p:cNvSpPr/>
          <p:nvPr/>
        </p:nvSpPr>
        <p:spPr>
          <a:xfrm flipH="1">
            <a:off x="6051131" y="4561045"/>
            <a:ext cx="438081" cy="20574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6553200" y="5266579"/>
            <a:ext cx="216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Convolutional Layer: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Collection of complete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maps, one per feature detector.</a:t>
            </a:r>
          </a:p>
        </p:txBody>
      </p:sp>
    </p:spTree>
    <p:extLst>
      <p:ext uri="{BB962C8B-B14F-4D97-AF65-F5344CB8AC3E}">
        <p14:creationId xmlns:p14="http://schemas.microsoft.com/office/powerpoint/2010/main" val="3443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Step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1694" y="1076265"/>
            <a:ext cx="588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Feature Maps are processed by an </a:t>
            </a:r>
            <a:r>
              <a:rPr lang="en-US" sz="2000" b="1" dirty="0" err="1" smtClean="0">
                <a:solidFill>
                  <a:srgbClr val="00B0F0"/>
                </a:solidFill>
              </a:rPr>
              <a:t>ReLU</a:t>
            </a:r>
            <a:r>
              <a:rPr lang="en-US" sz="2000" b="1" dirty="0" smtClean="0">
                <a:solidFill>
                  <a:srgbClr val="00B0F0"/>
                </a:solidFill>
              </a:rPr>
              <a:t> function.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295745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003276" y="18233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155676" y="19757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308076" y="21281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60476" y="2280595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44381" y="1490559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410200" y="243588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85295"/>
            <a:ext cx="2961953" cy="22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251704" y="151561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Rectifier Linear Unit Step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172200" y="43434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24600" y="44958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77000" y="46482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29400" y="480060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Negative Values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Replaced with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7219628" y="3578677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823" y="4800600"/>
            <a:ext cx="557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ReLU</a:t>
            </a:r>
            <a:r>
              <a:rPr lang="en-US" dirty="0" smtClean="0">
                <a:solidFill>
                  <a:srgbClr val="0070C0"/>
                </a:solidFill>
              </a:rPr>
              <a:t> step increases non-linearity in feature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Enhances features such as borders and elements.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59914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 Spatial Invariance to Feature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 able to recognize feature regardless of angle, direction 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skew.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Does not care where feature is, as long as it maintains its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 to other features.</a:t>
            </a:r>
          </a:p>
        </p:txBody>
      </p:sp>
      <p:pic>
        <p:nvPicPr>
          <p:cNvPr id="185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1193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1400" y="3370242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600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Left Brace 187"/>
          <p:cNvSpPr/>
          <p:nvPr/>
        </p:nvSpPr>
        <p:spPr>
          <a:xfrm rot="5400000" flipH="1">
            <a:off x="4202173" y="3435412"/>
            <a:ext cx="287215" cy="503396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705038" y="6130646"/>
            <a:ext cx="1279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Spatial Invariance</a:t>
            </a:r>
          </a:p>
        </p:txBody>
      </p:sp>
    </p:spTree>
    <p:extLst>
      <p:ext uri="{BB962C8B-B14F-4D97-AF65-F5344CB8AC3E}">
        <p14:creationId xmlns:p14="http://schemas.microsoft.com/office/powerpoint/2010/main" val="19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6324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Uses a window (typically 2x2 pixels) that is slid across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feature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Places the highest value pixel into a pooled map at the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relative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Generally uses a stride of 2.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69" y="3728871"/>
            <a:ext cx="1132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Feature Map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17526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526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6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0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71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6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86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7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29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6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7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9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86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8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9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86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7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48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29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10681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0681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681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10681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86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67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48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9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0681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48681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3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34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15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96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53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15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96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53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15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334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7000" y="4036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77000" y="4417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4798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77000" y="5179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53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15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96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000" y="556064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6050" y="4036648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012750" y="3882759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5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6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7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8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5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6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7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18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5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6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7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18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75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56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7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9919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9919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919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9919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75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37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8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919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4244" y="168815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9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0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81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62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9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00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1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62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0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1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62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9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0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1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62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000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43000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3000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43000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19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00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81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62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43000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81000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8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99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80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61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18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9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0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61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18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99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80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61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8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99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80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61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442644" y="1669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42644" y="2050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42644" y="2431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42644" y="2812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18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99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80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61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42644" y="31931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61694" y="1669100"/>
            <a:ext cx="7239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00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81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62000" y="4383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09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009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90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90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71525" y="4764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71525" y="51457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00831" y="5696233"/>
            <a:ext cx="254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Pooled Feature Map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441894" y="2195201"/>
            <a:ext cx="2567631" cy="23790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3" idx="0"/>
          </p:cNvCxnSpPr>
          <p:nvPr/>
        </p:nvCxnSpPr>
        <p:spPr>
          <a:xfrm flipH="1">
            <a:off x="4571500" y="2354900"/>
            <a:ext cx="381000" cy="202882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152525" y="2354899"/>
            <a:ext cx="2362200" cy="202882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387472" y="3809999"/>
            <a:ext cx="692722" cy="3503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39858" y="4106726"/>
            <a:ext cx="166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Highest value placed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corresponding position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 pooled map.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13730" y="11290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Stride of 2</a:t>
            </a:r>
          </a:p>
        </p:txBody>
      </p:sp>
      <p:cxnSp>
        <p:nvCxnSpPr>
          <p:cNvPr id="108" name="Straight Arrow Connector 107"/>
          <p:cNvCxnSpPr>
            <a:stCxn id="107" idx="3"/>
          </p:cNvCxnSpPr>
          <p:nvPr/>
        </p:nvCxnSpPr>
        <p:spPr>
          <a:xfrm>
            <a:off x="3942803" y="1267599"/>
            <a:ext cx="552997" cy="3326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24800" y="3968226"/>
            <a:ext cx="109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Window slides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off the edge.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8001000" y="2514600"/>
            <a:ext cx="199876" cy="14288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Pooling Options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52400" y="1164134"/>
            <a:ext cx="88426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Finds the pixel with the highest value within the window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(also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known as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downsampling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		</a:t>
            </a:r>
            <a:r>
              <a:rPr lang="en-US" sz="2400" b="1" dirty="0" smtClean="0"/>
              <a:t>4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 Pooling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Calculates the average value of all pixels within the window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(also known as subsampling).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30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011657" y="2552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30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11657" y="293384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657" y="2552849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43425" y="2673057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575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56139" y="4941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5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56139" y="53223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75139" y="4941332"/>
            <a:ext cx="762000" cy="7620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4487907" y="5061540"/>
            <a:ext cx="152400" cy="5215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2025" y="509149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21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Flattening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4" y="3008615"/>
            <a:ext cx="1981200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ight Arrow 201"/>
          <p:cNvSpPr/>
          <p:nvPr/>
        </p:nvSpPr>
        <p:spPr>
          <a:xfrm>
            <a:off x="2692239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399770" y="30794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552170" y="32318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04570" y="33842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856970" y="3536610"/>
            <a:ext cx="182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0875" y="2746574"/>
            <a:ext cx="152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Convolution Layer</a:t>
            </a:r>
            <a:endParaRPr lang="en-US" sz="1400" b="1" dirty="0"/>
          </a:p>
        </p:txBody>
      </p:sp>
      <p:sp>
        <p:nvSpPr>
          <p:cNvPr id="33" name="Right Arrow 32"/>
          <p:cNvSpPr/>
          <p:nvPr/>
        </p:nvSpPr>
        <p:spPr>
          <a:xfrm>
            <a:off x="5806694" y="369190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43096" y="2766228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Pooled Layer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6416294" y="30543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694" y="32067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1094" y="33591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3494" y="3511551"/>
            <a:ext cx="791931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6713889" y="4609719"/>
            <a:ext cx="1111140" cy="6422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1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2481" y="60579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3481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5674" y="6060125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3766" y="5768303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570" y="6094511"/>
            <a:ext cx="1713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Flatten Single Vector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8985" y="1164133"/>
            <a:ext cx="7869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 takes the pooled layer and flattens it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sequential order into a single vector.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 is used as the input to the Neural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3275" y="3074005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91638" y="4121151"/>
            <a:ext cx="6070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721981" y="3112105"/>
            <a:ext cx="713363" cy="28314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65425" y="4197351"/>
            <a:ext cx="192174" cy="17462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541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1998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Invented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Yann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Lecun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at AT&amp;T Bell Laboratories.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Image Classification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Acts 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pre-processing front-end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neural networks to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preprocess images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Pooling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Convolutional Neural Network (CNN)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817" y="1130174"/>
            <a:ext cx="770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Convolution is a front-end to a Neural Network for Image Classification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61485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11955" y="33578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02430" y="412158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92905" y="490085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09" name="Left Brace 108"/>
          <p:cNvSpPr/>
          <p:nvPr/>
        </p:nvSpPr>
        <p:spPr>
          <a:xfrm flipH="1">
            <a:off x="7770845" y="2623169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74598" y="2670900"/>
            <a:ext cx="1269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Cat, Dog)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probabilities.</a:t>
            </a: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2533206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" y="4071067"/>
            <a:ext cx="892207" cy="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Straight Arrow Connector 118"/>
          <p:cNvCxnSpPr/>
          <p:nvPr/>
        </p:nvCxnSpPr>
        <p:spPr>
          <a:xfrm>
            <a:off x="964034" y="3113431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64034" y="4705060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64034" y="5869504"/>
            <a:ext cx="17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Preprocess Images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vector of real values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1846163" y="5352756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3761" y="1812255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Image Input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457200" y="2055797"/>
            <a:ext cx="2" cy="5515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44748" y="6008003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Recognition of real value inputs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Into classification of image inputs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5400000" flipH="1">
            <a:off x="4128354" y="4817833"/>
            <a:ext cx="487241" cy="189309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46110" y="5658140"/>
            <a:ext cx="189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Squashes output into set of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Classification probabilities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6639099" y="5180858"/>
            <a:ext cx="1" cy="5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1164134"/>
            <a:ext cx="71005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 Pixel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Pixel Values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Grid Layout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(2D array).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Layer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(Grid) per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pixel values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(black)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 (white)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Grayscale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color (RGB)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0 .. 255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2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4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5178" y="4209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52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3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14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95178" y="4590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52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33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14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95178" y="4971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52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33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14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95178" y="535227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8356" y="3901501"/>
            <a:ext cx="1791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4 x 4 pixels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4391" y="4018005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9169" y="4209278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99169" y="4780780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204" y="4857504"/>
            <a:ext cx="118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1 (white)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38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19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81801" y="4242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38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00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81801" y="4623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400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81801" y="5004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38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19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00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81801" y="538523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26335" y="3934453"/>
            <a:ext cx="224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Grayscale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21014" y="4050957"/>
            <a:ext cx="11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(black)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185792" y="4242230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5792" y="4813732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8873" y="4890456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(white)</a:t>
            </a:r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 Image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21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02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83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64439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21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02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83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64439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21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2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83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064439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21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2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83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4439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559827" y="1688900"/>
            <a:ext cx="23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Red Layer - Image 4 x 4 pixels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3652" y="1792903"/>
            <a:ext cx="123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red)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68430" y="1984176"/>
            <a:ext cx="319188" cy="171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68430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0816" y="2692528"/>
            <a:ext cx="14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red)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01143" y="1047690"/>
            <a:ext cx="719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Color (RGB) is made of 3 layers (grids or called planes or channels)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11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92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73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4966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11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2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73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54966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11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092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473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4966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711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2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73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4966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559094" y="1679376"/>
            <a:ext cx="182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Blue Image 4 x4 pixels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94179" y="1792903"/>
            <a:ext cx="1299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blue)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299608" y="1996677"/>
            <a:ext cx="319188" cy="1589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58957" y="2555678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0345" y="2692528"/>
            <a:ext cx="1557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(max blue)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90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71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2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833451" y="4222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90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71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52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33451" y="4603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690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71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52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833451" y="4984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690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71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52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833451" y="53655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437110" y="3917752"/>
            <a:ext cx="198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Green  Image 4x 4 pixels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072664" y="4031279"/>
            <a:ext cx="138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0 (no green)</a:t>
            </a:r>
          </a:p>
        </p:txBody>
      </p:sp>
      <p:cxnSp>
        <p:nvCxnSpPr>
          <p:cNvPr id="117" name="Straight Arrow Connector 116"/>
          <p:cNvCxnSpPr>
            <a:endCxn id="99" idx="1"/>
          </p:cNvCxnSpPr>
          <p:nvPr/>
        </p:nvCxnSpPr>
        <p:spPr>
          <a:xfrm>
            <a:off x="3395620" y="4254105"/>
            <a:ext cx="294831" cy="158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237442" y="4794054"/>
            <a:ext cx="319187" cy="1904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0998" y="4984552"/>
            <a:ext cx="152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Pixel = 255 (all green)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8430" y="6248400"/>
            <a:ext cx="601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Colors are made up of some combination of Red, Green and Blue.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854966" y="5175052"/>
            <a:ext cx="19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the same as the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color spectrum of the three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types of cones in the retina.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6854966" y="5730479"/>
            <a:ext cx="425624" cy="5179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Convolution - Feature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3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43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05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86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43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24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05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43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24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05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86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33475" y="168592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81268" y="326133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 of application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filters.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3819525" y="1956496"/>
            <a:ext cx="215547" cy="3295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791200" y="3698674"/>
            <a:ext cx="461381" cy="215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934217" y="2522725"/>
            <a:ext cx="4256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1984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667000" y="2365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667000" y="2746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67000" y="3127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43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24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05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86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667000" y="350817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286125" y="2119014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/>
          <p:cNvSpPr/>
          <p:nvPr/>
        </p:nvSpPr>
        <p:spPr>
          <a:xfrm>
            <a:off x="4114800" y="2174676"/>
            <a:ext cx="1676400" cy="13335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ight Arrow 135"/>
          <p:cNvSpPr/>
          <p:nvPr/>
        </p:nvSpPr>
        <p:spPr>
          <a:xfrm rot="5400000">
            <a:off x="4637187" y="3363127"/>
            <a:ext cx="533400" cy="16353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1827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208465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75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27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208465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75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27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08465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975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30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511902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00939" y="4816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0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11902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00939" y="519740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11902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00939" y="556298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59841" y="2365176"/>
            <a:ext cx="203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Also known as [image] filters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475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56379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245416" y="4818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75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6379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5416" y="519976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75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56379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45416" y="5565341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381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762268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51305" y="4835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381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62268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51305" y="5216013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381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62268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151305" y="558159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100" y="500318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9312" y="1532033"/>
            <a:ext cx="189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Feature Filters across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layer of image data.</a:t>
            </a:r>
          </a:p>
        </p:txBody>
      </p:sp>
      <p:sp>
        <p:nvSpPr>
          <p:cNvPr id="193" name="Left Brace 192"/>
          <p:cNvSpPr/>
          <p:nvPr/>
        </p:nvSpPr>
        <p:spPr>
          <a:xfrm rot="5400000" flipH="1">
            <a:off x="4560285" y="3791803"/>
            <a:ext cx="228600" cy="493224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3741509" y="6372224"/>
            <a:ext cx="19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Collection of Feature Maps</a:t>
            </a:r>
          </a:p>
        </p:txBody>
      </p:sp>
    </p:spTree>
    <p:extLst>
      <p:ext uri="{BB962C8B-B14F-4D97-AF65-F5344CB8AC3E}">
        <p14:creationId xmlns:p14="http://schemas.microsoft.com/office/powerpoint/2010/main" val="25619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" y="1164134"/>
            <a:ext cx="876073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Convolution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preserves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spatial relationship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pixels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image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small squares of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data.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(Image) Feature Detector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Edges (Lines) </a:t>
            </a:r>
            <a:r>
              <a:rPr lang="en-US" sz="2400" b="1" dirty="0" smtClean="0"/>
              <a:t>- Detect edges (lines) in the image.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Curves </a:t>
            </a:r>
            <a:r>
              <a:rPr lang="en-US" sz="2400" b="1" dirty="0" smtClean="0"/>
              <a:t>– Detect curves in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Sharpen - TBA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Blur - TBA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 3x3 pixel shape, but can be 5x5 or 7x7.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390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771044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160081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390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771044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60081" y="5143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390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771044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160081" y="5509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42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23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104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485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42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23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04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85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2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3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1104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485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2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723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104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485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866222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866222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66222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866222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42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23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04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485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866222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486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67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248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629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2486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867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248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629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486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629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2486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867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248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629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010835" y="1615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4010835" y="1996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4010835" y="2377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010835" y="2758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486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867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248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629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010835" y="313967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42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723222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112259" y="1625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42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23222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12259" y="200620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342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23222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112259" y="237178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696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77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696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5077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4696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5077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458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839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696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077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458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5839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220635" y="1606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220635" y="1987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6220635" y="2368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20635" y="2749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696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077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458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39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20635" y="313015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867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248835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3637872" y="1631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867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48835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37872" y="2012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867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48835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37872" y="2377677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5458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5839635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228672" y="1606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458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839635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228672" y="198715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458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839635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228672" y="235273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342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723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1104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1485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42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23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104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1485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42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723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1104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1485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342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723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104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485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866222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866222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1866222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866222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342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723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104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485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1866222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4733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5114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5495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876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4733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5114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5495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5876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4733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114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5495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876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4733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5114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5495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5876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6257247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6257247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6257247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6257247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4733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5114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5495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5876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6257247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723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104222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493259" y="4359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723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1104222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493259" y="4740532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23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1104222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1493259" y="5106113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2222" y="1524000"/>
            <a:ext cx="62594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1589213" y="990600"/>
            <a:ext cx="621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Move Feature Detector across Image as a sliding window.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444" name="Straight Arrow Connector 443"/>
          <p:cNvCxnSpPr/>
          <p:nvPr/>
        </p:nvCxnSpPr>
        <p:spPr>
          <a:xfrm>
            <a:off x="6854791" y="1615677"/>
            <a:ext cx="0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2486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867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248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3629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486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867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248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3629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486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867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248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3629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2486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2867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248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629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010835" y="3962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4010835" y="4343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010835" y="4724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010835" y="5105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2486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2867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248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629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010835" y="548640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7009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7390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7771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8152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7009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7390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7771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152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7009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7390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7771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8152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7771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152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533044" y="1631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8533044" y="2012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8533044" y="2393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8533044" y="2774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7009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7390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7771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8152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8533044" y="315509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009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7390044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7779081" y="2027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7009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7390044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7779081" y="240851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7009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7390044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7779081" y="277409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3256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3637872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4026909" y="4381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56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3637872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4026909" y="4762500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/>
          <p:cNvSpPr/>
          <p:nvPr/>
        </p:nvSpPr>
        <p:spPr>
          <a:xfrm>
            <a:off x="3256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3637872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/>
          <p:cNvSpPr/>
          <p:nvPr/>
        </p:nvSpPr>
        <p:spPr>
          <a:xfrm>
            <a:off x="4026909" y="5128081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4733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5114247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5503284" y="4714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4733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/>
          <p:cNvSpPr/>
          <p:nvPr/>
        </p:nvSpPr>
        <p:spPr>
          <a:xfrm>
            <a:off x="5114247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/>
          <p:cNvSpPr/>
          <p:nvPr/>
        </p:nvSpPr>
        <p:spPr>
          <a:xfrm>
            <a:off x="5503284" y="5095875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4733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5114247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/>
          <p:cNvSpPr/>
          <p:nvPr/>
        </p:nvSpPr>
        <p:spPr>
          <a:xfrm>
            <a:off x="5503284" y="5461456"/>
            <a:ext cx="381000" cy="381000"/>
          </a:xfrm>
          <a:prstGeom prst="rect">
            <a:avLst/>
          </a:prstGeom>
          <a:solidFill>
            <a:schemeClr val="accent5">
              <a:lumMod val="75000"/>
              <a:alpha val="18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/>
          <p:cNvSpPr/>
          <p:nvPr/>
        </p:nvSpPr>
        <p:spPr>
          <a:xfrm>
            <a:off x="7009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7390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7771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8152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7009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6" name="Rectangle 535"/>
          <p:cNvSpPr/>
          <p:nvPr/>
        </p:nvSpPr>
        <p:spPr>
          <a:xfrm>
            <a:off x="7390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7771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/>
          <p:cNvSpPr/>
          <p:nvPr/>
        </p:nvSpPr>
        <p:spPr>
          <a:xfrm>
            <a:off x="8152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7009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/>
          <p:cNvSpPr/>
          <p:nvPr/>
        </p:nvSpPr>
        <p:spPr>
          <a:xfrm>
            <a:off x="7390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7771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/>
          <p:cNvSpPr/>
          <p:nvPr/>
        </p:nvSpPr>
        <p:spPr>
          <a:xfrm>
            <a:off x="8152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7009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7390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/>
          <p:cNvSpPr/>
          <p:nvPr/>
        </p:nvSpPr>
        <p:spPr>
          <a:xfrm>
            <a:off x="7771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/>
          <p:cNvSpPr/>
          <p:nvPr/>
        </p:nvSpPr>
        <p:spPr>
          <a:xfrm>
            <a:off x="8152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8533044" y="3978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8533044" y="4359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/>
          <p:cNvSpPr/>
          <p:nvPr/>
        </p:nvSpPr>
        <p:spPr>
          <a:xfrm>
            <a:off x="8533044" y="4740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8533044" y="5121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7009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/>
          <p:cNvSpPr/>
          <p:nvPr/>
        </p:nvSpPr>
        <p:spPr>
          <a:xfrm>
            <a:off x="7390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/>
          <p:cNvSpPr/>
          <p:nvPr/>
        </p:nvSpPr>
        <p:spPr>
          <a:xfrm>
            <a:off x="7771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8152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8533044" y="5502532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Arrow Connector 555"/>
          <p:cNvCxnSpPr/>
          <p:nvPr/>
        </p:nvCxnSpPr>
        <p:spPr>
          <a:xfrm>
            <a:off x="324660" y="3810000"/>
            <a:ext cx="4083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flipH="1">
            <a:off x="4572000" y="3946981"/>
            <a:ext cx="6316" cy="18954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503" y="6126748"/>
            <a:ext cx="856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Moving the feature Detector across the image (up and down) is called a stride. Moving one pixel at</a:t>
            </a:r>
          </a:p>
          <a:p>
            <a:r>
              <a:rPr lang="en-US" sz="1600" b="1" dirty="0" smtClean="0"/>
              <a:t>a time is called a stride of 1.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1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Maps – Stride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7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28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09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90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7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8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09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90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47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28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09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90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747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8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9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90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9403" y="1616864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66322" y="1047690"/>
            <a:ext cx="335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Apply Feature Detector Filters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71319" y="1936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71319" y="2317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71319" y="2698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1319" y="3079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747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28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09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90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271319" y="3460846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7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58014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47051" y="1956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77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8014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47051" y="23377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7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58014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47051" y="2703310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7244" y="1641212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747319" y="1944555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48614" y="2084782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10723" y="3540316"/>
            <a:ext cx="206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Apply the 3x3 filter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as a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matrix product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first 3x3 grid in the image.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01554" y="3105946"/>
            <a:ext cx="172583" cy="4343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64408" y="3486526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341009" y="3106631"/>
            <a:ext cx="587042" cy="4336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279727" y="2971800"/>
            <a:ext cx="996873" cy="56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876800" y="2160025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1918629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7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28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09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890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7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8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509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90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747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28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09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90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7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128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509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90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9403" y="4319052"/>
            <a:ext cx="210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BW Image Data 5x5 pixels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4271319" y="4639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71319" y="5020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71319" y="5401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271319" y="5782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47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128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09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890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71319" y="6163034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77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58014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47051" y="4658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7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58014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47051" y="50399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77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158014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47051" y="5405498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7244" y="4343400"/>
            <a:ext cx="197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 (Feature Detector)</a:t>
            </a:r>
            <a:endParaRPr lang="en-US" sz="1400" b="1" dirty="0"/>
          </a:p>
        </p:txBody>
      </p:sp>
      <p:sp>
        <p:nvSpPr>
          <p:cNvPr id="155" name="Rectangle 154"/>
          <p:cNvSpPr/>
          <p:nvPr/>
        </p:nvSpPr>
        <p:spPr>
          <a:xfrm>
            <a:off x="3118794" y="4658917"/>
            <a:ext cx="1143000" cy="1127581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2148614" y="4786970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64408" y="6188714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Pixel match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1066800" y="5001817"/>
            <a:ext cx="861251" cy="12406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</p:cNvCxnSpPr>
          <p:nvPr/>
        </p:nvCxnSpPr>
        <p:spPr>
          <a:xfrm flipV="1">
            <a:off x="2215365" y="4925934"/>
            <a:ext cx="1030390" cy="12627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Arrow 160"/>
          <p:cNvSpPr/>
          <p:nvPr/>
        </p:nvSpPr>
        <p:spPr>
          <a:xfrm>
            <a:off x="4876800" y="4862213"/>
            <a:ext cx="296287" cy="9796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486400" y="462081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67400" y="4617367"/>
            <a:ext cx="381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057900" y="1862934"/>
            <a:ext cx="207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First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00800" y="4558369"/>
            <a:ext cx="226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 cell holds matching pixels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From first stride.</a:t>
            </a:r>
          </a:p>
        </p:txBody>
      </p:sp>
    </p:spTree>
    <p:extLst>
      <p:ext uri="{BB962C8B-B14F-4D97-AF65-F5344CB8AC3E}">
        <p14:creationId xmlns:p14="http://schemas.microsoft.com/office/powerpoint/2010/main" val="11977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12313</TotalTime>
  <Words>1198</Words>
  <Application>Microsoft Office PowerPoint</Application>
  <PresentationFormat>On-screen Show (4:3)</PresentationFormat>
  <Paragraphs>540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Machine Learning Convolutional Neural Networks </vt:lpstr>
      <vt:lpstr>Background</vt:lpstr>
      <vt:lpstr>Convolutional Neural Network (CNN)</vt:lpstr>
      <vt:lpstr>Image Data</vt:lpstr>
      <vt:lpstr>Color Image Data</vt:lpstr>
      <vt:lpstr>Convolution - Feature Detectors</vt:lpstr>
      <vt:lpstr>Feature Maps</vt:lpstr>
      <vt:lpstr>Feature Maps – Stride</vt:lpstr>
      <vt:lpstr>Feature Maps – Stride - Example</vt:lpstr>
      <vt:lpstr>Feature Maps – Stride - Example</vt:lpstr>
      <vt:lpstr>Convolutional Layer</vt:lpstr>
      <vt:lpstr>ReLU Step</vt:lpstr>
      <vt:lpstr>Pooling</vt:lpstr>
      <vt:lpstr>Pooling</vt:lpstr>
      <vt:lpstr>Pooling Example</vt:lpstr>
      <vt:lpstr>Pooling Options</vt:lpstr>
      <vt:lpstr>Flattening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255</cp:revision>
  <dcterms:created xsi:type="dcterms:W3CDTF">2006-08-16T00:00:00Z</dcterms:created>
  <dcterms:modified xsi:type="dcterms:W3CDTF">2018-03-29T17:31:46Z</dcterms:modified>
</cp:coreProperties>
</file>