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9" r:id="rId3"/>
    <p:sldId id="283" r:id="rId4"/>
    <p:sldId id="284" r:id="rId5"/>
    <p:sldId id="285" r:id="rId6"/>
    <p:sldId id="281" r:id="rId7"/>
    <p:sldId id="28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13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7EA7-2171-4F44-8749-7588FC3178D8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CA7FF-732B-40A5-A357-78577D1E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Accuracy and Confusion Matrix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b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smtClean="0"/>
              <a:t>July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Classification vs.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Regressor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219200"/>
            <a:ext cx="8308557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Model may output either a classifier or a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regressor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(real value).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classifier outputs a discrete value.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Finite set of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Maybe an enumeration (e.g., types of fruit).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Maybe a fixed set of numerical ranges (e.g., 10, 20, 30).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regresser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outputs a continuous value.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Infinite set of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Maybe a probability (i.e., between 0 and 1).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Maybe an unbounded value (e.g., income).</a:t>
            </a:r>
          </a:p>
        </p:txBody>
      </p:sp>
    </p:spTree>
    <p:extLst>
      <p:ext uri="{BB962C8B-B14F-4D97-AF65-F5344CB8AC3E}">
        <p14:creationId xmlns:p14="http://schemas.microsoft.com/office/powerpoint/2010/main" val="10976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Accuracy in a Classification Model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219200"/>
            <a:ext cx="8848384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After a classification model has been trained (e.g., apple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vs. pear), a test data set is run against the model to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determine accuracy.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test data set has labels indicating the expected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result (y). E.g., an apple or pear.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model outputs predictions (</a:t>
            </a:r>
            <a:r>
              <a:rPr lang="cy-GB" sz="2400" b="1" dirty="0" smtClean="0">
                <a:solidFill>
                  <a:schemeClr val="accent6">
                    <a:lumMod val="75000"/>
                  </a:schemeClr>
                </a:solidFill>
              </a:rPr>
              <a:t>ŷ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). E.g., Is it an apple or a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pear.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Accuracy is measured as the percentage of predicted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results that match the expected results.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Ex. If there are 1000 results, and 850 predicted results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match the expected results, then the accuracy is 85%.</a:t>
            </a:r>
          </a:p>
        </p:txBody>
      </p:sp>
    </p:spTree>
    <p:extLst>
      <p:ext uri="{BB962C8B-B14F-4D97-AF65-F5344CB8AC3E}">
        <p14:creationId xmlns:p14="http://schemas.microsoft.com/office/powerpoint/2010/main" val="4375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Problem with Accuracy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219200"/>
            <a:ext cx="8326318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If the training and test data are skewed towards one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classification, then the model will predict everything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as being that class.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Ex. In Titanic training data, 68% of people died. If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    	one trained a model to predict everybody died,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   	it would be 68% accurate.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data may be fitted against a feature that is not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relevant.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Ex.  In image classification, if all images of one class have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       small/similar background, the model may match based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       on the background, not the object in the image.</a:t>
            </a:r>
          </a:p>
        </p:txBody>
      </p:sp>
    </p:spTree>
    <p:extLst>
      <p:ext uri="{BB962C8B-B14F-4D97-AF65-F5344CB8AC3E}">
        <p14:creationId xmlns:p14="http://schemas.microsoft.com/office/powerpoint/2010/main" val="58505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Confusion Matrix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219200"/>
            <a:ext cx="82568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Four Quadrant Measurement on “Performance” of a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model.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78437"/>
              </p:ext>
            </p:extLst>
          </p:nvPr>
        </p:nvGraphicFramePr>
        <p:xfrm>
          <a:off x="914400" y="301162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</a:t>
                      </a:r>
                      <a:r>
                        <a:rPr lang="en-US" baseline="0" dirty="0" smtClean="0"/>
                        <a:t> (False)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</a:t>
                      </a:r>
                      <a:r>
                        <a:rPr lang="en-US" baseline="0" dirty="0" smtClean="0"/>
                        <a:t> (True)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(False)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Negative (TN)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 (FP)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(True)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Negative</a:t>
                      </a:r>
                      <a:r>
                        <a:rPr lang="en-US" baseline="0" dirty="0" smtClean="0"/>
                        <a:t> (FN)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 (TP)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357355" y="4581525"/>
            <a:ext cx="2204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Number correctly predicted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as the class (e.g., dog) 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6200000" flipH="1">
            <a:off x="6247490" y="2842885"/>
            <a:ext cx="772181" cy="552450"/>
          </a:xfrm>
          <a:prstGeom prst="curvedConnector3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50631" y="2209800"/>
            <a:ext cx="2533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Number correctly predicted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not as the class (e.g., not a dog) 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H="1">
            <a:off x="2531234" y="2944987"/>
            <a:ext cx="772180" cy="348247"/>
          </a:xfrm>
          <a:prstGeom prst="curvedConnector3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1994356"/>
            <a:ext cx="25285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Number </a:t>
            </a:r>
            <a:r>
              <a:rPr lang="en-US" sz="1400" u="sng" dirty="0" smtClean="0">
                <a:solidFill>
                  <a:srgbClr val="FF0000"/>
                </a:solidFill>
              </a:rPr>
              <a:t>incorrectly</a:t>
            </a:r>
            <a:r>
              <a:rPr lang="en-US" sz="1400" dirty="0" smtClean="0">
                <a:solidFill>
                  <a:srgbClr val="FF0000"/>
                </a:solidFill>
              </a:rPr>
              <a:t> predicted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as the class (e.g. dog), when it is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not that class.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2848" y="4572000"/>
            <a:ext cx="244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Number </a:t>
            </a:r>
            <a:r>
              <a:rPr lang="en-US" sz="1400" u="sng" dirty="0" smtClean="0">
                <a:solidFill>
                  <a:srgbClr val="FF0000"/>
                </a:solidFill>
              </a:rPr>
              <a:t>incorrectly</a:t>
            </a:r>
            <a:r>
              <a:rPr lang="en-US" sz="1400" dirty="0" smtClean="0">
                <a:solidFill>
                  <a:srgbClr val="FF0000"/>
                </a:solidFill>
              </a:rPr>
              <a:t> predicted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as not the class (e.g. not a dog)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16200000" flipV="1">
            <a:off x="6210300" y="4229100"/>
            <a:ext cx="533400" cy="457200"/>
          </a:xfrm>
          <a:prstGeom prst="curvedConnector3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3" idx="2"/>
          </p:cNvCxnSpPr>
          <p:nvPr/>
        </p:nvCxnSpPr>
        <p:spPr>
          <a:xfrm rot="5400000" flipH="1" flipV="1">
            <a:off x="3594198" y="4213323"/>
            <a:ext cx="457379" cy="279026"/>
          </a:xfrm>
          <a:prstGeom prst="curvedConnector3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25491" y="5410200"/>
            <a:ext cx="46154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Accuracy = ( TP + TN ) /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Misclassification = ( FP + FN ) /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Precision = TP / ( TP + FP )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6814691" y="5419725"/>
            <a:ext cx="481594" cy="1200329"/>
          </a:xfrm>
          <a:prstGeom prst="rightBrac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40890" y="5758279"/>
            <a:ext cx="1286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Example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Measurements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1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Accuracy in a Regression Model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441966"/>
            <a:ext cx="887839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After a regression model has been trained, a test data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set is run against the model to determine accuracy.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test data set has labels indicating the expected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result (y). E.g., expected spending level.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model outputs predictions (</a:t>
            </a:r>
            <a:r>
              <a:rPr lang="cy-GB" sz="2400" b="1" dirty="0" smtClean="0">
                <a:solidFill>
                  <a:schemeClr val="accent6">
                    <a:lumMod val="75000"/>
                  </a:schemeClr>
                </a:solidFill>
              </a:rPr>
              <a:t>ŷ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). E.g., Amount of spending.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Accuracy is measured as a cost (or loss) function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between the expected result and predicted result.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Ex. Mean Square Error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8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Loss Function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2886" y="1107873"/>
            <a:ext cx="6561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Minimize Loss (Estimated Error) when Fitting a Line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603359" y="2567023"/>
            <a:ext cx="4400550" cy="1143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92767" y="2769433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y1</a:t>
            </a:r>
            <a:endParaRPr lang="en-US" sz="1400" dirty="0"/>
          </a:p>
        </p:txBody>
      </p:sp>
      <p:sp>
        <p:nvSpPr>
          <p:cNvPr id="34" name="Flowchart: Connector 33"/>
          <p:cNvSpPr/>
          <p:nvPr/>
        </p:nvSpPr>
        <p:spPr>
          <a:xfrm>
            <a:off x="2812909" y="31004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4570623" y="411590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4527409" y="20336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5861130" y="220799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95117" y="359812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652802" y="1872136"/>
            <a:ext cx="1394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Actual Values (y)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19350" y="4260008"/>
            <a:ext cx="1629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Predicted Values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cy-GB" sz="1400" dirty="0" smtClean="0">
                <a:solidFill>
                  <a:schemeClr val="accent6">
                    <a:lumMod val="75000"/>
                  </a:schemeClr>
                </a:solidFill>
              </a:rPr>
              <a:t>ŷ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2" name="Curved Connector 51"/>
          <p:cNvCxnSpPr>
            <a:endCxn id="23" idx="0"/>
          </p:cNvCxnSpPr>
          <p:nvPr/>
        </p:nvCxnSpPr>
        <p:spPr>
          <a:xfrm rot="16200000" flipH="1">
            <a:off x="2540747" y="2440121"/>
            <a:ext cx="492106" cy="166517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70059" y="3200990"/>
            <a:ext cx="0" cy="4513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Connector 55"/>
          <p:cNvSpPr/>
          <p:nvPr/>
        </p:nvSpPr>
        <p:spPr>
          <a:xfrm>
            <a:off x="6508609" y="322055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584559" y="2142087"/>
            <a:ext cx="0" cy="101256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918280" y="2341339"/>
            <a:ext cx="0" cy="4513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584559" y="3220557"/>
            <a:ext cx="0" cy="94958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0"/>
          </p:cNvCxnSpPr>
          <p:nvPr/>
        </p:nvCxnSpPr>
        <p:spPr>
          <a:xfrm flipV="1">
            <a:off x="5952267" y="2854230"/>
            <a:ext cx="0" cy="74389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6" idx="0"/>
          </p:cNvCxnSpPr>
          <p:nvPr/>
        </p:nvCxnSpPr>
        <p:spPr>
          <a:xfrm flipV="1">
            <a:off x="6565759" y="2679864"/>
            <a:ext cx="0" cy="54069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399569" y="1728032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y2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408870" y="426916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y3</a:t>
            </a:r>
            <a:endParaRPr lang="en-US" sz="1400" dirty="0"/>
          </a:p>
        </p:txBody>
      </p:sp>
      <p:cxnSp>
        <p:nvCxnSpPr>
          <p:cNvPr id="64" name="Curved Connector 63"/>
          <p:cNvCxnSpPr/>
          <p:nvPr/>
        </p:nvCxnSpPr>
        <p:spPr>
          <a:xfrm flipV="1">
            <a:off x="2951900" y="1881921"/>
            <a:ext cx="1453764" cy="157836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739385" y="1872135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y4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796535" y="374377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y5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386864" y="336277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y6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572523" y="5424550"/>
                <a:ext cx="1545295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−ŷ)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523" y="5424550"/>
                <a:ext cx="1545295" cy="8798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565609" y="563364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MSE  </a:t>
            </a:r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68" name="Curved Connector 67"/>
          <p:cNvCxnSpPr/>
          <p:nvPr/>
        </p:nvCxnSpPr>
        <p:spPr>
          <a:xfrm rot="16200000" flipV="1">
            <a:off x="2671798" y="3893614"/>
            <a:ext cx="573817" cy="17729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5400000" flipH="1" flipV="1">
            <a:off x="3553971" y="3295728"/>
            <a:ext cx="994378" cy="95250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19061" y="2796321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(y – </a:t>
            </a:r>
            <a:r>
              <a:rPr lang="cy-GB" sz="1400" dirty="0" smtClean="0">
                <a:solidFill>
                  <a:schemeClr val="accent6">
                    <a:lumMod val="75000"/>
                  </a:schemeClr>
                </a:solidFill>
              </a:rPr>
              <a:t>ŷ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2" name="Curved Connector 71"/>
          <p:cNvCxnSpPr/>
          <p:nvPr/>
        </p:nvCxnSpPr>
        <p:spPr>
          <a:xfrm>
            <a:off x="2059918" y="3002239"/>
            <a:ext cx="810143" cy="424434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78142" y="5679559"/>
            <a:ext cx="1987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Mean Square Error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328853" y="4851968"/>
            <a:ext cx="2589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Sum the Square of the Difference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6" name="Left Brace 75"/>
          <p:cNvSpPr/>
          <p:nvPr/>
        </p:nvSpPr>
        <p:spPr>
          <a:xfrm rot="5400000">
            <a:off x="4508172" y="4636894"/>
            <a:ext cx="267073" cy="1308240"/>
          </a:xfrm>
          <a:prstGeom prst="leftBrace">
            <a:avLst>
              <a:gd name="adj1" fmla="val 8333"/>
              <a:gd name="adj2" fmla="val 5097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96869" y="6266976"/>
            <a:ext cx="2589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Divide by the number of samples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78" name="Curved Connector 77"/>
          <p:cNvCxnSpPr/>
          <p:nvPr/>
        </p:nvCxnSpPr>
        <p:spPr>
          <a:xfrm flipV="1">
            <a:off x="3086745" y="6019800"/>
            <a:ext cx="592037" cy="401065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40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5784</TotalTime>
  <Words>296</Words>
  <Application>Microsoft Office PowerPoint</Application>
  <PresentationFormat>On-screen Show (4:3)</PresentationFormat>
  <Paragraphs>94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Machine Learning Accuracy and Confusion Matrix</vt:lpstr>
      <vt:lpstr>Classification vs. Regressor</vt:lpstr>
      <vt:lpstr>Accuracy in a Classification Model</vt:lpstr>
      <vt:lpstr>Problem with Accuracy</vt:lpstr>
      <vt:lpstr>Confusion Matrix</vt:lpstr>
      <vt:lpstr>Accuracy in a Regression Model</vt:lpstr>
      <vt:lpstr>Loss Function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158</cp:revision>
  <dcterms:created xsi:type="dcterms:W3CDTF">2006-08-16T00:00:00Z</dcterms:created>
  <dcterms:modified xsi:type="dcterms:W3CDTF">2018-07-19T20:49:56Z</dcterms:modified>
</cp:coreProperties>
</file>