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77" r:id="rId35"/>
    <p:sldId id="378" r:id="rId36"/>
    <p:sldId id="379" r:id="rId37"/>
    <p:sldId id="362" r:id="rId38"/>
    <p:sldId id="296" r:id="rId39"/>
    <p:sldId id="295" r:id="rId40"/>
    <p:sldId id="363" r:id="rId41"/>
    <p:sldId id="300" r:id="rId42"/>
    <p:sldId id="380" r:id="rId43"/>
    <p:sldId id="381" r:id="rId44"/>
    <p:sldId id="382" r:id="rId45"/>
    <p:sldId id="364" r:id="rId46"/>
    <p:sldId id="302" r:id="rId47"/>
    <p:sldId id="303" r:id="rId48"/>
    <p:sldId id="304" r:id="rId49"/>
    <p:sldId id="305" r:id="rId50"/>
    <p:sldId id="306" r:id="rId51"/>
    <p:sldId id="307" r:id="rId52"/>
    <p:sldId id="308" r:id="rId53"/>
    <p:sldId id="365" r:id="rId54"/>
    <p:sldId id="309" r:id="rId55"/>
    <p:sldId id="310" r:id="rId56"/>
    <p:sldId id="311" r:id="rId57"/>
    <p:sldId id="312" r:id="rId58"/>
    <p:sldId id="313" r:id="rId59"/>
    <p:sldId id="314" r:id="rId60"/>
    <p:sldId id="366" r:id="rId61"/>
    <p:sldId id="315" r:id="rId62"/>
    <p:sldId id="316" r:id="rId63"/>
    <p:sldId id="317" r:id="rId64"/>
    <p:sldId id="318" r:id="rId65"/>
    <p:sldId id="319" r:id="rId66"/>
    <p:sldId id="322" r:id="rId67"/>
    <p:sldId id="321" r:id="rId68"/>
    <p:sldId id="320" r:id="rId69"/>
    <p:sldId id="323" r:id="rId70"/>
    <p:sldId id="324" r:id="rId71"/>
    <p:sldId id="367" r:id="rId72"/>
    <p:sldId id="328" r:id="rId73"/>
    <p:sldId id="329" r:id="rId74"/>
    <p:sldId id="368" r:id="rId75"/>
    <p:sldId id="330" r:id="rId76"/>
    <p:sldId id="331" r:id="rId77"/>
    <p:sldId id="332" r:id="rId78"/>
    <p:sldId id="333" r:id="rId79"/>
    <p:sldId id="334" r:id="rId80"/>
    <p:sldId id="335" r:id="rId81"/>
    <p:sldId id="336" r:id="rId82"/>
    <p:sldId id="369" r:id="rId83"/>
    <p:sldId id="337" r:id="rId84"/>
    <p:sldId id="338" r:id="rId85"/>
    <p:sldId id="340" r:id="rId86"/>
    <p:sldId id="341" r:id="rId87"/>
    <p:sldId id="342" r:id="rId88"/>
    <p:sldId id="343" r:id="rId89"/>
    <p:sldId id="344" r:id="rId90"/>
    <p:sldId id="345" r:id="rId91"/>
    <p:sldId id="370" r:id="rId92"/>
    <p:sldId id="346" r:id="rId93"/>
    <p:sldId id="349" r:id="rId94"/>
    <p:sldId id="348" r:id="rId95"/>
    <p:sldId id="350" r:id="rId96"/>
    <p:sldId id="347" r:id="rId97"/>
    <p:sldId id="351" r:id="rId98"/>
    <p:sldId id="353" r:id="rId99"/>
    <p:sldId id="352"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00" autoAdjust="0"/>
    <p:restoredTop sz="93005" autoAdjust="0"/>
  </p:normalViewPr>
  <p:slideViewPr>
    <p:cSldViewPr>
      <p:cViewPr>
        <p:scale>
          <a:sx n="90" d="100"/>
          <a:sy n="90" d="100"/>
        </p:scale>
        <p:origin x="-72" y="81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7/10/2018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02383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5">
                    <a:lumMod val="75000"/>
                  </a:schemeClr>
                </a:solidFill>
              </a:rPr>
              <a:t>Ignition</a:t>
            </a:r>
            <a:r>
              <a:rPr lang="en-US" dirty="0" smtClean="0"/>
              <a:t/>
            </a:r>
            <a:br>
              <a:rPr lang="en-US" dirty="0" smtClean="0"/>
            </a:br>
            <a:r>
              <a:rPr lang="en-US" sz="4000" dirty="0" err="1" smtClean="0"/>
              <a:t>Whiteboarding</a:t>
            </a:r>
            <a:r>
              <a:rPr lang="en-US" sz="4000" dirty="0" smtClean="0"/>
              <a:t> Coding Challenges</a:t>
            </a:r>
            <a:br>
              <a:rPr lang="en-US" sz="4000" dirty="0" smtClean="0"/>
            </a:br>
            <a:r>
              <a:rPr lang="en-US" sz="4000" dirty="0" smtClean="0"/>
              <a:t>in Python</a:t>
            </a:r>
            <a:endParaRPr lang="en-US" sz="4000"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Instructor</a:t>
            </a:r>
            <a:r>
              <a:rPr lang="en-US" sz="2400" dirty="0" smtClean="0"/>
              <a:t/>
            </a:r>
            <a:br>
              <a:rPr lang="en-US" sz="2400" dirty="0" smtClean="0"/>
            </a:br>
            <a:r>
              <a:rPr lang="en-US" sz="1800" dirty="0" smtClean="0"/>
              <a:t>Jan</a:t>
            </a:r>
            <a:r>
              <a:rPr lang="en-US" sz="1800" smtClean="0"/>
              <a:t>, 2018</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last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last.link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last = </a:t>
            </a:r>
            <a:r>
              <a:rPr lang="en-US" sz="1400" dirty="0" err="1" smtClean="0"/>
              <a:t>last.link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last.link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5730351" cy="3970318"/>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self.last</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a:t>
            </a:r>
            <a:r>
              <a:rPr lang="en-US" sz="1400" dirty="0">
                <a:solidFill>
                  <a:srgbClr val="00B050"/>
                </a:solidFill>
              </a:rPr>
              <a:t>last entry in array</a:t>
            </a:r>
            <a:endParaRPr lang="en-US" sz="1400" dirty="0" smtClean="0"/>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438400"/>
            <a:ext cx="1828800" cy="29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 (FIFO)</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r>
              <a:rPr lang="en-US" sz="2400" b="1" dirty="0" smtClean="0">
                <a:solidFill>
                  <a:schemeClr val="accent6">
                    <a:lumMod val="75000"/>
                  </a:schemeClr>
                </a:solidFill>
              </a:rPr>
              <a:t>List data type implementation</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 y="4168259"/>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25" name="TextBox 24"/>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size.</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Objective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7218002" cy="1815882"/>
          </a:xfrm>
          <a:prstGeom prst="rect">
            <a:avLst/>
          </a:prstGeom>
          <a:noFill/>
        </p:spPr>
        <p:txBody>
          <a:bodyPr wrap="none" rtlCol="0">
            <a:spAutoFit/>
          </a:bodyPr>
          <a:lstStyle/>
          <a:p>
            <a:endParaRPr lang="en-US" sz="2800" b="1" dirty="0">
              <a:solidFill>
                <a:schemeClr val="accent5">
                  <a:lumMod val="75000"/>
                </a:schemeClr>
              </a:solidFill>
            </a:endParaRPr>
          </a:p>
          <a:p>
            <a:pPr marL="742950" lvl="1" indent="-285750">
              <a:buFont typeface="Arial" panose="020B0604020202020204" pitchFamily="34" charset="0"/>
              <a:buChar char="•"/>
            </a:pPr>
            <a:r>
              <a:rPr lang="en-US" sz="2800" b="1" dirty="0" smtClean="0">
                <a:solidFill>
                  <a:schemeClr val="accent5">
                    <a:lumMod val="75000"/>
                  </a:schemeClr>
                </a:solidFill>
              </a:rPr>
              <a:t>Learn Python Syntax / Semantics</a:t>
            </a:r>
          </a:p>
          <a:p>
            <a:pPr marL="742950" lvl="1" indent="-285750">
              <a:buFont typeface="Arial" panose="020B0604020202020204" pitchFamily="34" charset="0"/>
              <a:buChar char="•"/>
            </a:pPr>
            <a:r>
              <a:rPr lang="en-US" sz="2800" b="1" dirty="0" smtClean="0">
                <a:solidFill>
                  <a:schemeClr val="accent5">
                    <a:lumMod val="75000"/>
                  </a:schemeClr>
                </a:solidFill>
              </a:rPr>
              <a:t>Learn </a:t>
            </a:r>
            <a:r>
              <a:rPr lang="en-US" sz="2800" b="1" dirty="0" err="1" smtClean="0">
                <a:solidFill>
                  <a:schemeClr val="accent5">
                    <a:lumMod val="75000"/>
                  </a:schemeClr>
                </a:solidFill>
              </a:rPr>
              <a:t>Pythonic</a:t>
            </a:r>
            <a:r>
              <a:rPr lang="en-US" sz="2800" b="1" dirty="0" smtClean="0">
                <a:solidFill>
                  <a:schemeClr val="accent5">
                    <a:lumMod val="75000"/>
                  </a:schemeClr>
                </a:solidFill>
              </a:rPr>
              <a:t> Style</a:t>
            </a:r>
          </a:p>
          <a:p>
            <a:pPr marL="742950" lvl="1" indent="-285750">
              <a:buFont typeface="Arial" panose="020B0604020202020204" pitchFamily="34" charset="0"/>
              <a:buChar char="•"/>
            </a:pPr>
            <a:r>
              <a:rPr lang="en-US" sz="2800" b="1" dirty="0" smtClean="0">
                <a:solidFill>
                  <a:schemeClr val="accent5">
                    <a:lumMod val="75000"/>
                  </a:schemeClr>
                </a:solidFill>
              </a:rPr>
              <a:t>Learn Solutions to Common CS Algorithms</a:t>
            </a:r>
            <a:endParaRPr lang="en-US" sz="28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First Out (LIFO)</a:t>
            </a:r>
          </a:p>
          <a:p>
            <a:pPr marL="914400" lvl="1" indent="-457200">
              <a:buFont typeface="+mj-lt"/>
              <a:buAutoNum type="arabicPeriod"/>
            </a:pPr>
            <a:r>
              <a:rPr lang="en-US" sz="2400" b="1" dirty="0" smtClean="0">
                <a:solidFill>
                  <a:schemeClr val="accent6">
                    <a:lumMod val="75000"/>
                  </a:schemeClr>
                </a:solidFill>
              </a:rPr>
              <a:t>insert() array method</a:t>
            </a:r>
          </a:p>
          <a:p>
            <a:pPr marL="914400" lvl="1" indent="-457200">
              <a:buFont typeface="+mj-lt"/>
              <a:buAutoNum type="arabicPeriod"/>
            </a:pPr>
            <a:r>
              <a:rPr lang="en-US" sz="2400" b="1" dirty="0" smtClean="0">
                <a:solidFill>
                  <a:schemeClr val="accent6">
                    <a:lumMod val="75000"/>
                  </a:schemeClr>
                </a:solidFill>
              </a:rPr>
              <a:t>List data type implementation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4168259"/>
            <a:ext cx="955454" cy="276999"/>
          </a:xfrm>
          <a:prstGeom prst="rect">
            <a:avLst/>
          </a:prstGeom>
          <a:noFill/>
        </p:spPr>
        <p:txBody>
          <a:bodyPr wrap="none" rtlCol="0">
            <a:spAutoFit/>
          </a:bodyPr>
          <a:lstStyle/>
          <a:p>
            <a:r>
              <a:rPr lang="en-US" sz="1200" dirty="0" smtClean="0">
                <a:solidFill>
                  <a:schemeClr val="accent6">
                    <a:lumMod val="75000"/>
                  </a:schemeClr>
                </a:solidFill>
              </a:rPr>
              <a:t>Add to stack</a:t>
            </a:r>
            <a:endParaRPr lang="en-US" sz="1200" dirty="0">
              <a:solidFill>
                <a:schemeClr val="accent6">
                  <a:lumMod val="75000"/>
                </a:schemeClr>
              </a:solidFill>
            </a:endParaRPr>
          </a:p>
        </p:txBody>
      </p:sp>
      <p:sp>
        <p:nvSpPr>
          <p:cNvPr id="38" name="TextBox 37"/>
          <p:cNvSpPr txBox="1"/>
          <p:nvPr/>
        </p:nvSpPr>
        <p:spPr>
          <a:xfrm>
            <a:off x="7543800" y="3658315"/>
            <a:ext cx="1382366" cy="276999"/>
          </a:xfrm>
          <a:prstGeom prst="rect">
            <a:avLst/>
          </a:prstGeom>
          <a:noFill/>
        </p:spPr>
        <p:txBody>
          <a:bodyPr wrap="none" rtlCol="0">
            <a:spAutoFit/>
          </a:bodyPr>
          <a:lstStyle/>
          <a:p>
            <a:r>
              <a:rPr lang="en-US" sz="1200" dirty="0" smtClean="0">
                <a:solidFill>
                  <a:schemeClr val="accent6">
                    <a:lumMod val="75000"/>
                  </a:schemeClr>
                </a:solidFill>
              </a:rPr>
              <a:t>Remove from stack</a:t>
            </a:r>
            <a:endParaRPr lang="en-US" sz="1200" dirty="0">
              <a:solidFill>
                <a:schemeClr val="accent6">
                  <a:lumMod val="75000"/>
                </a:schemeClr>
              </a:solidFill>
            </a:endParaRPr>
          </a:p>
        </p:txBody>
      </p: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51186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(e.g.,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421775"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(i.e.,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length = </a:t>
            </a:r>
            <a:r>
              <a:rPr lang="en-US" sz="1400" dirty="0" err="1" smtClean="0"/>
              <a:t>len</a:t>
            </a:r>
            <a:r>
              <a:rPr lang="en-US" sz="1400" dirty="0" smtClean="0"/>
              <a:t>(</a:t>
            </a:r>
            <a:r>
              <a:rPr lang="en-US" sz="1400" dirty="0" err="1" smtClean="0"/>
              <a:t>self.stack</a:t>
            </a:r>
            <a:r>
              <a:rPr lang="en-US" sz="1400" dirty="0" smtClean="0"/>
              <a:t>)</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length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length - 1 ]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(2)</a:t>
            </a:r>
            <a:endParaRPr lang="en-US" sz="1400"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br>
              <a:rPr lang="en-US" dirty="0"/>
            </a:br>
            <a:r>
              <a:rPr lang="en-US" sz="1400" dirty="0" smtClean="0"/>
              <a:t>(3)</a:t>
            </a:r>
            <a:endParaRPr lang="en-US" sz="1400"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(3)</a:t>
            </a:r>
            <a:endParaRPr lang="en-US" sz="1400"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6659" y="3811459"/>
            <a:ext cx="1287532" cy="400110"/>
          </a:xfrm>
          <a:prstGeom prst="rect">
            <a:avLst/>
          </a:prstGeom>
          <a:noFill/>
        </p:spPr>
        <p:txBody>
          <a:bodyPr wrap="none" rtlCol="0">
            <a:spAutoFit/>
          </a:bodyPr>
          <a:lstStyle/>
          <a:p>
            <a:r>
              <a:rPr lang="en-US" sz="1000" dirty="0">
                <a:solidFill>
                  <a:schemeClr val="accent6">
                    <a:lumMod val="75000"/>
                  </a:schemeClr>
                </a:solidFill>
              </a:rPr>
              <a:t>x</a:t>
            </a:r>
            <a:r>
              <a:rPr lang="en-US" sz="1000" dirty="0" smtClean="0">
                <a:solidFill>
                  <a:schemeClr val="accent6">
                    <a:lumMod val="75000"/>
                  </a:schemeClr>
                </a:solidFill>
              </a:rPr>
              <a:t>2 has higher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
        <p:nvSpPr>
          <p:cNvPr id="27" name="TextBox 26"/>
          <p:cNvSpPr txBox="1"/>
          <p:nvPr/>
        </p:nvSpPr>
        <p:spPr>
          <a:xfrm>
            <a:off x="3051379" y="5716459"/>
            <a:ext cx="1250663" cy="400110"/>
          </a:xfrm>
          <a:prstGeom prst="rect">
            <a:avLst/>
          </a:prstGeom>
          <a:noFill/>
        </p:spPr>
        <p:txBody>
          <a:bodyPr wrap="none" rtlCol="0">
            <a:spAutoFit/>
          </a:bodyPr>
          <a:lstStyle/>
          <a:p>
            <a:r>
              <a:rPr lang="en-US" sz="1000" dirty="0" smtClean="0">
                <a:solidFill>
                  <a:schemeClr val="accent6">
                    <a:lumMod val="75000"/>
                  </a:schemeClr>
                </a:solidFill>
              </a:rPr>
              <a:t>x1 has lower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cxnSp>
        <p:nvCxnSpPr>
          <p:cNvPr id="28" name="Straight Arrow Connector 27"/>
          <p:cNvCxnSpPr/>
          <p:nvPr/>
        </p:nvCxnSpPr>
        <p:spPr>
          <a:xfrm flipH="1" flipV="1">
            <a:off x="703558" y="3323780"/>
            <a:ext cx="2769" cy="43361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3746" y="3733054"/>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31" name="TextBox 30"/>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7421134"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 (i.e., list)</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a:p>
            <a:pPr marL="914400" lvl="1" indent="-457200">
              <a:buFont typeface="+mj-lt"/>
              <a:buAutoNum type="arabicPeriod"/>
            </a:pPr>
            <a:r>
              <a:rPr lang="en-US" sz="2400" b="1" dirty="0" smtClean="0">
                <a:solidFill>
                  <a:schemeClr val="accent6">
                    <a:lumMod val="75000"/>
                  </a:schemeClr>
                </a:solidFill>
              </a:rPr>
              <a:t>Operator ‘is’ and ‘is not’</a:t>
            </a:r>
          </a:p>
          <a:p>
            <a:pPr marL="914400" lvl="1" indent="-457200">
              <a:buFont typeface="+mj-lt"/>
              <a:buAutoNum type="arabicPeriod"/>
            </a:pPr>
            <a:r>
              <a:rPr lang="en-US" sz="2400" b="1" dirty="0" smtClean="0">
                <a:solidFill>
                  <a:schemeClr val="accent6">
                    <a:lumMod val="75000"/>
                  </a:schemeClr>
                </a:solidFill>
              </a:rPr>
              <a:t>Object Addressing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04753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element to the stack </a:t>
            </a:r>
            <a:r>
              <a:rPr lang="en-US" sz="1400" dirty="0" smtClean="0">
                <a:solidFill>
                  <a:srgbClr val="FF0000"/>
                </a:solidFill>
              </a:rPr>
              <a:t>chain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&gt; </a:t>
            </a:r>
            <a:r>
              <a:rPr lang="en-US" sz="1400" dirty="0" err="1" smtClean="0"/>
              <a:t>self.max</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a:t>
            </a:r>
            <a:r>
              <a:rPr lang="en-US" sz="1400" dirty="0" smtClean="0"/>
              <a:t>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smtClean="0"/>
              <a:t>  </a:t>
            </a:r>
            <a:r>
              <a:rPr lang="en-US" sz="1400" dirty="0" smtClean="0"/>
              <a:t>]</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cxnSp>
        <p:nvCxnSpPr>
          <p:cNvPr id="10" name="Straight Arrow Connector 9"/>
          <p:cNvCxnSpPr/>
          <p:nvPr/>
        </p:nvCxnSpPr>
        <p:spPr>
          <a:xfrm flipH="1">
            <a:off x="4572000" y="5224507"/>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4901341"/>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cxnSp>
        <p:nvCxnSpPr>
          <p:cNvPr id="12" name="Straight Arrow Connector 11"/>
          <p:cNvCxnSpPr/>
          <p:nvPr/>
        </p:nvCxnSpPr>
        <p:spPr>
          <a:xfrm flipH="1">
            <a:off x="4032662" y="3276332"/>
            <a:ext cx="1743074" cy="804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5736" y="3124200"/>
            <a:ext cx="3006464" cy="461665"/>
          </a:xfrm>
          <a:prstGeom prst="rect">
            <a:avLst/>
          </a:prstGeom>
          <a:noFill/>
        </p:spPr>
        <p:txBody>
          <a:bodyPr wrap="none" rtlCol="0">
            <a:spAutoFit/>
          </a:bodyPr>
          <a:lstStyle/>
          <a:p>
            <a:r>
              <a:rPr lang="en-US" sz="1200" dirty="0" smtClean="0">
                <a:solidFill>
                  <a:schemeClr val="accent6">
                    <a:lumMod val="75000"/>
                  </a:schemeClr>
                </a:solidFill>
              </a:rPr>
              <a:t>The operator is tests for pointing to the same</a:t>
            </a:r>
          </a:p>
          <a:p>
            <a:r>
              <a:rPr lang="en-US" sz="1200" dirty="0" smtClean="0">
                <a:solidFill>
                  <a:schemeClr val="accent6">
                    <a:lumMod val="75000"/>
                  </a:schemeClr>
                </a:solidFill>
              </a:rPr>
              <a:t>object (vs. the same value).</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FF0000"/>
                </a:solidFill>
              </a:rPr>
              <a:t>“”” Remove </a:t>
            </a:r>
            <a:r>
              <a:rPr lang="en-US" sz="1400" dirty="0">
                <a:solidFill>
                  <a:srgbClr val="FF0000"/>
                </a:solidFill>
              </a:rPr>
              <a:t>element from the stack </a:t>
            </a:r>
            <a:r>
              <a:rPr lang="en-US" sz="1400" dirty="0" smtClean="0">
                <a:solidFill>
                  <a:srgbClr val="FF0000"/>
                </a:solidFill>
              </a:rPr>
              <a:t>chain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fontScale="90000"/>
          </a:bodyPr>
          <a:lstStyle/>
          <a:p>
            <a:pPr algn="l"/>
            <a:r>
              <a:rPr lang="en-US" dirty="0" smtClean="0">
                <a:solidFill>
                  <a:schemeClr val="accent1">
                    <a:lumMod val="75000"/>
                  </a:schemeClr>
                </a:solidFill>
              </a:rPr>
              <a:t>Object Addressing and Value Storage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All Variables in Python are an Object!</a:t>
            </a:r>
          </a:p>
          <a:p>
            <a:pPr algn="ctr"/>
            <a:r>
              <a:rPr lang="en-US" sz="2400" b="1" dirty="0" smtClean="0">
                <a:solidFill>
                  <a:schemeClr val="accent5">
                    <a:lumMod val="75000"/>
                  </a:schemeClr>
                </a:solidFill>
              </a:rPr>
              <a:t>Variables DO NOT hold Values.</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367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035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703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371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40949" y="2028927"/>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367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94795" y="34035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371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181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65443"/>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7464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8795" y="4851304"/>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99595" y="4279804"/>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3341929"/>
            <a:ext cx="1905000" cy="830997"/>
          </a:xfrm>
          <a:prstGeom prst="rect">
            <a:avLst/>
          </a:prstGeom>
          <a:noFill/>
        </p:spPr>
        <p:txBody>
          <a:bodyPr wrap="square" rtlCol="0">
            <a:spAutoFit/>
          </a:bodyPr>
          <a:lstStyle/>
          <a:p>
            <a:r>
              <a:rPr lang="en-US" sz="1200" dirty="0" smtClean="0">
                <a:solidFill>
                  <a:schemeClr val="accent6">
                    <a:lumMod val="75000"/>
                  </a:schemeClr>
                </a:solidFill>
              </a:rPr>
              <a:t>If variables B and C have the same value,</a:t>
            </a:r>
          </a:p>
          <a:p>
            <a:r>
              <a:rPr lang="en-US" sz="1200" dirty="0" smtClean="0">
                <a:solidFill>
                  <a:schemeClr val="accent6">
                    <a:lumMod val="75000"/>
                  </a:schemeClr>
                </a:solidFill>
              </a:rPr>
              <a:t>they will point to the same storage location.</a:t>
            </a:r>
            <a:endParaRPr lang="en-US" sz="1200" dirty="0">
              <a:solidFill>
                <a:schemeClr val="accent6">
                  <a:lumMod val="75000"/>
                </a:schemeClr>
              </a:solidFill>
            </a:endParaRPr>
          </a:p>
        </p:txBody>
      </p:sp>
      <p:sp>
        <p:nvSpPr>
          <p:cNvPr id="26" name="TextBox 25"/>
          <p:cNvSpPr txBox="1"/>
          <p:nvPr/>
        </p:nvSpPr>
        <p:spPr>
          <a:xfrm>
            <a:off x="152400" y="2437320"/>
            <a:ext cx="1556132" cy="1477328"/>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endParaRPr lang="en-US" dirty="0"/>
          </a:p>
        </p:txBody>
      </p:sp>
      <p:sp>
        <p:nvSpPr>
          <p:cNvPr id="27" name="TextBox 26"/>
          <p:cNvSpPr txBox="1"/>
          <p:nvPr/>
        </p:nvSpPr>
        <p:spPr>
          <a:xfrm>
            <a:off x="5678034" y="2042937"/>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571314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normAutofit fontScale="90000"/>
          </a:bodyPr>
          <a:lstStyle/>
          <a:p>
            <a:pPr algn="l"/>
            <a:r>
              <a:rPr lang="en-US" dirty="0" smtClean="0">
                <a:solidFill>
                  <a:schemeClr val="accent1">
                    <a:lumMod val="75000"/>
                  </a:schemeClr>
                </a:solidFill>
              </a:rPr>
              <a:t>Object Addressing and Value Storage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Values are Allocated Separately in Memory from Variables</a:t>
            </a:r>
            <a:br>
              <a:rPr lang="en-US" sz="2400" b="1" dirty="0" smtClean="0">
                <a:solidFill>
                  <a:schemeClr val="accent5">
                    <a:lumMod val="75000"/>
                  </a:schemeClr>
                </a:solidFill>
              </a:rPr>
            </a:br>
            <a:r>
              <a:rPr lang="en-US" sz="2400" b="1" dirty="0" smtClean="0">
                <a:solidFill>
                  <a:schemeClr val="accent5">
                    <a:lumMod val="75000"/>
                  </a:schemeClr>
                </a:solidFill>
              </a:rPr>
              <a:t>When a Value is not Referenced Anymore, it’s Storage is Freed</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636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304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972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640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31508" y="2055911"/>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636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82657" y="4495629"/>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640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450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92427"/>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26501" y="48782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3784411"/>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7400" y="3194216"/>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2249633"/>
            <a:ext cx="1905000" cy="1015663"/>
          </a:xfrm>
          <a:prstGeom prst="rect">
            <a:avLst/>
          </a:prstGeom>
          <a:noFill/>
        </p:spPr>
        <p:txBody>
          <a:bodyPr wrap="square" rtlCol="0">
            <a:spAutoFit/>
          </a:bodyPr>
          <a:lstStyle/>
          <a:p>
            <a:r>
              <a:rPr lang="en-US" sz="1200" dirty="0" smtClean="0">
                <a:solidFill>
                  <a:schemeClr val="accent6">
                    <a:lumMod val="75000"/>
                  </a:schemeClr>
                </a:solidFill>
              </a:rPr>
              <a:t>When a variable is changed, the address to the value object is updated,</a:t>
            </a:r>
          </a:p>
          <a:p>
            <a:r>
              <a:rPr lang="en-US" sz="1200" dirty="0" smtClean="0">
                <a:solidFill>
                  <a:schemeClr val="accent6">
                    <a:lumMod val="75000"/>
                  </a:schemeClr>
                </a:solidFill>
              </a:rPr>
              <a:t>NOT the value at the address!</a:t>
            </a:r>
            <a:endParaRPr lang="en-US" sz="1200" dirty="0">
              <a:solidFill>
                <a:schemeClr val="accent6">
                  <a:lumMod val="75000"/>
                </a:schemeClr>
              </a:solidFill>
            </a:endParaRPr>
          </a:p>
        </p:txBody>
      </p:sp>
      <p:sp>
        <p:nvSpPr>
          <p:cNvPr id="26" name="TextBox 25"/>
          <p:cNvSpPr txBox="1"/>
          <p:nvPr/>
        </p:nvSpPr>
        <p:spPr>
          <a:xfrm>
            <a:off x="152400" y="2464304"/>
            <a:ext cx="1556132" cy="2031325"/>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br>
              <a:rPr lang="en-US" dirty="0" smtClean="0"/>
            </a:br>
            <a:r>
              <a:rPr lang="en-US" dirty="0" smtClean="0">
                <a:solidFill>
                  <a:srgbClr val="00B050"/>
                </a:solidFill>
              </a:rPr>
              <a:t># Change B</a:t>
            </a:r>
            <a:r>
              <a:rPr lang="en-US" dirty="0" smtClean="0"/>
              <a:t/>
            </a:r>
            <a:br>
              <a:rPr lang="en-US" dirty="0" smtClean="0"/>
            </a:br>
            <a:r>
              <a:rPr lang="en-US" dirty="0" err="1" smtClean="0"/>
              <a:t>B</a:t>
            </a:r>
            <a:r>
              <a:rPr lang="en-US" dirty="0" smtClean="0"/>
              <a:t> = 1</a:t>
            </a:r>
            <a:endParaRPr lang="en-US" dirty="0"/>
          </a:p>
        </p:txBody>
      </p:sp>
      <p:sp>
        <p:nvSpPr>
          <p:cNvPr id="3" name="TextBox 2"/>
          <p:cNvSpPr txBox="1"/>
          <p:nvPr/>
        </p:nvSpPr>
        <p:spPr>
          <a:xfrm>
            <a:off x="152401" y="4704375"/>
            <a:ext cx="1752600" cy="1169551"/>
          </a:xfrm>
          <a:prstGeom prst="rect">
            <a:avLst/>
          </a:prstGeom>
          <a:noFill/>
        </p:spPr>
        <p:txBody>
          <a:bodyPr wrap="square" rtlCol="0">
            <a:spAutoFit/>
          </a:bodyPr>
          <a:lstStyle/>
          <a:p>
            <a:r>
              <a:rPr lang="en-US" sz="1400" dirty="0" smtClean="0">
                <a:solidFill>
                  <a:schemeClr val="accent6">
                    <a:lumMod val="75000"/>
                  </a:schemeClr>
                </a:solidFill>
              </a:rPr>
              <a:t>The value address was changed from</a:t>
            </a:r>
          </a:p>
          <a:p>
            <a:r>
              <a:rPr lang="en-US" sz="1400" dirty="0" smtClean="0">
                <a:solidFill>
                  <a:schemeClr val="accent6">
                    <a:lumMod val="75000"/>
                  </a:schemeClr>
                </a:solidFill>
              </a:rPr>
              <a:t>location of the value of 1 to the location of the value of 2</a:t>
            </a:r>
            <a:r>
              <a:rPr lang="en-US" sz="1400" dirty="0" smtClean="0">
                <a:solidFill>
                  <a:srgbClr val="00B050"/>
                </a:solidFill>
              </a:rPr>
              <a:t>.</a:t>
            </a:r>
            <a:endParaRPr lang="en-US" sz="1400" dirty="0">
              <a:solidFill>
                <a:srgbClr val="00B050"/>
              </a:solidFill>
            </a:endParaRPr>
          </a:p>
        </p:txBody>
      </p:sp>
      <p:cxnSp>
        <p:nvCxnSpPr>
          <p:cNvPr id="23" name="Straight Arrow Connector 22"/>
          <p:cNvCxnSpPr/>
          <p:nvPr/>
        </p:nvCxnSpPr>
        <p:spPr>
          <a:xfrm flipV="1">
            <a:off x="1752600" y="4192488"/>
            <a:ext cx="641795" cy="78641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034" y="2051843"/>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9203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46"/>
            <a:ext cx="6553200" cy="792162"/>
          </a:xfrm>
        </p:spPr>
        <p:txBody>
          <a:bodyPr>
            <a:normAutofit/>
          </a:bodyPr>
          <a:lstStyle/>
          <a:p>
            <a:pPr algn="l"/>
            <a:r>
              <a:rPr lang="en-US" dirty="0" smtClean="0">
                <a:solidFill>
                  <a:schemeClr val="accent1">
                    <a:lumMod val="75000"/>
                  </a:schemeClr>
                </a:solidFill>
              </a:rPr>
              <a:t>Lists Are Mutable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450143433"/>
              </p:ext>
            </p:extLst>
          </p:nvPr>
        </p:nvGraphicFramePr>
        <p:xfrm>
          <a:off x="1215909" y="2373391"/>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30" name="Oval 29"/>
          <p:cNvSpPr/>
          <p:nvPr/>
        </p:nvSpPr>
        <p:spPr>
          <a:xfrm>
            <a:off x="161335" y="1447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1" name="Oval 30"/>
          <p:cNvSpPr/>
          <p:nvPr/>
        </p:nvSpPr>
        <p:spPr>
          <a:xfrm>
            <a:off x="194377" y="441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2" name="Straight Arrow Connector 31"/>
          <p:cNvCxnSpPr/>
          <p:nvPr/>
        </p:nvCxnSpPr>
        <p:spPr>
          <a:xfrm>
            <a:off x="515361" y="25908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95522" y="2667669"/>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4" name="Oval 33"/>
          <p:cNvSpPr/>
          <p:nvPr/>
        </p:nvSpPr>
        <p:spPr>
          <a:xfrm>
            <a:off x="2282709" y="3284152"/>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5" name="Oval 34"/>
          <p:cNvSpPr/>
          <p:nvPr/>
        </p:nvSpPr>
        <p:spPr>
          <a:xfrm>
            <a:off x="2282709" y="3925713"/>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36" name="Straight Connector 35"/>
          <p:cNvCxnSpPr>
            <a:stCxn id="30" idx="4"/>
          </p:cNvCxnSpPr>
          <p:nvPr/>
        </p:nvCxnSpPr>
        <p:spPr>
          <a:xfrm flipH="1">
            <a:off x="541660" y="2209800"/>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986" y="2743200"/>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15361" y="27432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87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007836"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94181" y="4191669"/>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793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18025"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60114" y="421594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360386" y="2668488"/>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51" name="Rectangle 50"/>
          <p:cNvSpPr/>
          <p:nvPr/>
        </p:nvSpPr>
        <p:spPr>
          <a:xfrm>
            <a:off x="3337964" y="330289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2" name="Rectangle 51"/>
          <p:cNvSpPr/>
          <p:nvPr/>
        </p:nvSpPr>
        <p:spPr>
          <a:xfrm>
            <a:off x="3337964" y="3929352"/>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62" name="TextBox 61"/>
          <p:cNvSpPr txBox="1"/>
          <p:nvPr/>
        </p:nvSpPr>
        <p:spPr>
          <a:xfrm>
            <a:off x="1371600" y="1219200"/>
            <a:ext cx="1250983" cy="738664"/>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 = [ 2, 4, 6 ]</a:t>
            </a:r>
            <a:br>
              <a:rPr lang="en-US" sz="1400" dirty="0" smtClean="0"/>
            </a:br>
            <a:r>
              <a:rPr lang="en-US" sz="1400" dirty="0" smtClean="0"/>
              <a:t>B = A</a:t>
            </a:r>
            <a:endParaRPr lang="en-US" sz="1400" dirty="0"/>
          </a:p>
        </p:txBody>
      </p:sp>
      <p:sp>
        <p:nvSpPr>
          <p:cNvPr id="63" name="TextBox 62"/>
          <p:cNvSpPr txBox="1"/>
          <p:nvPr/>
        </p:nvSpPr>
        <p:spPr>
          <a:xfrm>
            <a:off x="1394702" y="4819696"/>
            <a:ext cx="1219200" cy="830997"/>
          </a:xfrm>
          <a:prstGeom prst="rect">
            <a:avLst/>
          </a:prstGeom>
          <a:noFill/>
        </p:spPr>
        <p:txBody>
          <a:bodyPr wrap="square" rtlCol="0">
            <a:spAutoFit/>
          </a:bodyPr>
          <a:lstStyle/>
          <a:p>
            <a:r>
              <a:rPr lang="en-US" sz="1200" dirty="0" smtClean="0">
                <a:solidFill>
                  <a:schemeClr val="accent6">
                    <a:lumMod val="75000"/>
                  </a:schemeClr>
                </a:solidFill>
              </a:rPr>
              <a:t>Variables A and B hold the</a:t>
            </a:r>
          </a:p>
          <a:p>
            <a:r>
              <a:rPr lang="en-US" sz="1200" dirty="0" smtClean="0">
                <a:solidFill>
                  <a:schemeClr val="accent6">
                    <a:lumMod val="75000"/>
                  </a:schemeClr>
                </a:solidFill>
              </a:rPr>
              <a:t>address of the same list.</a:t>
            </a:r>
            <a:endParaRPr lang="en-US" sz="1200" dirty="0">
              <a:solidFill>
                <a:schemeClr val="accent6">
                  <a:lumMod val="75000"/>
                </a:schemeClr>
              </a:solidFill>
            </a:endParaRPr>
          </a:p>
        </p:txBody>
      </p:sp>
      <p:cxnSp>
        <p:nvCxnSpPr>
          <p:cNvPr id="64" name="Straight Arrow Connector 63"/>
          <p:cNvCxnSpPr/>
          <p:nvPr/>
        </p:nvCxnSpPr>
        <p:spPr>
          <a:xfrm flipH="1" flipV="1">
            <a:off x="1048761" y="5029200"/>
            <a:ext cx="345941" cy="19051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58283" y="1230873"/>
            <a:ext cx="1002064" cy="1015663"/>
          </a:xfrm>
          <a:prstGeom prst="rect">
            <a:avLst/>
          </a:prstGeom>
          <a:noFill/>
        </p:spPr>
        <p:txBody>
          <a:bodyPr wrap="square" rtlCol="0">
            <a:spAutoFit/>
          </a:bodyPr>
          <a:lstStyle/>
          <a:p>
            <a:r>
              <a:rPr lang="en-US" sz="1200" dirty="0" smtClean="0">
                <a:solidFill>
                  <a:schemeClr val="accent6">
                    <a:lumMod val="75000"/>
                  </a:schemeClr>
                </a:solidFill>
              </a:rPr>
              <a:t>The indices hold</a:t>
            </a:r>
          </a:p>
          <a:p>
            <a:r>
              <a:rPr lang="en-US" sz="1200" dirty="0" smtClean="0">
                <a:solidFill>
                  <a:schemeClr val="accent6">
                    <a:lumMod val="75000"/>
                  </a:schemeClr>
                </a:solidFill>
              </a:rPr>
              <a:t>addresses to</a:t>
            </a:r>
          </a:p>
          <a:p>
            <a:r>
              <a:rPr lang="en-US" sz="1200" dirty="0" smtClean="0">
                <a:solidFill>
                  <a:schemeClr val="accent6">
                    <a:lumMod val="75000"/>
                  </a:schemeClr>
                </a:solidFill>
              </a:rPr>
              <a:t>objects NOT values.</a:t>
            </a:r>
            <a:endParaRPr lang="en-US" sz="1200" dirty="0">
              <a:solidFill>
                <a:schemeClr val="accent6">
                  <a:lumMod val="75000"/>
                </a:schemeClr>
              </a:solidFill>
            </a:endParaRPr>
          </a:p>
        </p:txBody>
      </p:sp>
      <p:cxnSp>
        <p:nvCxnSpPr>
          <p:cNvPr id="67" name="Straight Arrow Connector 66"/>
          <p:cNvCxnSpPr/>
          <p:nvPr/>
        </p:nvCxnSpPr>
        <p:spPr>
          <a:xfrm flipH="1">
            <a:off x="2687143" y="1968562"/>
            <a:ext cx="345942" cy="5868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43400" y="1230873"/>
            <a:ext cx="0" cy="4712727"/>
          </a:xfrm>
          <a:prstGeom prst="line">
            <a:avLst/>
          </a:prstGeom>
          <a:ln w="317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719200517"/>
              </p:ext>
            </p:extLst>
          </p:nvPr>
        </p:nvGraphicFramePr>
        <p:xfrm>
          <a:off x="5625394" y="2411416"/>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72" name="Oval 71"/>
          <p:cNvSpPr/>
          <p:nvPr/>
        </p:nvSpPr>
        <p:spPr>
          <a:xfrm>
            <a:off x="4570820" y="14858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3" name="Oval 72"/>
          <p:cNvSpPr/>
          <p:nvPr/>
        </p:nvSpPr>
        <p:spPr>
          <a:xfrm>
            <a:off x="4603862" y="445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4" name="Straight Arrow Connector 73"/>
          <p:cNvCxnSpPr/>
          <p:nvPr/>
        </p:nvCxnSpPr>
        <p:spPr>
          <a:xfrm>
            <a:off x="4924846" y="26288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705007" y="2705694"/>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76" name="Oval 75"/>
          <p:cNvSpPr/>
          <p:nvPr/>
        </p:nvSpPr>
        <p:spPr>
          <a:xfrm>
            <a:off x="6692194" y="3322177"/>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7" name="Oval 76"/>
          <p:cNvSpPr/>
          <p:nvPr/>
        </p:nvSpPr>
        <p:spPr>
          <a:xfrm>
            <a:off x="6692194" y="3963738"/>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78" name="Straight Connector 77"/>
          <p:cNvCxnSpPr>
            <a:stCxn id="72" idx="4"/>
          </p:cNvCxnSpPr>
          <p:nvPr/>
        </p:nvCxnSpPr>
        <p:spPr>
          <a:xfrm flipH="1">
            <a:off x="4951145" y="2247825"/>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50471" y="2781225"/>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4846" y="27812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982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17321"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3666" y="4229694"/>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888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510"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480749" y="4819696"/>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9871" y="2706513"/>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8" name="Rectangle 87"/>
          <p:cNvSpPr/>
          <p:nvPr/>
        </p:nvSpPr>
        <p:spPr>
          <a:xfrm>
            <a:off x="7747449" y="3340924"/>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89" name="Rectangle 88"/>
          <p:cNvSpPr/>
          <p:nvPr/>
        </p:nvSpPr>
        <p:spPr>
          <a:xfrm>
            <a:off x="7747449" y="3967377"/>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90" name="TextBox 89"/>
          <p:cNvSpPr txBox="1"/>
          <p:nvPr/>
        </p:nvSpPr>
        <p:spPr>
          <a:xfrm>
            <a:off x="5781085" y="1257225"/>
            <a:ext cx="1297150" cy="954107"/>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A[2] = 8</a:t>
            </a:r>
            <a:endParaRPr lang="en-US" sz="1400" dirty="0"/>
          </a:p>
          <a:p>
            <a:r>
              <a:rPr lang="en-US" sz="1400" dirty="0" smtClean="0"/>
              <a:t>print(B[2])</a:t>
            </a:r>
            <a:br>
              <a:rPr lang="en-US" sz="1400" dirty="0" smtClean="0"/>
            </a:br>
            <a:r>
              <a:rPr lang="en-US" sz="1400" dirty="0" smtClean="0">
                <a:solidFill>
                  <a:srgbClr val="00B050"/>
                </a:solidFill>
              </a:rPr>
              <a:t># will output 8!</a:t>
            </a:r>
            <a:endParaRPr lang="en-US" sz="1400" dirty="0">
              <a:solidFill>
                <a:srgbClr val="00B050"/>
              </a:solidFill>
            </a:endParaRPr>
          </a:p>
        </p:txBody>
      </p:sp>
      <p:sp>
        <p:nvSpPr>
          <p:cNvPr id="95" name="Rectangle 94"/>
          <p:cNvSpPr/>
          <p:nvPr/>
        </p:nvSpPr>
        <p:spPr>
          <a:xfrm>
            <a:off x="7741885" y="461076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97" name="Straight Connector 96"/>
          <p:cNvCxnSpPr/>
          <p:nvPr/>
        </p:nvCxnSpPr>
        <p:spPr>
          <a:xfrm>
            <a:off x="7460860" y="4267200"/>
            <a:ext cx="1" cy="571425"/>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45438" y="4269348"/>
            <a:ext cx="235311"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4210" y="3925713"/>
            <a:ext cx="711590" cy="569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669231" y="3854089"/>
            <a:ext cx="636569" cy="6138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42173" y="5181600"/>
            <a:ext cx="1880048" cy="830997"/>
          </a:xfrm>
          <a:prstGeom prst="rect">
            <a:avLst/>
          </a:prstGeom>
          <a:noFill/>
        </p:spPr>
        <p:txBody>
          <a:bodyPr wrap="square" rtlCol="0">
            <a:spAutoFit/>
          </a:bodyPr>
          <a:lstStyle/>
          <a:p>
            <a:r>
              <a:rPr lang="en-US" sz="1200" dirty="0" smtClean="0">
                <a:solidFill>
                  <a:schemeClr val="accent6">
                    <a:lumMod val="75000"/>
                  </a:schemeClr>
                </a:solidFill>
              </a:rPr>
              <a:t>The address location of index 2 is updated, so both A and B see the same change.</a:t>
            </a:r>
            <a:endParaRPr lang="en-US" sz="1200" dirty="0">
              <a:solidFill>
                <a:schemeClr val="accent6">
                  <a:lumMod val="75000"/>
                </a:schemeClr>
              </a:solidFill>
            </a:endParaRPr>
          </a:p>
        </p:txBody>
      </p:sp>
    </p:spTree>
    <p:extLst>
      <p:ext uri="{BB962C8B-B14F-4D97-AF65-F5344CB8AC3E}">
        <p14:creationId xmlns:p14="http://schemas.microsoft.com/office/powerpoint/2010/main" val="383547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List Concatenation</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Recursive </a:t>
            </a:r>
            <a:r>
              <a:rPr lang="en-US" sz="1400" dirty="0">
                <a:solidFill>
                  <a:srgbClr val="FF0000"/>
                </a:solidFill>
              </a:rPr>
              <a:t>method to move </a:t>
            </a:r>
            <a:r>
              <a:rPr lang="en-US" sz="1400" dirty="0" err="1">
                <a:solidFill>
                  <a:srgbClr val="FF0000"/>
                </a:solidFill>
              </a:rPr>
              <a:t>ndiscs</a:t>
            </a:r>
            <a:r>
              <a:rPr lang="en-US" sz="1400" dirty="0">
                <a:solidFill>
                  <a:srgbClr val="FF0000"/>
                </a:solidFill>
              </a:rPr>
              <a:t> from start to </a:t>
            </a:r>
            <a:r>
              <a:rPr lang="en-US" sz="1400" dirty="0" smtClean="0">
                <a:solidFill>
                  <a:srgbClr val="FF0000"/>
                </a:solidFill>
              </a:rPr>
              <a:t>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877775" cy="830997"/>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 The multiply operator on a list</a:t>
            </a:r>
          </a:p>
          <a:p>
            <a:r>
              <a:rPr lang="en-US" sz="1200" dirty="0" smtClean="0">
                <a:solidFill>
                  <a:schemeClr val="accent6">
                    <a:lumMod val="75000"/>
                  </a:schemeClr>
                </a:solidFill>
              </a:rPr>
              <a:t>acts as concatenation. In this example, the</a:t>
            </a:r>
          </a:p>
          <a:p>
            <a:r>
              <a:rPr lang="en-US" sz="1200" dirty="0">
                <a:solidFill>
                  <a:schemeClr val="accent6">
                    <a:lumMod val="75000"/>
                  </a:schemeClr>
                </a:solidFill>
              </a:rPr>
              <a:t>l</a:t>
            </a:r>
            <a:r>
              <a:rPr lang="en-US" sz="1200" dirty="0" smtClean="0">
                <a:solidFill>
                  <a:schemeClr val="accent6">
                    <a:lumMod val="75000"/>
                  </a:schemeClr>
                </a:solidFill>
              </a:rPr>
              <a:t>ist [None] is concatenated three times.</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Getter/Setter Property</a:t>
            </a:r>
          </a:p>
          <a:p>
            <a:pPr marL="914400" lvl="1" indent="-457200">
              <a:buFont typeface="+mj-lt"/>
              <a:buAutoNum type="arabicPeriod"/>
            </a:pPr>
            <a:r>
              <a:rPr lang="en-US" sz="2400" b="1" dirty="0" smtClean="0">
                <a:solidFill>
                  <a:schemeClr val="accent6">
                    <a:lumMod val="75000"/>
                  </a:schemeClr>
                </a:solidFill>
              </a:rPr>
              <a:t>Data Hiding</a:t>
            </a:r>
          </a:p>
          <a:p>
            <a:pPr marL="914400" lvl="1" indent="-457200">
              <a:buFont typeface="+mj-lt"/>
              <a:buAutoNum type="arabicPeriod"/>
            </a:pPr>
            <a:r>
              <a:rPr lang="en-US" sz="2400" b="1" dirty="0" smtClean="0">
                <a:solidFill>
                  <a:schemeClr val="accent6">
                    <a:lumMod val="75000"/>
                  </a:schemeClr>
                </a:solidFill>
              </a:rPr>
              <a:t>Inheritance</a:t>
            </a:r>
          </a:p>
          <a:p>
            <a:pPr marL="914400" lvl="1" indent="-457200">
              <a:buFont typeface="+mj-lt"/>
              <a:buAutoNum type="arabicPeriod"/>
            </a:pPr>
            <a:r>
              <a:rPr lang="en-US" sz="2400" b="1" dirty="0" smtClean="0">
                <a:solidFill>
                  <a:schemeClr val="accent6">
                    <a:lumMod val="75000"/>
                  </a:schemeClr>
                </a:solidFill>
              </a:rPr>
              <a:t>Dictionary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51857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842804" y="5396300"/>
            <a:ext cx="3020495" cy="6244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934200" y="5265877"/>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Decorator)</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71600" y="1159560"/>
            <a:ext cx="5254772" cy="5632311"/>
          </a:xfrm>
          <a:prstGeom prst="rect">
            <a:avLst/>
          </a:prstGeom>
          <a:noFill/>
          <a:ln>
            <a:solidFill>
              <a:schemeClr val="bg1">
                <a:lumMod val="50000"/>
              </a:schemeClr>
            </a:solidFill>
            <a:prstDash val="sysDash"/>
          </a:ln>
        </p:spPr>
        <p:txBody>
          <a:bodyPr wrap="none" rtlCol="0">
            <a:spAutoFit/>
          </a:bodyPr>
          <a:lstStyle/>
          <a:p>
            <a:r>
              <a:rPr lang="en-US" sz="1200" b="1" dirty="0">
                <a:solidFill>
                  <a:schemeClr val="accent5">
                    <a:lumMod val="75000"/>
                  </a:schemeClr>
                </a:solidFill>
              </a:rPr>
              <a:t>class</a:t>
            </a:r>
            <a:r>
              <a:rPr lang="en-US" sz="1200" dirty="0"/>
              <a:t> </a:t>
            </a:r>
            <a:r>
              <a:rPr lang="en-US" sz="1200" dirty="0" err="1" smtClean="0"/>
              <a:t>BinaryTree</a:t>
            </a:r>
            <a:r>
              <a:rPr lang="en-US" sz="1200" dirty="0" smtClean="0"/>
              <a:t>(object): </a:t>
            </a:r>
            <a:br>
              <a:rPr lang="en-US" sz="1200" dirty="0" smtClean="0"/>
            </a:br>
            <a:r>
              <a:rPr lang="en-US" sz="1200" dirty="0" smtClean="0"/>
              <a:t>	</a:t>
            </a:r>
            <a:r>
              <a:rPr lang="en-US" sz="1200" dirty="0" smtClean="0">
                <a:solidFill>
                  <a:srgbClr val="00B050"/>
                </a:solidFill>
              </a:rPr>
              <a:t># Constructor: set the node data and left/right </a:t>
            </a:r>
            <a:r>
              <a:rPr lang="en-US" sz="1200" dirty="0" err="1" smtClean="0">
                <a:solidFill>
                  <a:srgbClr val="00B050"/>
                </a:solidFill>
              </a:rPr>
              <a:t>subtrees</a:t>
            </a:r>
            <a:r>
              <a:rPr lang="en-US" sz="1200" dirty="0" smtClean="0">
                <a:solidFill>
                  <a:srgbClr val="00B050"/>
                </a:solidFill>
              </a:rPr>
              <a:t> to null </a:t>
            </a:r>
            <a:br>
              <a:rPr lang="en-US" sz="1200" dirty="0" smtClean="0">
                <a:solidFill>
                  <a:srgbClr val="00B050"/>
                </a:solidFill>
              </a:rPr>
            </a:br>
            <a:r>
              <a:rPr lang="en-US" sz="1200" dirty="0" smtClean="0"/>
              <a:t>	</a:t>
            </a:r>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b="1" dirty="0">
                <a:solidFill>
                  <a:schemeClr val="accent5">
                    <a:lumMod val="75000"/>
                  </a:schemeClr>
                </a:solidFill>
              </a:rPr>
              <a:t>__</a:t>
            </a:r>
            <a:r>
              <a:rPr lang="en-US" sz="1200" b="1" dirty="0" err="1">
                <a:solidFill>
                  <a:schemeClr val="accent5">
                    <a:lumMod val="75000"/>
                  </a:schemeClr>
                </a:solidFill>
              </a:rPr>
              <a:t>init</a:t>
            </a:r>
            <a:r>
              <a:rPr lang="en-US" sz="1200" b="1" dirty="0">
                <a:solidFill>
                  <a:schemeClr val="accent5">
                    <a:lumMod val="75000"/>
                  </a:schemeClr>
                </a:solidFill>
              </a:rPr>
              <a:t>__</a:t>
            </a:r>
            <a:r>
              <a:rPr lang="en-US" sz="1200" dirty="0"/>
              <a:t>(self, key): </a:t>
            </a:r>
            <a:r>
              <a:rPr lang="en-US" sz="1200" dirty="0" smtClean="0"/>
              <a:t/>
            </a:r>
            <a:br>
              <a:rPr lang="en-US" sz="1200" dirty="0" smtClean="0"/>
            </a:br>
            <a:r>
              <a:rPr lang="en-US" sz="1200" dirty="0" smtClean="0"/>
              <a:t>		</a:t>
            </a:r>
            <a:r>
              <a:rPr lang="en-US" sz="1200" dirty="0" err="1" smtClean="0"/>
              <a:t>self._left</a:t>
            </a:r>
            <a:r>
              <a:rPr lang="en-US" sz="1200" dirty="0" smtClean="0"/>
              <a:t>   =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left binary subtree </a:t>
            </a:r>
            <a:r>
              <a:rPr lang="en-US" sz="1200" dirty="0" smtClean="0">
                <a:solidFill>
                  <a:srgbClr val="00B050"/>
                </a:solidFill>
              </a:rPr>
              <a:t/>
            </a:r>
            <a:br>
              <a:rPr lang="en-US" sz="1200" dirty="0" smtClean="0">
                <a:solidFill>
                  <a:srgbClr val="00B050"/>
                </a:solidFill>
              </a:rPr>
            </a:br>
            <a:r>
              <a:rPr lang="en-US" sz="1200" dirty="0" smtClean="0"/>
              <a:t>		</a:t>
            </a:r>
            <a:r>
              <a:rPr lang="en-US" sz="1200" dirty="0" err="1" smtClean="0"/>
              <a:t>self._right</a:t>
            </a:r>
            <a:r>
              <a:rPr lang="en-US" sz="1200" dirty="0" smtClean="0"/>
              <a:t> </a:t>
            </a:r>
            <a:r>
              <a:rPr lang="en-US" sz="1200" dirty="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smtClean="0"/>
              <a:t>	</a:t>
            </a:r>
            <a:r>
              <a:rPr lang="en-US" sz="1200" dirty="0" err="1" smtClean="0"/>
              <a:t>self._key</a:t>
            </a:r>
            <a:r>
              <a:rPr lang="en-US" sz="1200" dirty="0" smtClean="0"/>
              <a:t>   = </a:t>
            </a:r>
            <a:r>
              <a:rPr lang="en-US" sz="1200" dirty="0"/>
              <a:t>key </a:t>
            </a:r>
            <a:r>
              <a:rPr lang="en-US" sz="1200" dirty="0" smtClean="0"/>
              <a:t>	</a:t>
            </a:r>
            <a:r>
              <a:rPr lang="en-US" sz="1200" dirty="0" smtClean="0">
                <a:solidFill>
                  <a:srgbClr val="00B050"/>
                </a:solidFill>
              </a:rPr>
              <a:t># </a:t>
            </a:r>
            <a:r>
              <a:rPr lang="en-US" sz="1200" dirty="0">
                <a:solidFill>
                  <a:srgbClr val="00B050"/>
                </a:solidFill>
              </a:rPr>
              <a:t>node data </a:t>
            </a:r>
            <a:endParaRPr lang="en-US" sz="1200" dirty="0" smtClean="0">
              <a:solidFill>
                <a:srgbClr val="00B050"/>
              </a:solidFill>
            </a:endParaRPr>
          </a:p>
          <a:p>
            <a:endParaRPr lang="en-US" sz="1200" dirty="0"/>
          </a:p>
          <a:p>
            <a:r>
              <a:rPr lang="en-US" sz="1200" dirty="0" smtClean="0"/>
              <a:t>	</a:t>
            </a:r>
            <a:r>
              <a:rPr lang="en-US" sz="1200" dirty="0" smtClean="0">
                <a:solidFill>
                  <a:srgbClr val="00B050"/>
                </a:solidFill>
              </a:rPr>
              <a:t># Get or Set Left Binary </a:t>
            </a:r>
            <a:r>
              <a:rPr lang="en-US" sz="1200" dirty="0" err="1" smtClean="0">
                <a:solidFill>
                  <a:srgbClr val="00B050"/>
                </a:solidFill>
              </a:rPr>
              <a:t>Subtree</a:t>
            </a:r>
            <a:r>
              <a:rPr lang="en-US" sz="1200" dirty="0" smtClean="0"/>
              <a:t/>
            </a:r>
            <a:br>
              <a:rPr lang="en-US" sz="1200" dirty="0" smtClean="0"/>
            </a:br>
            <a:r>
              <a:rPr lang="en-US" sz="1200" dirty="0" smtClean="0"/>
              <a:t>	@property</a:t>
            </a:r>
            <a:br>
              <a:rPr lang="en-US" sz="1200" dirty="0" smtClean="0"/>
            </a:br>
            <a:r>
              <a:rPr lang="en-US" sz="1200" dirty="0" smtClean="0"/>
              <a:t>	</a:t>
            </a:r>
            <a:r>
              <a:rPr lang="en-US" sz="1200" b="1" dirty="0" err="1" smtClean="0">
                <a:solidFill>
                  <a:schemeClr val="accent5">
                    <a:lumMod val="75000"/>
                  </a:schemeClr>
                </a:solidFill>
              </a:rPr>
              <a:t>def</a:t>
            </a:r>
            <a:r>
              <a:rPr lang="en-US" sz="1200" dirty="0" smtClean="0"/>
              <a:t> left(self): </a:t>
            </a:r>
            <a:br>
              <a:rPr lang="en-US" sz="1200" dirty="0" smtClean="0"/>
            </a:br>
            <a:r>
              <a:rPr lang="en-US" sz="1200" dirty="0"/>
              <a:t>		</a:t>
            </a:r>
            <a:r>
              <a:rPr lang="en-US" sz="1200" b="1" dirty="0" smtClean="0">
                <a:solidFill>
                  <a:schemeClr val="accent5">
                    <a:lumMod val="75000"/>
                  </a:schemeClr>
                </a:solidFill>
              </a:rPr>
              <a:t>return</a:t>
            </a:r>
            <a:r>
              <a:rPr lang="en-US" sz="1200" dirty="0" smtClean="0"/>
              <a:t> </a:t>
            </a:r>
            <a:r>
              <a:rPr lang="en-US" sz="1200" dirty="0" err="1" smtClean="0"/>
              <a:t>self._left</a:t>
            </a:r>
            <a:endParaRPr lang="en-US" sz="1200" dirty="0" smtClean="0"/>
          </a:p>
          <a:p>
            <a:r>
              <a:rPr lang="en-US" sz="1200" dirty="0"/>
              <a:t>	</a:t>
            </a:r>
            <a:r>
              <a:rPr lang="en-US" sz="1200" dirty="0" smtClean="0"/>
              <a:t>@</a:t>
            </a:r>
            <a:r>
              <a:rPr lang="en-US" sz="1200" dirty="0" err="1" smtClean="0"/>
              <a:t>left.setter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left(self, tree): </a:t>
            </a:r>
            <a:r>
              <a:rPr lang="en-US" sz="1200" dirty="0"/>
              <a:t/>
            </a:r>
            <a:br>
              <a:rPr lang="en-US" sz="1200" dirty="0"/>
            </a:br>
            <a:r>
              <a:rPr lang="en-US" sz="1200" dirty="0"/>
              <a:t>		</a:t>
            </a:r>
            <a:r>
              <a:rPr lang="en-US" sz="1200" dirty="0" err="1" smtClean="0"/>
              <a:t>self</a:t>
            </a:r>
            <a:r>
              <a:rPr lang="en-US" sz="1200" dirty="0" err="1"/>
              <a:t>._</a:t>
            </a:r>
            <a:r>
              <a:rPr lang="en-US" sz="1200" dirty="0" err="1" smtClean="0"/>
              <a:t>left</a:t>
            </a:r>
            <a:r>
              <a:rPr lang="en-US" sz="1200" dirty="0" smtClean="0"/>
              <a:t> = tree</a:t>
            </a:r>
            <a:endParaRPr lang="en-US" sz="1200" dirty="0"/>
          </a:p>
          <a:p>
            <a:endParaRPr lang="en-US" sz="1200" dirty="0" smtClean="0"/>
          </a:p>
          <a:p>
            <a:r>
              <a:rPr lang="en-US" sz="1200" dirty="0" smtClean="0"/>
              <a:t>	</a:t>
            </a:r>
            <a:r>
              <a:rPr lang="en-US" sz="1200" dirty="0" smtClean="0">
                <a:solidFill>
                  <a:srgbClr val="00B050"/>
                </a:solidFill>
              </a:rPr>
              <a:t># Get or Set </a:t>
            </a:r>
            <a:r>
              <a:rPr lang="en-US" sz="1200" dirty="0">
                <a:solidFill>
                  <a:srgbClr val="00B050"/>
                </a:solidFill>
              </a:rPr>
              <a:t>Right Binary Subtree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._right</a:t>
            </a:r>
            <a:endParaRPr lang="en-US" sz="1200" dirty="0"/>
          </a:p>
          <a:p>
            <a:r>
              <a:rPr lang="en-US" sz="1200" dirty="0"/>
              <a:t>	</a:t>
            </a:r>
            <a:r>
              <a:rPr lang="en-US" sz="1200" dirty="0" smtClean="0"/>
              <a:t>@</a:t>
            </a:r>
            <a:r>
              <a:rPr lang="en-US" sz="1200" dirty="0" err="1" smtClean="0"/>
              <a:t>right.setter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r>
              <a:rPr lang="en-US" sz="1200" dirty="0" smtClean="0"/>
              <a:t>tree): </a:t>
            </a:r>
            <a:r>
              <a:rPr lang="en-US" sz="1200" dirty="0"/>
              <a:t/>
            </a:r>
            <a:br>
              <a:rPr lang="en-US" sz="1200" dirty="0"/>
            </a:br>
            <a:r>
              <a:rPr lang="en-US" sz="1200" dirty="0"/>
              <a:t>		</a:t>
            </a:r>
            <a:r>
              <a:rPr lang="en-US" sz="1200" dirty="0" err="1"/>
              <a:t>self</a:t>
            </a:r>
            <a:r>
              <a:rPr lang="en-US" sz="1200" dirty="0" err="1" smtClean="0"/>
              <a:t>._right</a:t>
            </a:r>
            <a:r>
              <a:rPr lang="en-US" sz="1200" dirty="0" smtClean="0"/>
              <a:t> </a:t>
            </a:r>
            <a:r>
              <a:rPr lang="en-US" sz="1200" dirty="0"/>
              <a:t>= </a:t>
            </a:r>
            <a:r>
              <a:rPr lang="en-US" sz="1200" dirty="0" smtClean="0"/>
              <a:t>tree</a:t>
            </a:r>
            <a:endParaRPr lang="en-US" sz="1200" dirty="0"/>
          </a:p>
          <a:p>
            <a:endParaRPr lang="en-US" sz="1200" dirty="0"/>
          </a:p>
          <a:p>
            <a:r>
              <a:rPr lang="en-US" sz="1200" dirty="0" smtClean="0"/>
              <a:t>	</a:t>
            </a:r>
            <a:r>
              <a:rPr lang="en-US" sz="1200" dirty="0" smtClean="0">
                <a:solidFill>
                  <a:srgbClr val="00B050"/>
                </a:solidFill>
              </a:rPr>
              <a:t># Get </a:t>
            </a:r>
            <a:r>
              <a:rPr lang="en-US" sz="1200" dirty="0" err="1" smtClean="0">
                <a:solidFill>
                  <a:srgbClr val="00B050"/>
                </a:solidFill>
              </a:rPr>
              <a:t>ot</a:t>
            </a:r>
            <a:r>
              <a:rPr lang="en-US" sz="1200" dirty="0" smtClean="0">
                <a:solidFill>
                  <a:srgbClr val="00B050"/>
                </a:solidFill>
              </a:rPr>
              <a:t> Set </a:t>
            </a:r>
            <a:r>
              <a:rPr lang="en-US" sz="1200" dirty="0">
                <a:solidFill>
                  <a:srgbClr val="00B050"/>
                </a:solidFill>
              </a:rPr>
              <a:t>Node Data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._key</a:t>
            </a:r>
            <a:endParaRPr lang="en-US" sz="1200" dirty="0"/>
          </a:p>
          <a:p>
            <a:r>
              <a:rPr lang="en-US" sz="1200" dirty="0"/>
              <a:t>	</a:t>
            </a:r>
            <a:r>
              <a:rPr lang="en-US" sz="1200" dirty="0" smtClean="0"/>
              <a:t>@</a:t>
            </a:r>
            <a:r>
              <a:rPr lang="en-US" sz="1200" dirty="0" err="1" smtClean="0"/>
              <a:t>key.setter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r>
              <a:rPr lang="en-US" sz="1200" dirty="0" smtClean="0"/>
              <a:t>key): </a:t>
            </a:r>
            <a:r>
              <a:rPr lang="en-US" sz="1200" dirty="0"/>
              <a:t/>
            </a:r>
            <a:br>
              <a:rPr lang="en-US" sz="1200" dirty="0"/>
            </a:br>
            <a:r>
              <a:rPr lang="en-US" sz="1200" dirty="0"/>
              <a:t>		</a:t>
            </a:r>
            <a:r>
              <a:rPr lang="en-US" sz="1200" dirty="0" err="1"/>
              <a:t>self</a:t>
            </a:r>
            <a:r>
              <a:rPr lang="en-US" sz="1200" dirty="0" err="1" smtClean="0"/>
              <a:t>._key</a:t>
            </a:r>
            <a:r>
              <a:rPr lang="en-US" sz="1200" dirty="0" smtClean="0"/>
              <a:t> </a:t>
            </a:r>
            <a:r>
              <a:rPr lang="en-US" sz="1200" dirty="0"/>
              <a:t>= </a:t>
            </a:r>
            <a:r>
              <a:rPr lang="en-US" sz="1200" dirty="0" smtClean="0"/>
              <a:t>key</a:t>
            </a:r>
            <a:endParaRPr lang="en-US" sz="1200" dirty="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362200"/>
            <a:ext cx="1674953" cy="1200329"/>
          </a:xfrm>
          <a:prstGeom prst="rect">
            <a:avLst/>
          </a:prstGeom>
          <a:noFill/>
        </p:spPr>
        <p:txBody>
          <a:bodyPr wrap="square" rtlCol="0">
            <a:spAutoFit/>
          </a:bodyPr>
          <a:lstStyle/>
          <a:p>
            <a:r>
              <a:rPr lang="en-US" sz="1200" b="1" dirty="0" smtClean="0">
                <a:solidFill>
                  <a:schemeClr val="accent5">
                    <a:lumMod val="75000"/>
                  </a:schemeClr>
                </a:solidFill>
              </a:rPr>
              <a:t>@property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access (get value) using the method name only (e.g., node = </a:t>
            </a:r>
            <a:r>
              <a:rPr lang="en-US" sz="1200" dirty="0" err="1" smtClean="0">
                <a:solidFill>
                  <a:schemeClr val="accent6">
                    <a:lumMod val="75000"/>
                  </a:schemeClr>
                </a:solidFill>
              </a:rPr>
              <a:t>tree.left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35" name="Straight Arrow Connector 34"/>
          <p:cNvCxnSpPr/>
          <p:nvPr/>
        </p:nvCxnSpPr>
        <p:spPr>
          <a:xfrm flipH="1">
            <a:off x="3124200" y="2438399"/>
            <a:ext cx="3810000"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3371166"/>
            <a:ext cx="3886202" cy="51503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3810000"/>
            <a:ext cx="1674953" cy="1384995"/>
          </a:xfrm>
          <a:prstGeom prst="rect">
            <a:avLst/>
          </a:prstGeom>
          <a:noFill/>
        </p:spPr>
        <p:txBody>
          <a:bodyPr wrap="square" rtlCol="0">
            <a:spAutoFit/>
          </a:bodyPr>
          <a:lstStyle/>
          <a:p>
            <a:r>
              <a:rPr lang="en-US" sz="1200" b="1" dirty="0" smtClean="0">
                <a:solidFill>
                  <a:schemeClr val="accent5">
                    <a:lumMod val="75000"/>
                  </a:schemeClr>
                </a:solidFill>
              </a:rPr>
              <a:t>@{name}.setter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update (set value) using the method name only (e.g., </a:t>
            </a:r>
            <a:r>
              <a:rPr lang="en-US" sz="1200" dirty="0" err="1" smtClean="0">
                <a:solidFill>
                  <a:schemeClr val="accent6">
                    <a:lumMod val="75000"/>
                  </a:schemeClr>
                </a:solidFill>
              </a:rPr>
              <a:t>tree.left</a:t>
            </a:r>
            <a:r>
              <a:rPr lang="en-US" sz="1200" dirty="0" smtClean="0">
                <a:solidFill>
                  <a:schemeClr val="accent6">
                    <a:lumMod val="75000"/>
                  </a:schemeClr>
                </a:solidFill>
              </a:rPr>
              <a:t> = node)</a:t>
            </a:r>
            <a:endParaRPr lang="en-US" sz="1200" dirty="0">
              <a:solidFill>
                <a:schemeClr val="accent6">
                  <a:lumMod val="75000"/>
                </a:schemeClr>
              </a:solidFill>
            </a:endParaRPr>
          </a:p>
        </p:txBody>
      </p:sp>
      <p:sp>
        <p:nvSpPr>
          <p:cNvPr id="17" name="TextBox 16"/>
          <p:cNvSpPr txBox="1"/>
          <p:nvPr/>
        </p:nvSpPr>
        <p:spPr>
          <a:xfrm>
            <a:off x="0" y="2101229"/>
            <a:ext cx="1371600" cy="1384995"/>
          </a:xfrm>
          <a:prstGeom prst="rect">
            <a:avLst/>
          </a:prstGeom>
          <a:noFill/>
        </p:spPr>
        <p:txBody>
          <a:bodyPr wrap="square" rtlCol="0">
            <a:spAutoFit/>
          </a:bodyPr>
          <a:lstStyle/>
          <a:p>
            <a:r>
              <a:rPr lang="en-US" sz="1200" dirty="0" smtClean="0">
                <a:solidFill>
                  <a:schemeClr val="accent6">
                    <a:lumMod val="75000"/>
                  </a:schemeClr>
                </a:solidFill>
              </a:rPr>
              <a:t>Using underscore</a:t>
            </a:r>
          </a:p>
          <a:p>
            <a:r>
              <a:rPr lang="en-US" sz="1200" dirty="0" smtClean="0">
                <a:solidFill>
                  <a:schemeClr val="accent6">
                    <a:lumMod val="75000"/>
                  </a:schemeClr>
                </a:solidFill>
              </a:rPr>
              <a:t>in front of method</a:t>
            </a:r>
          </a:p>
          <a:p>
            <a:r>
              <a:rPr lang="en-US" sz="1200" dirty="0" smtClean="0">
                <a:solidFill>
                  <a:schemeClr val="accent6">
                    <a:lumMod val="75000"/>
                  </a:schemeClr>
                </a:solidFill>
              </a:rPr>
              <a:t>or variable names is convention to indicate that the</a:t>
            </a:r>
          </a:p>
          <a:p>
            <a:r>
              <a:rPr lang="en-US" sz="1200" dirty="0" smtClean="0">
                <a:solidFill>
                  <a:schemeClr val="accent6">
                    <a:lumMod val="75000"/>
                  </a:schemeClr>
                </a:solidFill>
              </a:rPr>
              <a:t>name / variable</a:t>
            </a:r>
          </a:p>
          <a:p>
            <a:r>
              <a:rPr lang="en-US" sz="1200" dirty="0" smtClean="0">
                <a:solidFill>
                  <a:schemeClr val="accent6">
                    <a:lumMod val="75000"/>
                  </a:schemeClr>
                </a:solidFill>
              </a:rPr>
              <a:t>Is private.</a:t>
            </a:r>
            <a:endParaRPr lang="en-US" sz="1200" dirty="0">
              <a:solidFill>
                <a:schemeClr val="accent6">
                  <a:lumMod val="75000"/>
                </a:schemeClr>
              </a:solidFill>
            </a:endParaRPr>
          </a:p>
        </p:txBody>
      </p:sp>
      <p:cxnSp>
        <p:nvCxnSpPr>
          <p:cNvPr id="20" name="Straight Arrow Connector 19"/>
          <p:cNvCxnSpPr/>
          <p:nvPr/>
        </p:nvCxnSpPr>
        <p:spPr>
          <a:xfrm flipV="1">
            <a:off x="1295400" y="1991677"/>
            <a:ext cx="2286000" cy="6753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6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Dictionary)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 y="1981200"/>
            <a:ext cx="6969537" cy="954107"/>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a:t>
            </a:r>
            <a:r>
              <a:rPr lang="en-US" sz="1400" dirty="0" err="1" smtClean="0"/>
              <a:t>dict</a:t>
            </a:r>
            <a:r>
              <a:rPr lang="en-US" sz="1400" dirty="0" smtClean="0"/>
              <a:t>):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p>
          <a:p>
            <a:r>
              <a:rPr lang="en-US" sz="1400" dirty="0"/>
              <a:t>		</a:t>
            </a:r>
            <a:r>
              <a:rPr lang="en-US" sz="1400" dirty="0">
                <a:solidFill>
                  <a:srgbClr val="FF0000"/>
                </a:solidFill>
              </a:rPr>
              <a:t>""" Constructor: set the node data and left/right </a:t>
            </a:r>
            <a:r>
              <a:rPr lang="en-US" sz="1400" dirty="0" err="1">
                <a:solidFill>
                  <a:srgbClr val="FF0000"/>
                </a:solidFill>
              </a:rPr>
              <a:t>subtrees</a:t>
            </a:r>
            <a:r>
              <a:rPr lang="en-US" sz="1400" dirty="0">
                <a:solidFill>
                  <a:srgbClr val="FF0000"/>
                </a:solidFill>
              </a:rPr>
              <a:t> to null """</a:t>
            </a:r>
          </a:p>
          <a:p>
            <a:r>
              <a:rPr lang="en-US" sz="1400" dirty="0"/>
              <a:t>		</a:t>
            </a:r>
            <a:r>
              <a:rPr lang="en-US" sz="1400" b="1" dirty="0">
                <a:solidFill>
                  <a:schemeClr val="accent5">
                    <a:lumMod val="75000"/>
                  </a:schemeClr>
                </a:solidFill>
              </a:rPr>
              <a:t>super</a:t>
            </a:r>
            <a:r>
              <a:rPr lang="en-US" sz="1400" dirty="0">
                <a:solidFill>
                  <a:schemeClr val="tx1">
                    <a:lumMod val="95000"/>
                    <a:lumOff val="5000"/>
                  </a:schemeClr>
                </a:solidFill>
              </a:rPr>
              <a:t>().</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key=key, right=</a:t>
            </a:r>
            <a:r>
              <a:rPr lang="en-US" sz="1400" b="1" dirty="0">
                <a:solidFill>
                  <a:schemeClr val="accent5">
                    <a:lumMod val="75000"/>
                  </a:schemeClr>
                </a:solidFill>
              </a:rPr>
              <a:t>None</a:t>
            </a:r>
            <a:r>
              <a:rPr lang="en-US" sz="1400" dirty="0"/>
              <a:t>, left=</a:t>
            </a:r>
            <a:r>
              <a:rPr lang="en-US" sz="1400" b="1" dirty="0">
                <a:solidFill>
                  <a:schemeClr val="accent5">
                    <a:lumMod val="75000"/>
                  </a:schemeClr>
                </a:solidFill>
              </a:rPr>
              <a:t>None</a:t>
            </a:r>
            <a:r>
              <a:rPr lang="en-US" sz="1400" dirty="0"/>
              <a:t>)</a:t>
            </a:r>
          </a:p>
        </p:txBody>
      </p:sp>
      <p:sp>
        <p:nvSpPr>
          <p:cNvPr id="31" name="TextBox 30"/>
          <p:cNvSpPr txBox="1"/>
          <p:nvPr/>
        </p:nvSpPr>
        <p:spPr>
          <a:xfrm>
            <a:off x="3048000" y="1299180"/>
            <a:ext cx="2743200" cy="461665"/>
          </a:xfrm>
          <a:prstGeom prst="rect">
            <a:avLst/>
          </a:prstGeom>
          <a:noFill/>
        </p:spPr>
        <p:txBody>
          <a:bodyPr wrap="square" rtlCol="0">
            <a:spAutoFit/>
          </a:bodyPr>
          <a:lstStyle/>
          <a:p>
            <a:r>
              <a:rPr lang="en-US" sz="1200" dirty="0" smtClean="0">
                <a:solidFill>
                  <a:schemeClr val="accent6">
                    <a:lumMod val="75000"/>
                  </a:schemeClr>
                </a:solidFill>
              </a:rPr>
              <a:t>Inherit from the ‘</a:t>
            </a:r>
            <a:r>
              <a:rPr lang="en-US" sz="1200" dirty="0" err="1" smtClean="0">
                <a:solidFill>
                  <a:schemeClr val="accent6">
                    <a:lumMod val="75000"/>
                  </a:schemeClr>
                </a:solidFill>
              </a:rPr>
              <a:t>dict</a:t>
            </a:r>
            <a:r>
              <a:rPr lang="en-US" sz="1200" dirty="0" smtClean="0">
                <a:solidFill>
                  <a:schemeClr val="accent6">
                    <a:lumMod val="75000"/>
                  </a:schemeClr>
                </a:solidFill>
              </a:rPr>
              <a:t>’ python data type.</a:t>
            </a:r>
          </a:p>
          <a:p>
            <a:r>
              <a:rPr lang="en-US" sz="1200" dirty="0" smtClean="0">
                <a:solidFill>
                  <a:schemeClr val="accent6">
                    <a:lumMod val="75000"/>
                  </a:schemeClr>
                </a:solidFill>
              </a:rPr>
              <a:t>Also known as an associative array.</a:t>
            </a:r>
            <a:endParaRPr lang="en-US" sz="1200" dirty="0">
              <a:solidFill>
                <a:schemeClr val="accent6">
                  <a:lumMod val="75000"/>
                </a:schemeClr>
              </a:solidFill>
            </a:endParaRPr>
          </a:p>
        </p:txBody>
      </p:sp>
      <p:cxnSp>
        <p:nvCxnSpPr>
          <p:cNvPr id="32" name="Straight Arrow Connector 31"/>
          <p:cNvCxnSpPr/>
          <p:nvPr/>
        </p:nvCxnSpPr>
        <p:spPr>
          <a:xfrm flipH="1">
            <a:off x="2133600" y="1437680"/>
            <a:ext cx="838200" cy="6197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9441" y="3810000"/>
            <a:ext cx="1674953" cy="830997"/>
          </a:xfrm>
          <a:prstGeom prst="rect">
            <a:avLst/>
          </a:prstGeom>
          <a:noFill/>
        </p:spPr>
        <p:txBody>
          <a:bodyPr wrap="square" rtlCol="0">
            <a:spAutoFit/>
          </a:bodyPr>
          <a:lstStyle/>
          <a:p>
            <a:r>
              <a:rPr lang="en-US" sz="1200" b="1" dirty="0" smtClean="0">
                <a:solidFill>
                  <a:schemeClr val="accent5">
                    <a:lumMod val="75000"/>
                  </a:schemeClr>
                </a:solidFill>
              </a:rPr>
              <a:t>super </a:t>
            </a:r>
            <a:r>
              <a:rPr lang="en-US" sz="1200" dirty="0" smtClean="0">
                <a:solidFill>
                  <a:schemeClr val="accent6">
                    <a:lumMod val="75000"/>
                  </a:schemeClr>
                </a:solidFill>
              </a:rPr>
              <a:t>is keyword for calling the constructor of the base (parent) class.</a:t>
            </a:r>
            <a:endParaRPr lang="en-US" sz="1200" dirty="0">
              <a:solidFill>
                <a:schemeClr val="accent6">
                  <a:lumMod val="75000"/>
                </a:schemeClr>
              </a:solidFill>
            </a:endParaRPr>
          </a:p>
        </p:txBody>
      </p:sp>
      <p:cxnSp>
        <p:nvCxnSpPr>
          <p:cNvPr id="16" name="Straight Arrow Connector 15"/>
          <p:cNvCxnSpPr/>
          <p:nvPr/>
        </p:nvCxnSpPr>
        <p:spPr>
          <a:xfrm flipV="1">
            <a:off x="2012894" y="2895600"/>
            <a:ext cx="571500" cy="874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6200000">
            <a:off x="4688152" y="2229894"/>
            <a:ext cx="377300" cy="1828801"/>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039325" y="3397413"/>
            <a:ext cx="2437675" cy="1015663"/>
          </a:xfrm>
          <a:prstGeom prst="rect">
            <a:avLst/>
          </a:prstGeom>
          <a:noFill/>
        </p:spPr>
        <p:txBody>
          <a:bodyPr wrap="square" rtlCol="0">
            <a:spAutoFit/>
          </a:bodyPr>
          <a:lstStyle/>
          <a:p>
            <a:r>
              <a:rPr lang="en-US" sz="1200" dirty="0" smtClean="0">
                <a:solidFill>
                  <a:schemeClr val="accent6">
                    <a:lumMod val="75000"/>
                  </a:schemeClr>
                </a:solidFill>
              </a:rPr>
              <a:t>The </a:t>
            </a:r>
            <a:r>
              <a:rPr lang="en-US" sz="1200" dirty="0" err="1" smtClean="0">
                <a:solidFill>
                  <a:schemeClr val="accent6">
                    <a:lumMod val="75000"/>
                  </a:schemeClr>
                </a:solidFill>
              </a:rPr>
              <a:t>dict</a:t>
            </a:r>
            <a:r>
              <a:rPr lang="en-US" sz="1200" dirty="0" smtClean="0">
                <a:solidFill>
                  <a:schemeClr val="accent6">
                    <a:lumMod val="75000"/>
                  </a:schemeClr>
                </a:solidFill>
              </a:rPr>
              <a:t> constructor takes a variable number of arguments.</a:t>
            </a:r>
          </a:p>
          <a:p>
            <a:endParaRPr lang="en-US" sz="1200" dirty="0">
              <a:solidFill>
                <a:schemeClr val="accent6">
                  <a:lumMod val="75000"/>
                </a:schemeClr>
              </a:solidFill>
            </a:endParaRPr>
          </a:p>
          <a:p>
            <a:r>
              <a:rPr lang="en-US" sz="1200" dirty="0" smtClean="0">
                <a:solidFill>
                  <a:schemeClr val="accent6">
                    <a:lumMod val="75000"/>
                  </a:schemeClr>
                </a:solidFill>
              </a:rPr>
              <a:t>Each argument is in the form: name=value</a:t>
            </a:r>
          </a:p>
        </p:txBody>
      </p:sp>
    </p:spTree>
    <p:extLst>
      <p:ext uri="{BB962C8B-B14F-4D97-AF65-F5344CB8AC3E}">
        <p14:creationId xmlns:p14="http://schemas.microsoft.com/office/powerpoint/2010/main" val="3343158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Dictionary Data Type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1171524"/>
            <a:ext cx="7305675" cy="461665"/>
          </a:xfrm>
          <a:prstGeom prst="rect">
            <a:avLst/>
          </a:prstGeom>
          <a:noFill/>
        </p:spPr>
        <p:txBody>
          <a:bodyPr wrap="square" rtlCol="0">
            <a:spAutoFit/>
          </a:bodyPr>
          <a:lstStyle/>
          <a:p>
            <a:r>
              <a:rPr lang="en-US" sz="2400" b="1" dirty="0" smtClean="0">
                <a:solidFill>
                  <a:schemeClr val="accent5">
                    <a:lumMod val="75000"/>
                  </a:schemeClr>
                </a:solidFill>
              </a:rPr>
              <a:t>Also known as Associative, Indexed Array, Hash Table</a:t>
            </a:r>
          </a:p>
        </p:txBody>
      </p:sp>
      <p:graphicFrame>
        <p:nvGraphicFramePr>
          <p:cNvPr id="3" name="Table 2"/>
          <p:cNvGraphicFramePr>
            <a:graphicFrameLocks noGrp="1"/>
          </p:cNvGraphicFramePr>
          <p:nvPr>
            <p:extLst>
              <p:ext uri="{D42A27DB-BD31-4B8C-83A1-F6EECF244321}">
                <p14:modId xmlns:p14="http://schemas.microsoft.com/office/powerpoint/2010/main" val="4023845824"/>
              </p:ext>
            </p:extLst>
          </p:nvPr>
        </p:nvGraphicFramePr>
        <p:xfrm>
          <a:off x="616343" y="1986907"/>
          <a:ext cx="1295400" cy="1483360"/>
        </p:xfrm>
        <a:graphic>
          <a:graphicData uri="http://schemas.openxmlformats.org/drawingml/2006/table">
            <a:tbl>
              <a:tblPr firstRow="1" bandRow="1">
                <a:tableStyleId>{5C22544A-7EE6-4342-B048-85BDC9FD1C3A}</a:tableStyleId>
              </a:tblPr>
              <a:tblGrid>
                <a:gridCol w="1295400"/>
              </a:tblGrid>
              <a:tr h="370840">
                <a:tc>
                  <a:txBody>
                    <a:bodyPr/>
                    <a:lstStyle/>
                    <a:p>
                      <a:r>
                        <a:rPr lang="en-US" dirty="0" smtClean="0"/>
                        <a:t>DICT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bl>
          </a:graphicData>
        </a:graphic>
      </p:graphicFrame>
      <p:cxnSp>
        <p:nvCxnSpPr>
          <p:cNvPr id="13" name="Straight Arrow Connector 12"/>
          <p:cNvCxnSpPr/>
          <p:nvPr/>
        </p:nvCxnSpPr>
        <p:spPr>
          <a:xfrm>
            <a:off x="1987943" y="2901307"/>
            <a:ext cx="990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708584095"/>
              </p:ext>
            </p:extLst>
          </p:nvPr>
        </p:nvGraphicFramePr>
        <p:xfrm>
          <a:off x="3001470" y="2748907"/>
          <a:ext cx="1295400" cy="147828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19" name="Straight Arrow Connector 18"/>
          <p:cNvCxnSpPr/>
          <p:nvPr/>
        </p:nvCxnSpPr>
        <p:spPr>
          <a:xfrm>
            <a:off x="4659045" y="2396565"/>
            <a:ext cx="59875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36143" y="2739466"/>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143352542"/>
              </p:ext>
            </p:extLst>
          </p:nvPr>
        </p:nvGraphicFramePr>
        <p:xfrm>
          <a:off x="5264543" y="220390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sp>
        <p:nvSpPr>
          <p:cNvPr id="24" name="Rectangle 23"/>
          <p:cNvSpPr/>
          <p:nvPr/>
        </p:nvSpPr>
        <p:spPr>
          <a:xfrm>
            <a:off x="7462775" y="2396566"/>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“Chris”</a:t>
            </a:r>
            <a:endParaRPr lang="en-US" dirty="0"/>
          </a:p>
        </p:txBody>
      </p:sp>
      <p:cxnSp>
        <p:nvCxnSpPr>
          <p:cNvPr id="28" name="Straight Arrow Connector 27"/>
          <p:cNvCxnSpPr/>
          <p:nvPr/>
        </p:nvCxnSpPr>
        <p:spPr>
          <a:xfrm flipV="1">
            <a:off x="4357617" y="3962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892721819"/>
              </p:ext>
            </p:extLst>
          </p:nvPr>
        </p:nvGraphicFramePr>
        <p:xfrm>
          <a:off x="5257800" y="366501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sp>
        <p:nvSpPr>
          <p:cNvPr id="33" name="Rectangle 32"/>
          <p:cNvSpPr/>
          <p:nvPr/>
        </p:nvSpPr>
        <p:spPr>
          <a:xfrm>
            <a:off x="7439848" y="367513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26" name="TextBox 25"/>
          <p:cNvSpPr txBox="1"/>
          <p:nvPr/>
        </p:nvSpPr>
        <p:spPr>
          <a:xfrm>
            <a:off x="2743200" y="1656791"/>
            <a:ext cx="2217274" cy="523220"/>
          </a:xfrm>
          <a:prstGeom prst="rect">
            <a:avLst/>
          </a:prstGeom>
          <a:noFill/>
          <a:ln>
            <a:solidFill>
              <a:schemeClr val="bg1">
                <a:lumMod val="65000"/>
              </a:schemeClr>
            </a:solidFill>
            <a:prstDash val="dash"/>
          </a:ln>
        </p:spPr>
        <p:txBody>
          <a:bodyPr wrap="none" rtlCol="0">
            <a:spAutoFit/>
          </a:bodyPr>
          <a:lstStyle/>
          <a:p>
            <a:r>
              <a:rPr lang="en-US" sz="1400" dirty="0" smtClean="0">
                <a:solidFill>
                  <a:srgbClr val="00B050"/>
                </a:solidFill>
              </a:rPr>
              <a:t># Python example</a:t>
            </a:r>
            <a:r>
              <a:rPr lang="en-US" sz="1400" dirty="0" smtClean="0"/>
              <a:t/>
            </a:r>
            <a:br>
              <a:rPr lang="en-US" sz="1400" dirty="0" smtClean="0"/>
            </a:br>
            <a:r>
              <a:rPr lang="en-US" sz="1400" dirty="0" err="1" smtClean="0"/>
              <a:t>dict</a:t>
            </a:r>
            <a:r>
              <a:rPr lang="en-US" sz="1400" dirty="0" smtClean="0"/>
              <a:t> = {  ‘Chris’:33, ‘Sue’:31 }</a:t>
            </a:r>
            <a:endParaRPr lang="en-US" sz="1400" dirty="0"/>
          </a:p>
        </p:txBody>
      </p:sp>
      <p:cxnSp>
        <p:nvCxnSpPr>
          <p:cNvPr id="35" name="Straight Arrow Connector 34"/>
          <p:cNvCxnSpPr/>
          <p:nvPr/>
        </p:nvCxnSpPr>
        <p:spPr>
          <a:xfrm>
            <a:off x="6619285" y="413162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533972914"/>
              </p:ext>
            </p:extLst>
          </p:nvPr>
        </p:nvGraphicFramePr>
        <p:xfrm>
          <a:off x="2994053" y="4495800"/>
          <a:ext cx="1295400" cy="1478280"/>
        </p:xfrm>
        <a:graphic>
          <a:graphicData uri="http://schemas.openxmlformats.org/drawingml/2006/table">
            <a:tbl>
              <a:tblPr firstRow="1" bandRow="1">
                <a:tableStyleId>{5C22544A-7EE6-4342-B048-85BDC9FD1C3A}</a:tableStyleId>
              </a:tblPr>
              <a:tblGrid>
                <a:gridCol w="1295400"/>
              </a:tblGrid>
              <a:tr h="142867">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38" name="Straight Arrow Connector 37"/>
          <p:cNvCxnSpPr/>
          <p:nvPr/>
        </p:nvCxnSpPr>
        <p:spPr>
          <a:xfrm>
            <a:off x="2590800" y="4644154"/>
            <a:ext cx="387743"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87943" y="3276600"/>
            <a:ext cx="60285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90800" y="3276600"/>
            <a:ext cx="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57617" y="36576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59045" y="2396566"/>
            <a:ext cx="0" cy="1261034"/>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624521995"/>
              </p:ext>
            </p:extLst>
          </p:nvPr>
        </p:nvGraphicFramePr>
        <p:xfrm>
          <a:off x="5244988" y="4669779"/>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00586824"/>
              </p:ext>
            </p:extLst>
          </p:nvPr>
        </p:nvGraphicFramePr>
        <p:xfrm>
          <a:off x="5253080" y="5715000"/>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cxnSp>
        <p:nvCxnSpPr>
          <p:cNvPr id="57" name="Straight Connector 56"/>
          <p:cNvCxnSpPr/>
          <p:nvPr/>
        </p:nvCxnSpPr>
        <p:spPr>
          <a:xfrm>
            <a:off x="4357617" y="54102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659045" y="4800600"/>
            <a:ext cx="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627688" y="4796554"/>
            <a:ext cx="553912"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357617" y="5867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17262" y="51816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17262" y="62484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439848" y="4838700"/>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68" name="Rectangle 67"/>
          <p:cNvSpPr/>
          <p:nvPr/>
        </p:nvSpPr>
        <p:spPr>
          <a:xfrm>
            <a:off x="7439848" y="592604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
        <p:nvSpPr>
          <p:cNvPr id="69" name="TextBox 68"/>
          <p:cNvSpPr txBox="1"/>
          <p:nvPr/>
        </p:nvSpPr>
        <p:spPr>
          <a:xfrm>
            <a:off x="473547" y="1768938"/>
            <a:ext cx="1510350" cy="276999"/>
          </a:xfrm>
          <a:prstGeom prst="rect">
            <a:avLst/>
          </a:prstGeom>
          <a:noFill/>
          <a:ln>
            <a:solidFill>
              <a:schemeClr val="bg1">
                <a:lumMod val="65000"/>
              </a:schemeClr>
            </a:solidFill>
            <a:prstDash val="dash"/>
          </a:ln>
        </p:spPr>
        <p:txBody>
          <a:bodyPr wrap="none" rtlCol="0">
            <a:spAutoFit/>
          </a:bodyPr>
          <a:lstStyle/>
          <a:p>
            <a:r>
              <a:rPr lang="en-US" sz="1200" b="1" dirty="0" smtClean="0"/>
              <a:t>{ ‘Chris’:33, ‘Sue’:31}</a:t>
            </a:r>
            <a:endParaRPr lang="en-US" sz="1200" b="1" dirty="0"/>
          </a:p>
        </p:txBody>
      </p:sp>
      <p:sp>
        <p:nvSpPr>
          <p:cNvPr id="70" name="TextBox 69"/>
          <p:cNvSpPr txBox="1"/>
          <p:nvPr/>
        </p:nvSpPr>
        <p:spPr>
          <a:xfrm>
            <a:off x="3200400" y="2495095"/>
            <a:ext cx="900952" cy="276999"/>
          </a:xfrm>
          <a:prstGeom prst="rect">
            <a:avLst/>
          </a:prstGeom>
          <a:noFill/>
          <a:ln>
            <a:solidFill>
              <a:schemeClr val="bg1">
                <a:lumMod val="65000"/>
              </a:schemeClr>
            </a:solidFill>
            <a:prstDash val="dash"/>
          </a:ln>
        </p:spPr>
        <p:txBody>
          <a:bodyPr wrap="none" rtlCol="0">
            <a:spAutoFit/>
          </a:bodyPr>
          <a:lstStyle/>
          <a:p>
            <a:r>
              <a:rPr lang="en-US" sz="1200" b="1" dirty="0" smtClean="0"/>
              <a:t>[‘Chris’, 33]</a:t>
            </a:r>
            <a:endParaRPr lang="en-US" sz="1200" b="1" dirty="0"/>
          </a:p>
        </p:txBody>
      </p:sp>
      <p:sp>
        <p:nvSpPr>
          <p:cNvPr id="71" name="TextBox 70"/>
          <p:cNvSpPr txBox="1"/>
          <p:nvPr/>
        </p:nvSpPr>
        <p:spPr>
          <a:xfrm>
            <a:off x="3205121" y="4246033"/>
            <a:ext cx="814390" cy="276999"/>
          </a:xfrm>
          <a:prstGeom prst="rect">
            <a:avLst/>
          </a:prstGeom>
          <a:noFill/>
          <a:ln>
            <a:solidFill>
              <a:schemeClr val="bg1">
                <a:lumMod val="65000"/>
              </a:schemeClr>
            </a:solidFill>
            <a:prstDash val="dash"/>
          </a:ln>
        </p:spPr>
        <p:txBody>
          <a:bodyPr wrap="none" rtlCol="0">
            <a:spAutoFit/>
          </a:bodyPr>
          <a:lstStyle/>
          <a:p>
            <a:r>
              <a:rPr lang="en-US" sz="1200" b="1" dirty="0" smtClean="0"/>
              <a:t>[‘Sue’, 31]</a:t>
            </a:r>
            <a:endParaRPr lang="en-US" sz="1200" b="1" dirty="0"/>
          </a:p>
        </p:txBody>
      </p:sp>
      <p:sp>
        <p:nvSpPr>
          <p:cNvPr id="73" name="TextBox 72"/>
          <p:cNvSpPr txBox="1"/>
          <p:nvPr/>
        </p:nvSpPr>
        <p:spPr>
          <a:xfrm>
            <a:off x="31394" y="3949861"/>
            <a:ext cx="1660054" cy="276999"/>
          </a:xfrm>
          <a:prstGeom prst="rect">
            <a:avLst/>
          </a:prstGeom>
          <a:noFill/>
        </p:spPr>
        <p:txBody>
          <a:bodyPr wrap="square" rtlCol="0">
            <a:spAutoFit/>
          </a:bodyPr>
          <a:lstStyle/>
          <a:p>
            <a:r>
              <a:rPr lang="en-US" sz="1200" dirty="0" smtClean="0">
                <a:solidFill>
                  <a:schemeClr val="accent6">
                    <a:lumMod val="75000"/>
                  </a:schemeClr>
                </a:solidFill>
              </a:rPr>
              <a:t>These are the entries.</a:t>
            </a:r>
            <a:endParaRPr lang="en-US" sz="1200" dirty="0">
              <a:solidFill>
                <a:schemeClr val="accent6">
                  <a:lumMod val="75000"/>
                </a:schemeClr>
              </a:solidFill>
            </a:endParaRPr>
          </a:p>
        </p:txBody>
      </p:sp>
      <p:cxnSp>
        <p:nvCxnSpPr>
          <p:cNvPr id="74" name="Straight Arrow Connector 73"/>
          <p:cNvCxnSpPr/>
          <p:nvPr/>
        </p:nvCxnSpPr>
        <p:spPr>
          <a:xfrm flipV="1">
            <a:off x="254524" y="3363083"/>
            <a:ext cx="424233" cy="58903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1267" y="3027084"/>
            <a:ext cx="424233" cy="9353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5500" y="4700200"/>
            <a:ext cx="1905300" cy="276999"/>
          </a:xfrm>
          <a:prstGeom prst="rect">
            <a:avLst/>
          </a:prstGeom>
          <a:noFill/>
        </p:spPr>
        <p:txBody>
          <a:bodyPr wrap="square" rtlCol="0">
            <a:spAutoFit/>
          </a:bodyPr>
          <a:lstStyle/>
          <a:p>
            <a:r>
              <a:rPr lang="en-US" sz="1200" dirty="0" smtClean="0">
                <a:solidFill>
                  <a:schemeClr val="accent6">
                    <a:lumMod val="75000"/>
                  </a:schemeClr>
                </a:solidFill>
              </a:rPr>
              <a:t>These are the index entries</a:t>
            </a:r>
            <a:endParaRPr lang="en-US" sz="1200" dirty="0">
              <a:solidFill>
                <a:schemeClr val="accent6">
                  <a:lumMod val="75000"/>
                </a:schemeClr>
              </a:solidFill>
            </a:endParaRPr>
          </a:p>
        </p:txBody>
      </p:sp>
      <p:cxnSp>
        <p:nvCxnSpPr>
          <p:cNvPr id="79" name="Straight Arrow Connector 78"/>
          <p:cNvCxnSpPr/>
          <p:nvPr/>
        </p:nvCxnSpPr>
        <p:spPr>
          <a:xfrm flipV="1">
            <a:off x="2482269" y="3733800"/>
            <a:ext cx="565731" cy="11049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482269" y="4838701"/>
            <a:ext cx="473047" cy="5715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47839" y="6109900"/>
            <a:ext cx="1905300" cy="461665"/>
          </a:xfrm>
          <a:prstGeom prst="rect">
            <a:avLst/>
          </a:prstGeom>
          <a:noFill/>
        </p:spPr>
        <p:txBody>
          <a:bodyPr wrap="square" rtlCol="0">
            <a:spAutoFit/>
          </a:bodyPr>
          <a:lstStyle/>
          <a:p>
            <a:r>
              <a:rPr lang="en-US" sz="1200" dirty="0" smtClean="0">
                <a:solidFill>
                  <a:schemeClr val="accent6">
                    <a:lumMod val="75000"/>
                  </a:schemeClr>
                </a:solidFill>
              </a:rPr>
              <a:t>This is the value entry for this index.</a:t>
            </a:r>
            <a:endParaRPr lang="en-US" sz="1200" dirty="0">
              <a:solidFill>
                <a:schemeClr val="accent6">
                  <a:lumMod val="75000"/>
                </a:schemeClr>
              </a:solidFill>
            </a:endParaRPr>
          </a:p>
        </p:txBody>
      </p:sp>
      <p:cxnSp>
        <p:nvCxnSpPr>
          <p:cNvPr id="86" name="Straight Arrow Connector 85"/>
          <p:cNvCxnSpPr/>
          <p:nvPr/>
        </p:nvCxnSpPr>
        <p:spPr>
          <a:xfrm flipV="1">
            <a:off x="2482269" y="5820704"/>
            <a:ext cx="519388" cy="4276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47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bfs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Breadth </a:t>
            </a:r>
            <a:r>
              <a:rPr lang="en-US" altLang="en-US" sz="1400" dirty="0">
                <a:solidFill>
                  <a:srgbClr val="FF0000"/>
                </a:solidFill>
                <a:latin typeface="Arial Unicode MS" pitchFamily="34" charset="-128"/>
                <a:cs typeface="Arial" pitchFamily="34" charset="0"/>
              </a:rPr>
              <a:t>First Search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148620"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InOrder</a:t>
            </a:r>
            <a:r>
              <a:rPr lang="en-US" altLang="en-US" sz="1400" dirty="0" smtClean="0">
                <a:solidFill>
                  <a:srgbClr val="FF0000"/>
                </a:solidFill>
                <a:latin typeface="Arial Unicode MS" pitchFamily="34" charset="-128"/>
                <a:cs typeface="Arial" pitchFamily="34" charset="0"/>
              </a:rPr>
              <a:t> </a:t>
            </a:r>
            <a:r>
              <a:rPr lang="en-US" altLang="en-US" sz="1400" dirty="0">
                <a:solidFill>
                  <a:srgbClr val="FF0000"/>
                </a:solidFill>
                <a:latin typeface="Arial Unicode MS" pitchFamily="34" charset="-128"/>
                <a:cs typeface="Arial" pitchFamily="34" charset="0"/>
              </a:rPr>
              <a:t>Traversal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PreOrder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PostOrder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a:t>
            </a:r>
            <a:r>
              <a:rPr lang="en-US" sz="1400" dirty="0" smtClean="0">
                <a:solidFill>
                  <a:srgbClr val="FF0000"/>
                </a:solidFill>
              </a:rPr>
              <a:t>“”” Maximum/Minimum </a:t>
            </a:r>
            <a:r>
              <a:rPr lang="en-US" sz="1400" dirty="0">
                <a:solidFill>
                  <a:srgbClr val="FF0000"/>
                </a:solidFill>
              </a:rPr>
              <a:t>depth of a binary </a:t>
            </a:r>
            <a:r>
              <a:rPr lang="en-US" sz="1400" dirty="0" smtClean="0">
                <a:solidFill>
                  <a:srgbClr val="FF0000"/>
                </a:solidFill>
              </a:rPr>
              <a:t>tree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2209800" cy="276999"/>
          </a:xfrm>
          <a:prstGeom prst="rect">
            <a:avLst/>
          </a:prstGeom>
          <a:noFill/>
        </p:spPr>
        <p:txBody>
          <a:bodyPr wrap="square" rtlCol="0">
            <a:spAutoFit/>
          </a:bodyPr>
          <a:lstStyle/>
          <a:p>
            <a:r>
              <a:rPr lang="en-US" sz="1200" dirty="0" smtClean="0">
                <a:solidFill>
                  <a:schemeClr val="accent6">
                    <a:lumMod val="75000"/>
                  </a:schemeClr>
                </a:solidFill>
              </a:rPr>
              <a:t>Return max and min as a tuple</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a:t>
            </a:r>
            <a:r>
              <a:rPr lang="en-US" sz="1200" b="1" dirty="0" smtClean="0">
                <a:solidFill>
                  <a:schemeClr val="accent6">
                    <a:lumMod val="75000"/>
                  </a:schemeClr>
                </a:solidFill>
              </a:rPr>
              <a:t>3, </a:t>
            </a:r>
            <a:r>
              <a:rPr lang="en-US" sz="1200" b="1" dirty="0" smtClean="0">
                <a:solidFill>
                  <a:schemeClr val="accent6">
                    <a:lumMod val="75000"/>
                  </a:schemeClr>
                </a:solidFill>
              </a:rPr>
              <a:t>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br>
              <a:rPr lang="en-US" sz="1400" dirty="0" smtClean="0"/>
            </a:br>
            <a:r>
              <a:rPr lang="en-US" sz="1400" dirty="0" smtClean="0"/>
              <a:t>		</a:t>
            </a:r>
            <a:r>
              <a:rPr lang="en-US" sz="1400" dirty="0" smtClean="0">
                <a:solidFill>
                  <a:srgbClr val="FF0000"/>
                </a:solidFill>
              </a:rPr>
              <a:t>“”” Maximum/Minimum </a:t>
            </a:r>
            <a:r>
              <a:rPr lang="en-US" sz="1400" dirty="0">
                <a:solidFill>
                  <a:srgbClr val="FF0000"/>
                </a:solidFill>
              </a:rPr>
              <a:t>of a binary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a:t>m</a:t>
            </a:r>
            <a:r>
              <a:rPr lang="en-US" sz="1400" dirty="0" err="1" smtClean="0"/>
              <a:t>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self[“key”]:</a:t>
            </a:r>
          </a:p>
          <a:p>
            <a:r>
              <a:rPr lang="en-US" sz="1400" dirty="0"/>
              <a:t>	</a:t>
            </a:r>
            <a:r>
              <a:rPr lang="en-US" sz="1400" dirty="0" smtClean="0"/>
              <a:t>		</a:t>
            </a:r>
            <a:r>
              <a:rPr lang="en-US" sz="1400" dirty="0" err="1" smtClean="0"/>
              <a:t>rmax</a:t>
            </a:r>
            <a:r>
              <a:rPr lang="en-US" sz="1400" dirty="0" smtClean="0"/>
              <a:t> = self[“key”]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self[“key”]:</a:t>
            </a:r>
            <a:br>
              <a:rPr lang="en-US" sz="1400" dirty="0" smtClean="0"/>
            </a:br>
            <a:r>
              <a:rPr lang="en-US" sz="1400" dirty="0" smtClean="0"/>
              <a:t>			</a:t>
            </a:r>
            <a:r>
              <a:rPr lang="en-US" sz="1400" dirty="0" err="1" smtClean="0"/>
              <a:t>rmin</a:t>
            </a:r>
            <a:r>
              <a:rPr lang="en-US" sz="1400" dirty="0" smtClean="0"/>
              <a:t> = self[“key”]</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Insert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 node</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a:t>f</a:t>
            </a:r>
            <a:r>
              <a:rPr lang="en-US" sz="1400" dirty="0" smtClean="0"/>
              <a:t>ind( self, value ):</a:t>
            </a:r>
            <a:br>
              <a:rPr lang="en-US" sz="1400" dirty="0" smtClean="0"/>
            </a:br>
            <a:r>
              <a:rPr lang="en-US" sz="1400" dirty="0" smtClean="0"/>
              <a:t>		</a:t>
            </a:r>
            <a:r>
              <a:rPr lang="en-US" sz="1400" dirty="0" smtClean="0">
                <a:solidFill>
                  <a:srgbClr val="FF0000"/>
                </a:solidFill>
              </a:rPr>
              <a:t>“”” Find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255932"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(None) if left branch;</a:t>
            </a:r>
          </a:p>
          <a:p>
            <a:pPr lvl="1"/>
            <a:r>
              <a:rPr lang="en-US" dirty="0" smtClean="0"/>
              <a:t>       otherwise set parent right branch to null (None).</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940088"/>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br>
              <a:rPr lang="en-US" sz="1000" dirty="0" smtClean="0"/>
            </a:br>
            <a:r>
              <a:rPr lang="en-US" sz="1000" dirty="0" smtClean="0"/>
              <a:t>		</a:t>
            </a:r>
            <a:r>
              <a:rPr lang="en-US" sz="1000" dirty="0" smtClean="0">
                <a:solidFill>
                  <a:srgbClr val="FF0000"/>
                </a:solidFill>
              </a:rPr>
              <a:t>“”” Find </a:t>
            </a:r>
            <a:r>
              <a:rPr lang="en-US" sz="1000" dirty="0">
                <a:solidFill>
                  <a:srgbClr val="FF0000"/>
                </a:solidFill>
              </a:rPr>
              <a:t>a node into a binary search </a:t>
            </a:r>
            <a:r>
              <a:rPr lang="en-US" sz="1000" dirty="0" smtClean="0">
                <a:solidFill>
                  <a:srgbClr val="FF0000"/>
                </a:solidFill>
              </a:rPr>
              <a:t>tree “””</a:t>
            </a: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endParaRPr lang="en-US" sz="1000" dirty="0" smtClean="0"/>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endParaRPr lang="en-US" sz="1000" dirty="0" smtClean="0"/>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a:t>
            </a:r>
            <a:r>
              <a:rPr lang="en-US" sz="1400" dirty="0" smtClean="0"/>
              <a:t>( x, y ):</a:t>
            </a:r>
          </a:p>
          <a:p>
            <a:r>
              <a:rPr lang="en-US" sz="1400" dirty="0"/>
              <a:t>	</a:t>
            </a:r>
            <a:r>
              <a:rPr lang="en-US" sz="1400" dirty="0">
                <a:solidFill>
                  <a:srgbClr val="FF0000"/>
                </a:solidFill>
              </a:rPr>
              <a:t>""" Euclid's algorithm as an iterative solution </a:t>
            </a:r>
            <a:r>
              <a:rPr lang="en-US" sz="1400" dirty="0" smtClean="0">
                <a:solidFill>
                  <a:srgbClr val="FF0000"/>
                </a:solidFill>
              </a:rPr>
              <a:t>""“</a:t>
            </a:r>
            <a:br>
              <a:rPr lang="en-US" sz="1400" dirty="0" smtClean="0">
                <a:solidFill>
                  <a:srgbClr val="FF0000"/>
                </a:solidFill>
              </a:rPr>
            </a:br>
            <a:endParaRPr lang="en-US" sz="1400" dirty="0" smtClean="0">
              <a:solidFill>
                <a:srgbClr val="FF0000"/>
              </a:solidFill>
            </a:endParaRP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815882"/>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gcdr</a:t>
            </a:r>
            <a:r>
              <a:rPr lang="en-US" sz="1400" dirty="0" smtClean="0"/>
              <a:t>( x, y ):</a:t>
            </a:r>
          </a:p>
          <a:p>
            <a:r>
              <a:rPr lang="en-US" sz="1400" dirty="0"/>
              <a:t>	</a:t>
            </a:r>
            <a:r>
              <a:rPr lang="en-US" sz="1400" dirty="0">
                <a:solidFill>
                  <a:srgbClr val="FF0000"/>
                </a:solidFill>
              </a:rPr>
              <a:t>""" Euclid's algorithm as </a:t>
            </a:r>
            <a:r>
              <a:rPr lang="en-US" sz="1400" dirty="0" smtClean="0">
                <a:solidFill>
                  <a:srgbClr val="FF0000"/>
                </a:solidFill>
              </a:rPr>
              <a:t>a recursive solution ""“</a:t>
            </a:r>
          </a:p>
          <a:p>
            <a:endParaRPr lang="en-US" sz="1400" dirty="0" smtClean="0"/>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err="1" smtClean="0"/>
              <a:t>gcdr</a:t>
            </a:r>
            <a:r>
              <a:rPr lang="en-US" sz="1400" dirty="0" smtClean="0"/>
              <a:t>(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95410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t>	</a:t>
            </a:r>
            <a:r>
              <a:rPr lang="en-US" sz="1400" dirty="0">
                <a:solidFill>
                  <a:srgbClr val="FF0000"/>
                </a:solidFill>
              </a:rPr>
              <a:t>""" Calculate the least common multiple </a:t>
            </a:r>
            <a:r>
              <a:rPr lang="en-US" sz="1400" dirty="0" smtClean="0">
                <a:solidFill>
                  <a:srgbClr val="FF0000"/>
                </a:solidFill>
              </a:rPr>
              <a:t>""“</a:t>
            </a:r>
          </a:p>
          <a:p>
            <a:endParaRPr lang="en-US" sz="1400" dirty="0" smtClean="0"/>
          </a:p>
          <a:p>
            <a:r>
              <a:rPr lang="en-US" sz="1400" dirty="0">
                <a:solidFill>
                  <a:srgbClr val="00B050"/>
                </a:solidFill>
              </a:rPr>
              <a:t>	</a:t>
            </a:r>
            <a:r>
              <a:rPr lang="en-US" sz="1400" b="1" dirty="0" smtClean="0">
                <a:solidFill>
                  <a:schemeClr val="accent5">
                    <a:lumMod val="75000"/>
                  </a:schemeClr>
                </a:solidFill>
              </a:rPr>
              <a:t>return</a:t>
            </a:r>
            <a:r>
              <a:rPr lang="en-US" sz="1400" dirty="0" smtClean="0"/>
              <a:t> ( x </a:t>
            </a:r>
            <a:r>
              <a:rPr lang="en-US" sz="1400" dirty="0" smtClean="0"/>
              <a:t>* </a:t>
            </a:r>
            <a:r>
              <a:rPr lang="en-US" sz="1400" dirty="0" smtClean="0"/>
              <a:t>y ) </a:t>
            </a:r>
            <a:r>
              <a:rPr lang="en-US" sz="1400" dirty="0" smtClean="0"/>
              <a:t>// </a:t>
            </a:r>
            <a:r>
              <a:rPr lang="en-US" sz="1400" dirty="0" err="1" smtClean="0"/>
              <a:t>gcd</a:t>
            </a:r>
            <a:r>
              <a:rPr lang="en-US" sz="1400" dirty="0" smtClean="0"/>
              <a:t>(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a:t>i</a:t>
            </a:r>
            <a:r>
              <a:rPr lang="en-US" sz="1400" dirty="0" err="1" smtClean="0"/>
              <a:t>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smtClean="0"/>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smtClean="0"/>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a:t>
            </a:r>
            <a:r>
              <a:rPr lang="en-US" sz="1400" dirty="0" smtClean="0"/>
              <a:t>  = </a:t>
            </a:r>
            <a:r>
              <a:rPr lang="en-US" sz="1400" dirty="0"/>
              <a:t>0    </a:t>
            </a:r>
            <a:r>
              <a:rPr lang="en-US" sz="1400" dirty="0">
                <a:solidFill>
                  <a:srgbClr val="00B050"/>
                </a:solidFill>
              </a:rPr>
              <a:t># the range of the index.</a:t>
            </a:r>
          </a:p>
          <a:p>
            <a:r>
              <a:rPr lang="en-US" sz="1400" dirty="0"/>
              <a:t>	</a:t>
            </a:r>
            <a:r>
              <a:rPr lang="en-US" sz="1400" dirty="0" smtClean="0"/>
              <a:t>_index    = </a:t>
            </a:r>
            <a:r>
              <a:rPr lang="en-US" sz="1400" dirty="0"/>
              <a:t>[]   </a:t>
            </a:r>
            <a:r>
              <a:rPr lang="en-US" sz="1400" dirty="0" smtClean="0">
                <a:solidFill>
                  <a:srgbClr val="00B050"/>
                </a:solidFill>
              </a:rPr>
              <a:t># </a:t>
            </a:r>
            <a:r>
              <a:rPr lang="en-US" sz="1400" dirty="0">
                <a:solidFill>
                  <a:srgbClr val="00B050"/>
                </a:solidFill>
              </a:rPr>
              <a:t>the index</a:t>
            </a:r>
          </a:p>
          <a:p>
            <a:r>
              <a:rPr lang="en-US" sz="1400" dirty="0"/>
              <a:t>	</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r>
              <a:rPr lang="en-US" sz="1400" dirty="0" smtClean="0"/>
              <a:t>):</a:t>
            </a:r>
          </a:p>
          <a:p>
            <a:r>
              <a:rPr lang="en-US" sz="1400" dirty="0"/>
              <a:t>	</a:t>
            </a:r>
            <a:r>
              <a:rPr lang="en-US" sz="1400" dirty="0" smtClean="0"/>
              <a:t>	</a:t>
            </a:r>
            <a:r>
              <a:rPr lang="en-US" sz="1400" dirty="0" smtClean="0">
                <a:solidFill>
                  <a:srgbClr val="FF0000"/>
                </a:solidFill>
              </a:rPr>
              <a:t>“”” constructor “””</a:t>
            </a:r>
            <a:endParaRPr lang="en-US" sz="1400" dirty="0">
              <a:solidFill>
                <a:srgbClr val="FF0000"/>
              </a:solidFill>
            </a:endParaRP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a:t>
            </a:r>
            <a:r>
              <a:rPr lang="en-US" sz="1400" dirty="0" err="1" smtClean="0"/>
              <a:t>._index</a:t>
            </a:r>
            <a:r>
              <a:rPr lang="en-US" sz="1400" dirty="0" smtClean="0"/>
              <a:t> </a:t>
            </a:r>
            <a:r>
              <a:rPr lang="en-US" sz="1400" dirty="0"/>
              <a:t>=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a:t>
            </a:r>
            <a:r>
              <a:rPr lang="en-US" sz="1400" dirty="0" smtClean="0"/>
              <a:t>index</a:t>
            </a:r>
            <a:r>
              <a:rPr lang="en-US" sz="1400" dirty="0"/>
              <a:t>(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b="1" dirty="0" err="1">
                <a:solidFill>
                  <a:schemeClr val="accent5">
                    <a:lumMod val="75000"/>
                  </a:schemeClr>
                </a:solidFill>
              </a:rPr>
              <a:t>def</a:t>
            </a:r>
            <a:r>
              <a:rPr lang="en-US" sz="1400" dirty="0"/>
              <a:t> </a:t>
            </a:r>
            <a:r>
              <a:rPr lang="en-US" sz="1400" dirty="0" smtClean="0"/>
              <a:t>add</a:t>
            </a:r>
            <a:r>
              <a:rPr lang="en-US" sz="1400" dirty="0"/>
              <a:t>( self, key, value </a:t>
            </a:r>
            <a:r>
              <a:rPr lang="en-US" sz="1400" dirty="0" smtClean="0"/>
              <a:t>):</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a key/value entry to the </a:t>
            </a:r>
            <a:r>
              <a:rPr lang="en-US" sz="1400" dirty="0" smtClean="0">
                <a:solidFill>
                  <a:srgbClr val="FF0000"/>
                </a:solidFill>
              </a:rPr>
              <a:t>index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a:t>
            </a:r>
            <a:r>
              <a:rPr lang="en-US" sz="1400" dirty="0" err="1" smtClean="0"/>
              <a:t>._index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a:t>
            </a:r>
            <a:r>
              <a:rPr lang="en-US" sz="1400" dirty="0" err="1" smtClean="0"/>
              <a:t>._index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a:t>
            </a:r>
            <a:r>
              <a:rPr lang="en-US" sz="1400" dirty="0" err="1" smtClean="0"/>
              <a:t>._index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smtClean="0"/>
              <a:t>next[“value”] = value</a:t>
            </a:r>
            <a:endParaRPr lang="en-US" sz="1400" dirty="0"/>
          </a:p>
          <a:p>
            <a:r>
              <a:rPr lang="en-US" sz="1400" dirty="0"/>
              <a:t>					</a:t>
            </a:r>
            <a:r>
              <a:rPr lang="en-US" sz="1400" b="1" dirty="0">
                <a:solidFill>
                  <a:schemeClr val="accent5">
                    <a:lumMod val="75000"/>
                  </a:schemeClr>
                </a:solidFill>
              </a:rPr>
              <a:t>break</a:t>
            </a:r>
          </a:p>
          <a:p>
            <a:r>
              <a:rPr lang="en-US" sz="1400" dirty="0"/>
              <a:t>				next = </a:t>
            </a:r>
            <a:r>
              <a:rPr lang="en-US" sz="1400" dirty="0" smtClean="0"/>
              <a:t>next[“next”]</a:t>
            </a:r>
            <a:endParaRPr lang="en-US" sz="1400" dirty="0"/>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smtClean="0"/>
              <a:t>add[“next”] =  </a:t>
            </a:r>
            <a:r>
              <a:rPr lang="en-US" sz="1400" dirty="0" err="1" smtClean="0"/>
              <a:t>self.index</a:t>
            </a:r>
            <a:r>
              <a:rPr lang="en-US" sz="1400" dirty="0"/>
              <a:t>[ ix </a:t>
            </a:r>
            <a:r>
              <a:rPr lang="en-US" sz="1400" dirty="0" smtClean="0"/>
              <a:t>]</a:t>
            </a:r>
            <a:endParaRPr lang="en-US" sz="1400" dirty="0"/>
          </a:p>
          <a:p>
            <a:r>
              <a:rPr lang="en-US" sz="1400" dirty="0"/>
              <a:t>				</a:t>
            </a:r>
            <a:r>
              <a:rPr lang="en-US" sz="1400" dirty="0" err="1"/>
              <a:t>self</a:t>
            </a:r>
            <a:r>
              <a:rPr lang="en-US" sz="1400" dirty="0" err="1" smtClean="0"/>
              <a:t>._index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solidFill>
                  <a:srgbClr val="00B050"/>
                </a:solidFill>
              </a:rPr>
              <a:t>	</a:t>
            </a:r>
            <a:r>
              <a:rPr lang="en-US" sz="1400" b="1" dirty="0" err="1">
                <a:solidFill>
                  <a:schemeClr val="accent5">
                    <a:lumMod val="75000"/>
                  </a:schemeClr>
                </a:solidFill>
              </a:rPr>
              <a:t>def</a:t>
            </a:r>
            <a:r>
              <a:rPr lang="en-US" sz="1400" dirty="0"/>
              <a:t> </a:t>
            </a:r>
            <a:r>
              <a:rPr lang="en-US" sz="1400" dirty="0" smtClean="0"/>
              <a:t>get</a:t>
            </a:r>
            <a:r>
              <a:rPr lang="en-US" sz="1400" dirty="0"/>
              <a:t>( self, key </a:t>
            </a:r>
            <a:r>
              <a:rPr lang="en-US" sz="1400" dirty="0" smtClean="0"/>
              <a:t>):</a:t>
            </a:r>
          </a:p>
          <a:p>
            <a:r>
              <a:rPr lang="en-US" sz="1400" dirty="0"/>
              <a:t>	</a:t>
            </a:r>
            <a:r>
              <a:rPr lang="en-US" sz="1400" dirty="0" smtClean="0"/>
              <a:t>	</a:t>
            </a:r>
            <a:r>
              <a:rPr lang="en-US" sz="1400" dirty="0" smtClean="0">
                <a:solidFill>
                  <a:srgbClr val="FF0000"/>
                </a:solidFill>
              </a:rPr>
              <a:t>“”” Get </a:t>
            </a:r>
            <a:r>
              <a:rPr lang="en-US" sz="1400" dirty="0">
                <a:solidFill>
                  <a:srgbClr val="FF0000"/>
                </a:solidFill>
              </a:rPr>
              <a:t>the value for the </a:t>
            </a:r>
            <a:r>
              <a:rPr lang="en-US" sz="1400" dirty="0" smtClean="0">
                <a:solidFill>
                  <a:srgbClr val="FF0000"/>
                </a:solidFill>
              </a:rPr>
              <a:t>key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smtClean="0"/>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smtClean="0"/>
              <a:t>next[“value”]</a:t>
            </a:r>
            <a:endParaRPr lang="en-US" sz="1400" dirty="0"/>
          </a:p>
          <a:p>
            <a:r>
              <a:rPr lang="en-US" sz="1400" dirty="0"/>
              <a:t>			next = </a:t>
            </a:r>
            <a:r>
              <a:rPr lang="en-US" sz="1400" dirty="0" smtClean="0"/>
              <a:t>next[“next”]</a:t>
            </a:r>
            <a:endParaRPr lang="en-US" sz="1400" dirty="0"/>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a:t>
            </a:r>
            <a:r>
              <a:rPr lang="en-US" sz="1400" dirty="0" smtClean="0">
                <a:solidFill>
                  <a:srgbClr val="FF0000"/>
                </a:solidFill>
              </a:rPr>
              <a:t>Iterative </a:t>
            </a:r>
            <a:r>
              <a:rPr lang="en-US" sz="1400" dirty="0">
                <a:solidFill>
                  <a:srgbClr val="FF0000"/>
                </a:solidFill>
              </a:rPr>
              <a:t>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6001643"/>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endParaRPr lang="en-US" sz="1200" dirty="0">
              <a:solidFill>
                <a:srgbClr val="00B050"/>
              </a:solidFill>
            </a:endParaRP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smtClean="0"/>
              <a:t>add</a:t>
            </a:r>
            <a:r>
              <a:rPr lang="en-US" sz="1200" dirty="0"/>
              <a:t>( self, key, value </a:t>
            </a:r>
            <a:r>
              <a:rPr lang="en-US" sz="1200" dirty="0" smtClean="0"/>
              <a:t>):</a:t>
            </a:r>
          </a:p>
          <a:p>
            <a:r>
              <a:rPr lang="en-US" sz="1200" dirty="0"/>
              <a:t>	</a:t>
            </a:r>
            <a:r>
              <a:rPr lang="en-US" sz="1200" dirty="0" smtClean="0"/>
              <a:t>	</a:t>
            </a:r>
            <a:r>
              <a:rPr lang="en-US" sz="1200" dirty="0" smtClean="0">
                <a:solidFill>
                  <a:srgbClr val="FF0000"/>
                </a:solidFill>
              </a:rPr>
              <a:t>“”” Add </a:t>
            </a:r>
            <a:r>
              <a:rPr lang="en-US" sz="1200" dirty="0">
                <a:solidFill>
                  <a:srgbClr val="FF0000"/>
                </a:solidFill>
              </a:rPr>
              <a:t>a key/value entry to the </a:t>
            </a:r>
            <a:r>
              <a:rPr lang="en-US" sz="1200" dirty="0" smtClean="0">
                <a:solidFill>
                  <a:srgbClr val="FF0000"/>
                </a:solidFill>
              </a:rPr>
              <a:t>index “””</a:t>
            </a:r>
            <a:endParaRPr lang="en-US" sz="1200" dirty="0">
              <a:solidFill>
                <a:srgbClr val="FF0000"/>
              </a:solidFill>
            </a:endParaRP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a:t>
            </a:r>
            <a:r>
              <a:rPr lang="en-US" sz="1200" dirty="0" err="1" smtClean="0"/>
              <a:t>._index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b="1" dirty="0">
                <a:solidFill>
                  <a:schemeClr val="accent5">
                    <a:lumMod val="75000"/>
                  </a:schemeClr>
                </a:solidFill>
              </a:rPr>
              <a:t>if</a:t>
            </a:r>
            <a:r>
              <a:rPr lang="en-US" sz="1200" dirty="0"/>
              <a:t> </a:t>
            </a:r>
            <a:r>
              <a:rPr lang="en-US" sz="1200" dirty="0" err="1" smtClean="0"/>
              <a:t>self._index</a:t>
            </a:r>
            <a:r>
              <a:rPr lang="en-US" sz="1200" dirty="0"/>
              <a:t>[ ix </a:t>
            </a:r>
            <a:r>
              <a:rPr lang="en-US" sz="1200" dirty="0" smtClean="0"/>
              <a:t>].compare</a:t>
            </a:r>
            <a:r>
              <a:rPr lang="en-US" sz="1200" dirty="0"/>
              <a:t>( key ):</a:t>
            </a:r>
          </a:p>
          <a:p>
            <a:r>
              <a:rPr lang="en-US" sz="1200" dirty="0"/>
              <a:t>				</a:t>
            </a:r>
            <a:r>
              <a:rPr lang="en-US" sz="1200" dirty="0" err="1"/>
              <a:t>self</a:t>
            </a:r>
            <a:r>
              <a:rPr lang="en-US" sz="1200" dirty="0" err="1" smtClean="0"/>
              <a:t>._index</a:t>
            </a:r>
            <a:r>
              <a:rPr lang="en-US" sz="1200" dirty="0"/>
              <a:t>[ ix </a:t>
            </a:r>
            <a:r>
              <a:rPr lang="en-US" sz="1200" dirty="0" smtClean="0"/>
              <a:t>][“value”] = value </a:t>
            </a:r>
            <a:r>
              <a:rPr lang="en-US" sz="1200" dirty="0"/>
              <a:t>				</a:t>
            </a:r>
            <a:r>
              <a:rPr lang="en-US" sz="1200" dirty="0" smtClean="0"/>
              <a:t>			</a:t>
            </a:r>
            <a:r>
              <a:rPr lang="en-US" sz="1200" b="1" dirty="0" smtClean="0">
                <a:solidFill>
                  <a:schemeClr val="accent5">
                    <a:lumMod val="75000"/>
                  </a:schemeClr>
                </a:solidFill>
              </a:rPr>
              <a:t>break</a:t>
            </a:r>
          </a:p>
          <a:p>
            <a:endParaRPr lang="en-US" sz="1200" b="1" dirty="0" smtClean="0">
              <a:solidFill>
                <a:schemeClr val="accent5">
                  <a:lumMod val="75000"/>
                </a:schemeClr>
              </a:solidFill>
            </a:endParaRP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smtClean="0"/>
              <a:t>get</a:t>
            </a:r>
            <a:r>
              <a:rPr lang="en-US" sz="1200" dirty="0"/>
              <a:t>( self, key </a:t>
            </a:r>
            <a:r>
              <a:rPr lang="en-US" sz="1200" dirty="0" smtClean="0"/>
              <a:t>):</a:t>
            </a:r>
          </a:p>
          <a:p>
            <a:r>
              <a:rPr lang="en-US" sz="1200" dirty="0"/>
              <a:t>	</a:t>
            </a:r>
            <a:r>
              <a:rPr lang="en-US" sz="1200" dirty="0" smtClean="0"/>
              <a:t>	</a:t>
            </a:r>
            <a:r>
              <a:rPr lang="en-US" sz="1200" dirty="0" smtClean="0">
                <a:solidFill>
                  <a:srgbClr val="FF0000"/>
                </a:solidFill>
              </a:rPr>
              <a:t>“”” Get </a:t>
            </a:r>
            <a:r>
              <a:rPr lang="en-US" sz="1200" dirty="0">
                <a:solidFill>
                  <a:srgbClr val="FF0000"/>
                </a:solidFill>
              </a:rPr>
              <a:t>the value for the </a:t>
            </a:r>
            <a:r>
              <a:rPr lang="en-US" sz="1200" dirty="0" smtClean="0">
                <a:solidFill>
                  <a:srgbClr val="FF0000"/>
                </a:solidFill>
              </a:rPr>
              <a:t>key “””</a:t>
            </a:r>
          </a:p>
          <a:p>
            <a:r>
              <a:rPr lang="en-US" sz="1200" dirty="0"/>
              <a:t>		ix = </a:t>
            </a:r>
            <a:r>
              <a:rPr lang="en-US" sz="1200" dirty="0" err="1" smtClean="0"/>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a:t>
            </a:r>
            <a:r>
              <a:rPr lang="en-US" sz="1200" dirty="0" err="1" smtClean="0"/>
              <a:t>._index</a:t>
            </a:r>
            <a:r>
              <a:rPr lang="en-US" sz="1200" dirty="0"/>
              <a:t>[ ix </a:t>
            </a:r>
            <a:r>
              <a:rPr lang="en-US" sz="1200" dirty="0" smtClean="0"/>
              <a:t>].compare</a:t>
            </a:r>
            <a:r>
              <a:rPr lang="en-US" sz="1200" dirty="0"/>
              <a:t>(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endParaRPr lang="en-US" sz="1200" dirty="0"/>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a:p>
            <a:pPr marL="914400" lvl="1" indent="-457200">
              <a:buAutoNum type="arabicPeriod"/>
            </a:pPr>
            <a:r>
              <a:rPr lang="en-US" sz="2400" b="1" dirty="0" smtClean="0">
                <a:solidFill>
                  <a:schemeClr val="accent6">
                    <a:lumMod val="75000"/>
                  </a:schemeClr>
                </a:solidFill>
              </a:rPr>
              <a:t>Slicing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635714"/>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a:t>r</a:t>
            </a:r>
            <a:r>
              <a:rPr lang="en-US" sz="1200" dirty="0" err="1" smtClean="0"/>
              <a:t>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a:t>r</a:t>
            </a:r>
            <a:r>
              <a:rPr lang="en-US" sz="1200" dirty="0" err="1" smtClean="0"/>
              <a:t>everseStringR</a:t>
            </a:r>
            <a:r>
              <a:rPr lang="en-US" sz="1200" dirty="0"/>
              <a:t>( original[1:] ) + original[ 0 </a:t>
            </a:r>
            <a:r>
              <a:rPr lang="en-US" sz="1200" dirty="0" smtClean="0"/>
              <a:t>] ) </a:t>
            </a:r>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266383"/>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cxnSp>
        <p:nvCxnSpPr>
          <p:cNvPr id="8" name="Straight Arrow Connector 7"/>
          <p:cNvCxnSpPr/>
          <p:nvPr/>
        </p:nvCxnSpPr>
        <p:spPr>
          <a:xfrm flipV="1">
            <a:off x="1447800" y="2362200"/>
            <a:ext cx="838200" cy="74835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9550" y="2972060"/>
            <a:ext cx="1314450" cy="276999"/>
          </a:xfrm>
          <a:prstGeom prst="rect">
            <a:avLst/>
          </a:prstGeom>
          <a:noFill/>
        </p:spPr>
        <p:txBody>
          <a:bodyPr wrap="square" rtlCol="0">
            <a:spAutoFit/>
          </a:bodyPr>
          <a:lstStyle/>
          <a:p>
            <a:r>
              <a:rPr lang="en-US" sz="1200" dirty="0" smtClean="0">
                <a:solidFill>
                  <a:schemeClr val="accent6">
                    <a:lumMod val="75000"/>
                  </a:schemeClr>
                </a:solidFill>
              </a:rPr>
              <a:t>Starting from end</a:t>
            </a:r>
            <a:endParaRPr lang="en-US" sz="1200" dirty="0">
              <a:solidFill>
                <a:schemeClr val="accent6">
                  <a:lumMod val="75000"/>
                </a:schemeClr>
              </a:solidFill>
            </a:endParaRPr>
          </a:p>
        </p:txBody>
      </p:sp>
      <p:sp>
        <p:nvSpPr>
          <p:cNvPr id="11" name="TextBox 10"/>
          <p:cNvSpPr txBox="1"/>
          <p:nvPr/>
        </p:nvSpPr>
        <p:spPr>
          <a:xfrm>
            <a:off x="4925741" y="2140297"/>
            <a:ext cx="1676400" cy="276999"/>
          </a:xfrm>
          <a:prstGeom prst="rect">
            <a:avLst/>
          </a:prstGeom>
          <a:noFill/>
        </p:spPr>
        <p:txBody>
          <a:bodyPr wrap="square" rtlCol="0">
            <a:spAutoFit/>
          </a:bodyPr>
          <a:lstStyle/>
          <a:p>
            <a:r>
              <a:rPr lang="en-US" sz="1200" dirty="0" smtClean="0">
                <a:solidFill>
                  <a:schemeClr val="accent6">
                    <a:lumMod val="75000"/>
                  </a:schemeClr>
                </a:solidFill>
              </a:rPr>
              <a:t>Move backwards by 1</a:t>
            </a:r>
            <a:endParaRPr lang="en-US" sz="1200" dirty="0">
              <a:solidFill>
                <a:schemeClr val="accent6">
                  <a:lumMod val="75000"/>
                </a:schemeClr>
              </a:solidFill>
            </a:endParaRPr>
          </a:p>
        </p:txBody>
      </p:sp>
      <p:cxnSp>
        <p:nvCxnSpPr>
          <p:cNvPr id="12" name="Straight Arrow Connector 11"/>
          <p:cNvCxnSpPr/>
          <p:nvPr/>
        </p:nvCxnSpPr>
        <p:spPr>
          <a:xfrm flipH="1" flipV="1">
            <a:off x="3338250" y="2278795"/>
            <a:ext cx="16778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1289" y="4533386"/>
            <a:ext cx="2256109" cy="461665"/>
          </a:xfrm>
          <a:prstGeom prst="rect">
            <a:avLst/>
          </a:prstGeom>
          <a:noFill/>
        </p:spPr>
        <p:txBody>
          <a:bodyPr wrap="square" rtlCol="0">
            <a:spAutoFit/>
          </a:bodyPr>
          <a:lstStyle/>
          <a:p>
            <a:r>
              <a:rPr lang="en-US" sz="1200" dirty="0" smtClean="0">
                <a:solidFill>
                  <a:schemeClr val="accent6">
                    <a:lumMod val="75000"/>
                  </a:schemeClr>
                </a:solidFill>
              </a:rPr>
              <a:t>Slice: creates substring starting at 2</a:t>
            </a:r>
            <a:r>
              <a:rPr lang="en-US" sz="1200" baseline="30000" dirty="0" smtClean="0">
                <a:solidFill>
                  <a:schemeClr val="accent6">
                    <a:lumMod val="75000"/>
                  </a:schemeClr>
                </a:solidFill>
              </a:rPr>
              <a:t>nd</a:t>
            </a:r>
            <a:r>
              <a:rPr lang="en-US" sz="1200" dirty="0" smtClean="0">
                <a:solidFill>
                  <a:schemeClr val="accent6">
                    <a:lumMod val="75000"/>
                  </a:schemeClr>
                </a:solidFill>
              </a:rPr>
              <a:t> character (1) until end (:)</a:t>
            </a:r>
            <a:endParaRPr lang="en-US" sz="1200" dirty="0">
              <a:solidFill>
                <a:schemeClr val="accent6">
                  <a:lumMod val="75000"/>
                </a:schemeClr>
              </a:solidFill>
            </a:endParaRPr>
          </a:p>
        </p:txBody>
      </p:sp>
      <p:cxnSp>
        <p:nvCxnSpPr>
          <p:cNvPr id="15" name="Straight Arrow Connector 14"/>
          <p:cNvCxnSpPr/>
          <p:nvPr/>
        </p:nvCxnSpPr>
        <p:spPr>
          <a:xfrm flipV="1">
            <a:off x="3976401" y="4267200"/>
            <a:ext cx="138399" cy="2661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6700" y="5486400"/>
            <a:ext cx="8610600" cy="46166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reverseStringP</a:t>
            </a:r>
            <a:r>
              <a:rPr lang="en-US" sz="1200" dirty="0" smtClean="0"/>
              <a:t>( original ):</a:t>
            </a:r>
          </a:p>
          <a:p>
            <a:r>
              <a:rPr lang="en-US" sz="1200" dirty="0"/>
              <a:t>	</a:t>
            </a:r>
            <a:r>
              <a:rPr lang="en-US" sz="1200" b="1" dirty="0" smtClean="0">
                <a:solidFill>
                  <a:schemeClr val="accent5">
                    <a:lumMod val="75000"/>
                  </a:schemeClr>
                </a:solidFill>
              </a:rPr>
              <a:t>return</a:t>
            </a:r>
            <a:r>
              <a:rPr lang="en-US" sz="1200" dirty="0" smtClean="0"/>
              <a:t> original[::-1]</a:t>
            </a:r>
            <a:endParaRPr lang="en-US" sz="1200" dirty="0"/>
          </a:p>
        </p:txBody>
      </p:sp>
      <p:sp>
        <p:nvSpPr>
          <p:cNvPr id="20" name="TextBox 19"/>
          <p:cNvSpPr txBox="1"/>
          <p:nvPr/>
        </p:nvSpPr>
        <p:spPr>
          <a:xfrm>
            <a:off x="3984653" y="5117068"/>
            <a:ext cx="1674754" cy="369332"/>
          </a:xfrm>
          <a:prstGeom prst="rect">
            <a:avLst/>
          </a:prstGeom>
          <a:noFill/>
        </p:spPr>
        <p:txBody>
          <a:bodyPr wrap="non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Pythonic</a:t>
            </a:r>
            <a:r>
              <a:rPr lang="en-US" dirty="0" smtClean="0">
                <a:solidFill>
                  <a:schemeClr val="accent5">
                    <a:lumMod val="75000"/>
                  </a:schemeClr>
                </a:solidFill>
              </a:rPr>
              <a:t> (Slice)</a:t>
            </a:r>
            <a:endParaRPr lang="en-US" dirty="0">
              <a:solidFill>
                <a:schemeClr val="accent5">
                  <a:lumMod val="75000"/>
                </a:schemeClr>
              </a:solidFill>
            </a:endParaRPr>
          </a:p>
        </p:txBody>
      </p:sp>
      <p:sp>
        <p:nvSpPr>
          <p:cNvPr id="21" name="TextBox 20"/>
          <p:cNvSpPr txBox="1"/>
          <p:nvPr/>
        </p:nvSpPr>
        <p:spPr>
          <a:xfrm>
            <a:off x="982388" y="6172200"/>
            <a:ext cx="7171011" cy="276999"/>
          </a:xfrm>
          <a:prstGeom prst="rect">
            <a:avLst/>
          </a:prstGeom>
          <a:noFill/>
        </p:spPr>
        <p:txBody>
          <a:bodyPr wrap="square" rtlCol="0">
            <a:spAutoFit/>
          </a:bodyPr>
          <a:lstStyle/>
          <a:p>
            <a:r>
              <a:rPr lang="en-US" sz="1200" b="1" dirty="0" smtClean="0">
                <a:solidFill>
                  <a:schemeClr val="accent5">
                    <a:lumMod val="75000"/>
                  </a:schemeClr>
                </a:solidFill>
              </a:rPr>
              <a:t>Slice Syntax:   &lt;first element to include – default is 0&gt; : &lt;first element to exclude: default is len-1&gt; : &lt;step&gt;</a:t>
            </a:r>
            <a:endParaRPr lang="en-US" sz="1200" b="1"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smtClean="0"/>
              <a:t>palindrome</a:t>
            </a:r>
            <a:r>
              <a:rPr lang="en-US" sz="1200" dirty="0"/>
              <a:t>(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a:t>
            </a:r>
            <a:r>
              <a:rPr lang="en-US" sz="1200" b="1" dirty="0">
                <a:solidFill>
                  <a:schemeClr val="accent5">
                    <a:lumMod val="75000"/>
                  </a:schemeClr>
                </a:solidFill>
              </a:rPr>
              <a:t>if</a:t>
            </a:r>
            <a:r>
              <a:rPr lang="en-US" sz="1200" dirty="0"/>
              <a:t>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a:t>p</a:t>
            </a:r>
            <a:r>
              <a:rPr lang="en-US" sz="1200" dirty="0" err="1" smtClean="0"/>
              <a:t>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smtClean="0"/>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smtClean="0"/>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15010</TotalTime>
  <Words>5569</Words>
  <Application>Microsoft Office PowerPoint</Application>
  <PresentationFormat>On-screen Show (4:3)</PresentationFormat>
  <Paragraphs>2002</Paragraphs>
  <Slides>99</Slides>
  <Notes>35</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Ignition Whiteboarding Coding Challenges in Python</vt:lpstr>
      <vt:lpstr>Objective</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Object Addressing and Value Storage</vt:lpstr>
      <vt:lpstr>Object Addressing and Value Storage (2)</vt:lpstr>
      <vt:lpstr>Lists Are Mutable</vt:lpstr>
      <vt:lpstr>Coding Challenge</vt:lpstr>
      <vt:lpstr>Towers of Hanoi - Recursion</vt:lpstr>
      <vt:lpstr>Towers of Hanoi</vt:lpstr>
      <vt:lpstr>Coding Challenge</vt:lpstr>
      <vt:lpstr>Binary Tree </vt:lpstr>
      <vt:lpstr>Binary Tree (with Decorator)</vt:lpstr>
      <vt:lpstr>Binary Tree (with Dictionary)</vt:lpstr>
      <vt:lpstr>Dictionary Data Type</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dad</cp:lastModifiedBy>
  <cp:revision>508</cp:revision>
  <dcterms:created xsi:type="dcterms:W3CDTF">2006-08-16T00:00:00Z</dcterms:created>
  <dcterms:modified xsi:type="dcterms:W3CDTF">2018-07-11T01:45:22Z</dcterms:modified>
</cp:coreProperties>
</file>