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1"/>
  </p:notesMasterIdLst>
  <p:sldIdLst>
    <p:sldId id="257" r:id="rId4"/>
    <p:sldId id="270" r:id="rId5"/>
    <p:sldId id="271" r:id="rId6"/>
    <p:sldId id="274" r:id="rId7"/>
    <p:sldId id="275" r:id="rId8"/>
    <p:sldId id="272"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11/16/2016 1:02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11/16/2016 1:02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11/16/2016 1:02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11/16/2016 1:12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11/16/2016 1:18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11/16/2016 1:02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11/16/2016 1:02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Data Pipeline</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a:t>
            </a:r>
          </a:p>
          <a:p>
            <a:r>
              <a:rPr lang="en-US" dirty="0" smtClean="0"/>
              <a:t>Nov </a:t>
            </a:r>
            <a:r>
              <a:rPr lang="en-US" dirty="0" smtClean="0"/>
              <a:t>16, </a:t>
            </a:r>
            <a:r>
              <a:rPr lang="en-US" dirty="0" smtClean="0"/>
              <a:t>2016</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 Stage Overview</a:t>
            </a:r>
            <a:endParaRPr lang="en-US" dirty="0"/>
          </a:p>
        </p:txBody>
      </p:sp>
      <p:sp>
        <p:nvSpPr>
          <p:cNvPr id="3" name="Text Placeholder 2"/>
          <p:cNvSpPr>
            <a:spLocks noGrp="1"/>
          </p:cNvSpPr>
          <p:nvPr>
            <p:ph type="body" sz="quarter" idx="10"/>
          </p:nvPr>
        </p:nvSpPr>
        <p:spPr>
          <a:xfrm>
            <a:off x="381000" y="1096423"/>
            <a:ext cx="8382000" cy="423500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695195" y="10668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Input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(Write)</a:t>
            </a:r>
          </a:p>
        </p:txBody>
      </p:sp>
      <p:sp>
        <p:nvSpPr>
          <p:cNvPr id="5" name="Rounded Rectangle 4"/>
          <p:cNvSpPr/>
          <p:nvPr/>
        </p:nvSpPr>
        <p:spPr bwMode="auto">
          <a:xfrm>
            <a:off x="3201253"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Model</a:t>
            </a:r>
          </a:p>
        </p:txBody>
      </p:sp>
      <p:sp>
        <p:nvSpPr>
          <p:cNvPr id="6" name="Rounded Rectangle 5"/>
          <p:cNvSpPr/>
          <p:nvPr/>
        </p:nvSpPr>
        <p:spPr bwMode="auto">
          <a:xfrm>
            <a:off x="5715000"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Store</a:t>
            </a:r>
          </a:p>
        </p:txBody>
      </p:sp>
      <p:sp>
        <p:nvSpPr>
          <p:cNvPr id="7" name="Rounded Rectangle 6"/>
          <p:cNvSpPr/>
          <p:nvPr/>
        </p:nvSpPr>
        <p:spPr bwMode="auto">
          <a:xfrm>
            <a:off x="730164"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Storage</a:t>
            </a:r>
          </a:p>
        </p:txBody>
      </p:sp>
      <p:sp>
        <p:nvSpPr>
          <p:cNvPr id="8" name="Rounded Rectangle 7"/>
          <p:cNvSpPr/>
          <p:nvPr/>
        </p:nvSpPr>
        <p:spPr bwMode="auto">
          <a:xfrm>
            <a:off x="3233514" y="430269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Clustering</a:t>
            </a:r>
          </a:p>
        </p:txBody>
      </p:sp>
      <p:sp>
        <p:nvSpPr>
          <p:cNvPr id="9" name="Rounded Rectangle 8"/>
          <p:cNvSpPr/>
          <p:nvPr/>
        </p:nvSpPr>
        <p:spPr bwMode="auto">
          <a:xfrm>
            <a:off x="5714999"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Replication</a:t>
            </a:r>
          </a:p>
        </p:txBody>
      </p:sp>
      <p:sp>
        <p:nvSpPr>
          <p:cNvPr id="10" name="Rounded Rectangle 9"/>
          <p:cNvSpPr/>
          <p:nvPr/>
        </p:nvSpPr>
        <p:spPr bwMode="auto">
          <a:xfrm>
            <a:off x="695195" y="2438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Query</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(Read)</a:t>
            </a:r>
          </a:p>
        </p:txBody>
      </p:sp>
      <p:sp>
        <p:nvSpPr>
          <p:cNvPr id="11" name="Left Arrow 10"/>
          <p:cNvSpPr/>
          <p:nvPr/>
        </p:nvSpPr>
        <p:spPr bwMode="auto">
          <a:xfrm rot="12803150">
            <a:off x="2787564" y="1676400"/>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2" name="Left Arrow 11"/>
          <p:cNvSpPr/>
          <p:nvPr/>
        </p:nvSpPr>
        <p:spPr bwMode="auto">
          <a:xfrm rot="19494690">
            <a:off x="2824736" y="2705099"/>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3" name="Left-Right Arrow 12"/>
          <p:cNvSpPr/>
          <p:nvPr/>
        </p:nvSpPr>
        <p:spPr bwMode="auto">
          <a:xfrm>
            <a:off x="5258653" y="2151989"/>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4" name="Left-Right Arrow 13"/>
          <p:cNvSpPr/>
          <p:nvPr/>
        </p:nvSpPr>
        <p:spPr bwMode="auto">
          <a:xfrm>
            <a:off x="5290914" y="480979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5" name="Left-Right Arrow 14"/>
          <p:cNvSpPr/>
          <p:nvPr/>
        </p:nvSpPr>
        <p:spPr bwMode="auto">
          <a:xfrm>
            <a:off x="2787564" y="489454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21" name="Straight Connector 20"/>
          <p:cNvCxnSpPr/>
          <p:nvPr/>
        </p:nvCxnSpPr>
        <p:spPr>
          <a:xfrm flipH="1">
            <a:off x="1905000" y="4038600"/>
            <a:ext cx="483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05000" y="4038600"/>
            <a:ext cx="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43700" y="2895600"/>
            <a:ext cx="0" cy="1143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a:t>
            </a:r>
            <a:endParaRPr lang="en-US" dirty="0"/>
          </a:p>
        </p:txBody>
      </p:sp>
      <p:sp>
        <p:nvSpPr>
          <p:cNvPr id="3" name="Text Placeholder 2"/>
          <p:cNvSpPr>
            <a:spLocks noGrp="1"/>
          </p:cNvSpPr>
          <p:nvPr>
            <p:ph type="body" sz="quarter" idx="10"/>
          </p:nvPr>
        </p:nvSpPr>
        <p:spPr>
          <a:xfrm>
            <a:off x="381000" y="1096423"/>
            <a:ext cx="8382000" cy="6703374"/>
          </a:xfrm>
        </p:spPr>
        <p:txBody>
          <a:bodyPr/>
          <a:lstStyle/>
          <a:p>
            <a:r>
              <a:rPr lang="en-US" dirty="0" smtClean="0">
                <a:solidFill>
                  <a:schemeClr val="tx2">
                    <a:lumMod val="50000"/>
                  </a:schemeClr>
                </a:solidFill>
              </a:rPr>
              <a:t>Input</a:t>
            </a:r>
            <a:r>
              <a:rPr lang="en-US" dirty="0" smtClean="0">
                <a:solidFill>
                  <a:schemeClr val="accent5">
                    <a:lumMod val="75000"/>
                  </a:schemeClr>
                </a:solidFill>
              </a:rPr>
              <a:t> </a:t>
            </a:r>
            <a:endParaRPr lang="en-US" dirty="0" smtClean="0"/>
          </a:p>
          <a:p>
            <a:pPr lvl="1"/>
            <a:r>
              <a:rPr lang="en-US" dirty="0" smtClean="0"/>
              <a:t>Interface for handling importing external data into data pipeline</a:t>
            </a:r>
          </a:p>
          <a:p>
            <a:pPr lvl="1"/>
            <a:r>
              <a:rPr lang="en-US" dirty="0" smtClean="0"/>
              <a:t>Document Oriented (JSON, XML)</a:t>
            </a:r>
          </a:p>
          <a:p>
            <a:pPr lvl="1"/>
            <a:r>
              <a:rPr lang="en-US" dirty="0" smtClean="0"/>
              <a:t>Column Base (CSV, PSV, TSV)</a:t>
            </a:r>
          </a:p>
          <a:p>
            <a:pPr marL="0" indent="0">
              <a:buNone/>
            </a:pPr>
            <a:endParaRPr lang="en-US" dirty="0" smtClean="0"/>
          </a:p>
          <a:p>
            <a:r>
              <a:rPr lang="en-US" dirty="0" smtClean="0">
                <a:solidFill>
                  <a:schemeClr val="tx2">
                    <a:lumMod val="50000"/>
                  </a:schemeClr>
                </a:solidFill>
              </a:rPr>
              <a:t>Query – Interface for exporting data requests</a:t>
            </a:r>
          </a:p>
          <a:p>
            <a:pPr lvl="1"/>
            <a:r>
              <a:rPr lang="en-US" dirty="0" smtClean="0"/>
              <a:t>Interface for handling process of user/procedure queries on date in data stores.</a:t>
            </a:r>
          </a:p>
          <a:p>
            <a:pPr lvl="1"/>
            <a:r>
              <a:rPr lang="en-US" dirty="0" smtClean="0"/>
              <a:t>Natural Language interface (users)</a:t>
            </a:r>
          </a:p>
          <a:p>
            <a:pPr lvl="1"/>
            <a:r>
              <a:rPr lang="en-US" dirty="0" smtClean="0"/>
              <a:t>REST API interface (applications)</a:t>
            </a:r>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775936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Stage</a:t>
            </a:r>
            <a:endParaRPr lang="en-US" dirty="0"/>
          </a:p>
        </p:txBody>
      </p:sp>
      <p:sp>
        <p:nvSpPr>
          <p:cNvPr id="3" name="Text Placeholder 2"/>
          <p:cNvSpPr>
            <a:spLocks noGrp="1"/>
          </p:cNvSpPr>
          <p:nvPr>
            <p:ph type="body" sz="quarter" idx="10"/>
          </p:nvPr>
        </p:nvSpPr>
        <p:spPr>
          <a:xfrm>
            <a:off x="304606" y="1502076"/>
            <a:ext cx="8382000" cy="459392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1219200" y="252439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Parse</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5" name="Rounded Rectangle 4"/>
          <p:cNvSpPr/>
          <p:nvPr/>
        </p:nvSpPr>
        <p:spPr bwMode="auto">
          <a:xfrm>
            <a:off x="3657988" y="2549166"/>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Collection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0" name="Rounded Rectangle 9"/>
          <p:cNvSpPr/>
          <p:nvPr/>
        </p:nvSpPr>
        <p:spPr bwMode="auto">
          <a:xfrm>
            <a:off x="6096388" y="252439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Schema</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21" name="Straight Connector 20"/>
          <p:cNvCxnSpPr/>
          <p:nvPr/>
        </p:nvCxnSpPr>
        <p:spPr>
          <a:xfrm flipH="1">
            <a:off x="2247900" y="2023357"/>
            <a:ext cx="483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086599" y="2023357"/>
            <a:ext cx="1" cy="5010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Left Arrow 16"/>
          <p:cNvSpPr/>
          <p:nvPr/>
        </p:nvSpPr>
        <p:spPr bwMode="auto">
          <a:xfrm>
            <a:off x="3276600" y="2960839"/>
            <a:ext cx="381388"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2" name="Left Arrow 21"/>
          <p:cNvSpPr/>
          <p:nvPr/>
        </p:nvSpPr>
        <p:spPr bwMode="auto">
          <a:xfrm>
            <a:off x="5715388" y="2968265"/>
            <a:ext cx="381000"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19" name="Straight Connector 18"/>
          <p:cNvCxnSpPr>
            <a:stCxn id="4" idx="0"/>
          </p:cNvCxnSpPr>
          <p:nvPr/>
        </p:nvCxnSpPr>
        <p:spPr>
          <a:xfrm flipV="1">
            <a:off x="2247900" y="2023357"/>
            <a:ext cx="0" cy="5010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auto">
          <a:xfrm>
            <a:off x="228600" y="45720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Tabular</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(CSV)</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8" name="Rounded Rectangle 27"/>
          <p:cNvSpPr/>
          <p:nvPr/>
        </p:nvSpPr>
        <p:spPr bwMode="auto">
          <a:xfrm>
            <a:off x="2480675" y="45720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Document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(JSON)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5" name="TextBox 24"/>
          <p:cNvSpPr txBox="1"/>
          <p:nvPr/>
        </p:nvSpPr>
        <p:spPr>
          <a:xfrm>
            <a:off x="3048000" y="1652981"/>
            <a:ext cx="3771032" cy="369332"/>
          </a:xfrm>
          <a:prstGeom prst="rect">
            <a:avLst/>
          </a:prstGeom>
          <a:noFill/>
        </p:spPr>
        <p:txBody>
          <a:bodyPr wrap="none" rtlCol="0">
            <a:spAutoFit/>
          </a:bodyPr>
          <a:lstStyle/>
          <a:p>
            <a:r>
              <a:rPr lang="en-US" dirty="0" smtClean="0"/>
              <a:t>Dynamic Schema (Derived from Input)</a:t>
            </a:r>
            <a:endParaRPr lang="en-US" dirty="0"/>
          </a:p>
        </p:txBody>
      </p:sp>
      <p:sp>
        <p:nvSpPr>
          <p:cNvPr id="29" name="TextBox 28"/>
          <p:cNvSpPr txBox="1"/>
          <p:nvPr/>
        </p:nvSpPr>
        <p:spPr>
          <a:xfrm>
            <a:off x="3782999" y="3886200"/>
            <a:ext cx="2193421" cy="369332"/>
          </a:xfrm>
          <a:prstGeom prst="rect">
            <a:avLst/>
          </a:prstGeom>
          <a:noFill/>
        </p:spPr>
        <p:txBody>
          <a:bodyPr wrap="none" rtlCol="0">
            <a:spAutoFit/>
          </a:bodyPr>
          <a:lstStyle/>
          <a:p>
            <a:r>
              <a:rPr lang="en-US" dirty="0" smtClean="0"/>
              <a:t>Schema Pre-specified</a:t>
            </a:r>
            <a:endParaRPr lang="en-US" dirty="0"/>
          </a:p>
        </p:txBody>
      </p:sp>
      <p:cxnSp>
        <p:nvCxnSpPr>
          <p:cNvPr id="31" name="Curved Connector 30"/>
          <p:cNvCxnSpPr>
            <a:stCxn id="29" idx="1"/>
          </p:cNvCxnSpPr>
          <p:nvPr/>
        </p:nvCxnSpPr>
        <p:spPr>
          <a:xfrm rot="10800000">
            <a:off x="3467297" y="3349268"/>
            <a:ext cx="315703" cy="721598"/>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Left Arrow 32"/>
          <p:cNvSpPr/>
          <p:nvPr/>
        </p:nvSpPr>
        <p:spPr bwMode="auto">
          <a:xfrm rot="6879389">
            <a:off x="1541012" y="3953748"/>
            <a:ext cx="765554"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4" name="Left Arrow 33"/>
          <p:cNvSpPr/>
          <p:nvPr/>
        </p:nvSpPr>
        <p:spPr bwMode="auto">
          <a:xfrm rot="3593580">
            <a:off x="2277386" y="3980689"/>
            <a:ext cx="807968"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6742529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Input Stage – Tabular Format (e.g., CSV)</a:t>
            </a:r>
            <a:endParaRPr lang="en-US" dirty="0"/>
          </a:p>
        </p:txBody>
      </p:sp>
      <p:sp>
        <p:nvSpPr>
          <p:cNvPr id="3" name="Text Placeholder 2"/>
          <p:cNvSpPr>
            <a:spLocks noGrp="1"/>
          </p:cNvSpPr>
          <p:nvPr>
            <p:ph type="body" sz="quarter" idx="10"/>
          </p:nvPr>
        </p:nvSpPr>
        <p:spPr>
          <a:xfrm>
            <a:off x="381000" y="1676400"/>
            <a:ext cx="8382000" cy="4343400"/>
          </a:xfrm>
        </p:spPr>
        <p:txBody>
          <a:bodyPr/>
          <a:lstStyle/>
          <a:p>
            <a:r>
              <a:rPr lang="en-US" dirty="0" smtClean="0">
                <a:solidFill>
                  <a:schemeClr val="tx2">
                    <a:lumMod val="50000"/>
                  </a:schemeClr>
                </a:solidFill>
              </a:rPr>
              <a:t>Predefined Schema</a:t>
            </a:r>
            <a:endParaRPr lang="en-US" dirty="0" smtClean="0">
              <a:solidFill>
                <a:schemeClr val="tx2">
                  <a:lumMod val="50000"/>
                </a:schemeClr>
              </a:solidFill>
            </a:endParaRPr>
          </a:p>
          <a:p>
            <a:pPr lvl="1"/>
            <a:r>
              <a:rPr lang="en-US" dirty="0" smtClean="0"/>
              <a:t>File with Matching Header</a:t>
            </a:r>
          </a:p>
          <a:p>
            <a:pPr lvl="1"/>
            <a:r>
              <a:rPr lang="en-US" dirty="0" smtClean="0"/>
              <a:t>File with no matching header with matching number of columns.</a:t>
            </a:r>
          </a:p>
          <a:p>
            <a:pPr marL="517525" lvl="1" indent="0">
              <a:buNone/>
            </a:pPr>
            <a:endParaRPr lang="en-US" dirty="0" smtClean="0"/>
          </a:p>
          <a:p>
            <a:r>
              <a:rPr lang="en-US" dirty="0" smtClean="0">
                <a:solidFill>
                  <a:schemeClr val="tx2">
                    <a:lumMod val="50000"/>
                  </a:schemeClr>
                </a:solidFill>
              </a:rPr>
              <a:t>No Defined Schema</a:t>
            </a:r>
            <a:endParaRPr lang="en-US" dirty="0">
              <a:solidFill>
                <a:schemeClr val="tx2">
                  <a:lumMod val="50000"/>
                </a:schemeClr>
              </a:solidFill>
            </a:endParaRPr>
          </a:p>
          <a:p>
            <a:pPr lvl="1"/>
            <a:r>
              <a:rPr lang="en-US" dirty="0"/>
              <a:t>File with </a:t>
            </a:r>
            <a:r>
              <a:rPr lang="en-US" dirty="0" smtClean="0"/>
              <a:t>Header – Schema dynamically created</a:t>
            </a:r>
            <a:endParaRPr lang="en-US" dirty="0">
              <a:solidFill>
                <a:schemeClr val="tx2">
                  <a:lumMod val="50000"/>
                </a:schemeClr>
              </a:solidFill>
            </a:endParaRPr>
          </a:p>
          <a:p>
            <a:pPr lvl="1"/>
            <a:endParaRPr lang="en-US" dirty="0" smtClean="0"/>
          </a:p>
          <a:p>
            <a:pPr marL="517525" lvl="1" indent="0">
              <a:buNone/>
            </a:pPr>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6278691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err="1" smtClean="0"/>
              <a:t>cont</a:t>
            </a:r>
            <a:r>
              <a:rPr lang="en-US" dirty="0" smtClean="0"/>
              <a:t>)</a:t>
            </a:r>
            <a:endParaRPr lang="en-US" dirty="0"/>
          </a:p>
        </p:txBody>
      </p:sp>
      <p:sp>
        <p:nvSpPr>
          <p:cNvPr id="3" name="Text Placeholder 2"/>
          <p:cNvSpPr>
            <a:spLocks noGrp="1"/>
          </p:cNvSpPr>
          <p:nvPr>
            <p:ph type="body" sz="quarter" idx="10"/>
          </p:nvPr>
        </p:nvSpPr>
        <p:spPr>
          <a:xfrm>
            <a:off x="381000" y="1096423"/>
            <a:ext cx="8382000" cy="7263527"/>
          </a:xfrm>
        </p:spPr>
        <p:txBody>
          <a:bodyPr/>
          <a:lstStyle/>
          <a:p>
            <a:r>
              <a:rPr lang="en-US" dirty="0" smtClean="0">
                <a:solidFill>
                  <a:schemeClr val="tx2">
                    <a:lumMod val="50000"/>
                  </a:schemeClr>
                </a:solidFill>
              </a:rPr>
              <a:t>Data Model</a:t>
            </a:r>
          </a:p>
          <a:p>
            <a:pPr lvl="1"/>
            <a:r>
              <a:rPr lang="en-US" dirty="0" smtClean="0">
                <a:solidFill>
                  <a:schemeClr val="tx1">
                    <a:lumMod val="95000"/>
                  </a:schemeClr>
                </a:solidFill>
              </a:rPr>
              <a:t>Transform from input formats to internal representation</a:t>
            </a:r>
          </a:p>
          <a:p>
            <a:pPr lvl="1"/>
            <a:r>
              <a:rPr lang="en-US" dirty="0" smtClean="0">
                <a:solidFill>
                  <a:schemeClr val="tx1">
                    <a:lumMod val="95000"/>
                  </a:schemeClr>
                </a:solidFill>
              </a:rPr>
              <a:t>Data Wrangling</a:t>
            </a:r>
          </a:p>
          <a:p>
            <a:pPr lvl="1"/>
            <a:r>
              <a:rPr lang="en-US" dirty="0" smtClean="0">
                <a:solidFill>
                  <a:schemeClr val="tx1">
                    <a:lumMod val="95000"/>
                  </a:schemeClr>
                </a:solidFill>
              </a:rPr>
              <a:t>Data Manipulation</a:t>
            </a:r>
          </a:p>
          <a:p>
            <a:pPr marL="0" indent="0">
              <a:buNone/>
            </a:pPr>
            <a:endParaRPr lang="en-US" dirty="0" smtClean="0"/>
          </a:p>
          <a:p>
            <a:r>
              <a:rPr lang="en-US" dirty="0" smtClean="0">
                <a:solidFill>
                  <a:schemeClr val="tx2">
                    <a:lumMod val="50000"/>
                  </a:schemeClr>
                </a:solidFill>
              </a:rPr>
              <a:t>Data Store</a:t>
            </a:r>
          </a:p>
          <a:p>
            <a:pPr lvl="1"/>
            <a:r>
              <a:rPr lang="en-US" dirty="0" smtClean="0"/>
              <a:t>Handles data representation for access in storage.</a:t>
            </a:r>
          </a:p>
          <a:p>
            <a:pPr lvl="1"/>
            <a:r>
              <a:rPr lang="en-US" dirty="0" smtClean="0"/>
              <a:t>Document Oriented (JSON, BSON)</a:t>
            </a:r>
          </a:p>
          <a:p>
            <a:pPr lvl="1"/>
            <a:r>
              <a:rPr lang="en-US" dirty="0" smtClean="0"/>
              <a:t>Column Base (CSV, PSV, TSV)</a:t>
            </a:r>
          </a:p>
          <a:p>
            <a:pPr lvl="1"/>
            <a:r>
              <a:rPr lang="en-US" dirty="0" smtClean="0"/>
              <a:t>RDBMS (fixed binary records)</a:t>
            </a:r>
          </a:p>
          <a:p>
            <a:pPr lvl="1"/>
            <a:endParaRPr lang="en-US" dirty="0" smtClean="0"/>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89999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err="1" smtClean="0"/>
              <a:t>cont</a:t>
            </a:r>
            <a:r>
              <a:rPr lang="en-US" dirty="0" smtClean="0"/>
              <a:t>)</a:t>
            </a:r>
            <a:endParaRPr lang="en-US" dirty="0"/>
          </a:p>
        </p:txBody>
      </p:sp>
      <p:sp>
        <p:nvSpPr>
          <p:cNvPr id="3" name="Text Placeholder 2"/>
          <p:cNvSpPr>
            <a:spLocks noGrp="1"/>
          </p:cNvSpPr>
          <p:nvPr>
            <p:ph type="body" sz="quarter" idx="10"/>
          </p:nvPr>
        </p:nvSpPr>
        <p:spPr>
          <a:xfrm>
            <a:off x="381000" y="1096423"/>
            <a:ext cx="8382000" cy="5380577"/>
          </a:xfrm>
        </p:spPr>
        <p:txBody>
          <a:bodyPr/>
          <a:lstStyle/>
          <a:p>
            <a:r>
              <a:rPr lang="en-US" dirty="0" smtClean="0">
                <a:solidFill>
                  <a:schemeClr val="tx2">
                    <a:lumMod val="50000"/>
                  </a:schemeClr>
                </a:solidFill>
              </a:rPr>
              <a:t>Storage</a:t>
            </a:r>
          </a:p>
          <a:p>
            <a:pPr lvl="1"/>
            <a:r>
              <a:rPr lang="en-US" dirty="0" smtClean="0"/>
              <a:t>Handles physical storage (on disk) of data</a:t>
            </a:r>
          </a:p>
          <a:p>
            <a:pPr lvl="1"/>
            <a:r>
              <a:rPr lang="en-US" dirty="0" smtClean="0"/>
              <a:t>Single Monolithic File Storage</a:t>
            </a:r>
          </a:p>
          <a:p>
            <a:pPr lvl="1"/>
            <a:r>
              <a:rPr lang="en-US" dirty="0" smtClean="0"/>
              <a:t>Multiple File Storage for </a:t>
            </a:r>
            <a:r>
              <a:rPr lang="en-US" dirty="0" err="1" smtClean="0"/>
              <a:t>Sharding</a:t>
            </a:r>
            <a:endParaRPr lang="en-US" dirty="0" smtClean="0"/>
          </a:p>
          <a:p>
            <a:pPr marL="0" indent="0">
              <a:buNone/>
            </a:pPr>
            <a:endParaRPr lang="en-US" dirty="0" smtClean="0"/>
          </a:p>
          <a:p>
            <a:r>
              <a:rPr lang="en-US" dirty="0" smtClean="0">
                <a:solidFill>
                  <a:schemeClr val="tx2">
                    <a:lumMod val="50000"/>
                  </a:schemeClr>
                </a:solidFill>
              </a:rPr>
              <a:t>Clustering</a:t>
            </a:r>
          </a:p>
          <a:p>
            <a:pPr lvl="1"/>
            <a:r>
              <a:rPr lang="en-US" dirty="0" smtClean="0"/>
              <a:t>Handles Processes and Storage across Multiple Processors and Storage Devices.</a:t>
            </a:r>
          </a:p>
          <a:p>
            <a:pPr lvl="1"/>
            <a:r>
              <a:rPr lang="en-US" dirty="0" smtClean="0"/>
              <a:t>Interconnected using Micro-Services</a:t>
            </a:r>
            <a:endParaRPr lang="en-US" dirty="0" smtClean="0"/>
          </a:p>
          <a:p>
            <a:pPr marL="0" indent="0">
              <a:buNone/>
            </a:pPr>
            <a:endParaRPr lang="en-US" dirty="0" smtClean="0">
              <a:solidFill>
                <a:schemeClr val="tx2">
                  <a:lumMod val="50000"/>
                </a:schemeClr>
              </a:solidFill>
            </a:endParaRPr>
          </a:p>
          <a:p>
            <a:r>
              <a:rPr lang="en-US" dirty="0" smtClean="0">
                <a:solidFill>
                  <a:schemeClr val="tx2">
                    <a:lumMod val="50000"/>
                  </a:schemeClr>
                </a:solidFill>
              </a:rPr>
              <a:t>Replication</a:t>
            </a:r>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9248900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6253</TotalTime>
  <Words>937</Words>
  <Application>Microsoft Office PowerPoint</Application>
  <PresentationFormat>On-screen Show (4:3)</PresentationFormat>
  <Paragraphs>103</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1_Soft Blue with Bar Trebuchet</vt:lpstr>
      <vt:lpstr>White with Courier font for code slides</vt:lpstr>
      <vt:lpstr>Epipog – Data Pipeline </vt:lpstr>
      <vt:lpstr>Data Pipeline – Stage Overview</vt:lpstr>
      <vt:lpstr>Stages</vt:lpstr>
      <vt:lpstr>Input Stage</vt:lpstr>
      <vt:lpstr>Input Stage – Tabular Format (e.g., CSV)</vt:lpstr>
      <vt:lpstr>Stages (cont)</vt:lpstr>
      <vt:lpstr>Stages (cont)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73</cp:revision>
  <dcterms:created xsi:type="dcterms:W3CDTF">2016-04-14T21:28:30Z</dcterms:created>
  <dcterms:modified xsi:type="dcterms:W3CDTF">2016-11-16T21:22:36Z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