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8"/>
  </p:notesMasterIdLst>
  <p:sldIdLst>
    <p:sldId id="257" r:id="rId4"/>
    <p:sldId id="270" r:id="rId5"/>
    <p:sldId id="271" r:id="rId6"/>
    <p:sldId id="274" r:id="rId7"/>
    <p:sldId id="275" r:id="rId8"/>
    <p:sldId id="276" r:id="rId9"/>
    <p:sldId id="272" r:id="rId10"/>
    <p:sldId id="278" r:id="rId11"/>
    <p:sldId id="277" r:id="rId12"/>
    <p:sldId id="279" r:id="rId13"/>
    <p:sldId id="273" r:id="rId14"/>
    <p:sldId id="280" r:id="rId15"/>
    <p:sldId id="28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338"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5:05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5:07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5:21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5:21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4:43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4:26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4:59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1/21/2017 4:43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Data Pipeline</a:t>
            </a:r>
            <a:br>
              <a:rPr lang="en-US" dirty="0" smtClean="0"/>
            </a:b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Andrew </a:t>
            </a:r>
            <a:r>
              <a:rPr lang="en-US" dirty="0" err="1" smtClean="0"/>
              <a:t>Ferlitsch</a:t>
            </a:r>
            <a:r>
              <a:rPr lang="en-US" dirty="0" smtClean="0"/>
              <a:t>,</a:t>
            </a:r>
          </a:p>
          <a:p>
            <a:r>
              <a:rPr lang="en-US" dirty="0" smtClean="0"/>
              <a:t>Nov 19, 2016</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r>
              <a:rPr lang="en-US" dirty="0" smtClean="0"/>
              <a:t>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508858" y="1603077"/>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 Store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 name="Rounded Rectangle 4"/>
          <p:cNvSpPr/>
          <p:nvPr/>
        </p:nvSpPr>
        <p:spPr bwMode="auto">
          <a:xfrm>
            <a:off x="2947646" y="162784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Random Access Write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 name="Rounded Rectangle 9"/>
          <p:cNvSpPr/>
          <p:nvPr/>
        </p:nvSpPr>
        <p:spPr bwMode="auto">
          <a:xfrm>
            <a:off x="6014668" y="5070703"/>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Index(s)</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7" name="Left Arrow 16"/>
          <p:cNvSpPr/>
          <p:nvPr/>
        </p:nvSpPr>
        <p:spPr bwMode="auto">
          <a:xfrm rot="10954309">
            <a:off x="2566258" y="2039522"/>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7" name="Rounded Rectangle 26"/>
          <p:cNvSpPr/>
          <p:nvPr/>
        </p:nvSpPr>
        <p:spPr bwMode="auto">
          <a:xfrm>
            <a:off x="1939829" y="3471208"/>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Single</a:t>
            </a:r>
          </a:p>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Monolithic</a:t>
            </a:r>
          </a:p>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File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1" name="Rounded Rectangle 20"/>
          <p:cNvSpPr/>
          <p:nvPr/>
        </p:nvSpPr>
        <p:spPr bwMode="auto">
          <a:xfrm>
            <a:off x="4343400" y="347120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Trebuchet MS" pitchFamily="34" charset="0"/>
              </a:rPr>
              <a:t>Sharding</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(Multiple Files)</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5" name="Left Arrow 24"/>
          <p:cNvSpPr/>
          <p:nvPr/>
        </p:nvSpPr>
        <p:spPr bwMode="auto">
          <a:xfrm rot="18639373">
            <a:off x="2947428" y="2988121"/>
            <a:ext cx="690191"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1" name="Left Arrow 30"/>
          <p:cNvSpPr/>
          <p:nvPr/>
        </p:nvSpPr>
        <p:spPr bwMode="auto">
          <a:xfrm rot="13773955">
            <a:off x="4228041" y="3000786"/>
            <a:ext cx="755555"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0" name="Straight Connector 19"/>
          <p:cNvCxnSpPr/>
          <p:nvPr/>
        </p:nvCxnSpPr>
        <p:spPr>
          <a:xfrm flipH="1" flipV="1">
            <a:off x="4988666" y="2237450"/>
            <a:ext cx="205200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 idx="0"/>
          </p:cNvCxnSpPr>
          <p:nvPr/>
        </p:nvCxnSpPr>
        <p:spPr>
          <a:xfrm>
            <a:off x="7010400" y="2237451"/>
            <a:ext cx="32968" cy="283325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1787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Storage Stage</a:t>
            </a:r>
            <a:endParaRPr lang="en-US" dirty="0"/>
          </a:p>
        </p:txBody>
      </p:sp>
      <p:sp>
        <p:nvSpPr>
          <p:cNvPr id="3" name="Text Placeholder 2"/>
          <p:cNvSpPr>
            <a:spLocks noGrp="1"/>
          </p:cNvSpPr>
          <p:nvPr>
            <p:ph type="body" sz="quarter" idx="10"/>
          </p:nvPr>
        </p:nvSpPr>
        <p:spPr>
          <a:xfrm>
            <a:off x="381000" y="1096423"/>
            <a:ext cx="8382000" cy="5687711"/>
          </a:xfrm>
        </p:spPr>
        <p:txBody>
          <a:bodyPr/>
          <a:lstStyle/>
          <a:p>
            <a:r>
              <a:rPr lang="en-US" dirty="0" smtClean="0">
                <a:solidFill>
                  <a:schemeClr val="tx2">
                    <a:lumMod val="50000"/>
                  </a:schemeClr>
                </a:solidFill>
              </a:rPr>
              <a:t>Storage</a:t>
            </a:r>
          </a:p>
          <a:p>
            <a:pPr lvl="1"/>
            <a:r>
              <a:rPr lang="en-US" dirty="0" smtClean="0"/>
              <a:t>Handles physical storage (on disk) of data</a:t>
            </a:r>
          </a:p>
          <a:p>
            <a:pPr lvl="2"/>
            <a:r>
              <a:rPr lang="en-US" dirty="0" smtClean="0"/>
              <a:t>Single Monolithic File Storage</a:t>
            </a:r>
          </a:p>
          <a:p>
            <a:pPr lvl="2"/>
            <a:r>
              <a:rPr lang="en-US" dirty="0" smtClean="0"/>
              <a:t>Multiple File Storage for </a:t>
            </a:r>
            <a:r>
              <a:rPr lang="en-US" dirty="0" err="1" smtClean="0"/>
              <a:t>Sharding</a:t>
            </a:r>
            <a:endParaRPr lang="en-US" dirty="0" smtClean="0"/>
          </a:p>
          <a:p>
            <a:pPr lvl="1"/>
            <a:r>
              <a:rPr lang="en-US" dirty="0" smtClean="0"/>
              <a:t>Virtual I/O</a:t>
            </a:r>
          </a:p>
          <a:p>
            <a:pPr lvl="2"/>
            <a:r>
              <a:rPr lang="en-US" dirty="0" smtClean="0"/>
              <a:t>Open / Close</a:t>
            </a:r>
          </a:p>
          <a:p>
            <a:pPr lvl="2"/>
            <a:r>
              <a:rPr lang="en-US" dirty="0" smtClean="0"/>
              <a:t>Read / Write by Data Type</a:t>
            </a:r>
          </a:p>
          <a:p>
            <a:pPr lvl="2"/>
            <a:r>
              <a:rPr lang="en-US" dirty="0" smtClean="0"/>
              <a:t>Seek</a:t>
            </a:r>
          </a:p>
          <a:p>
            <a:pPr lvl="1"/>
            <a:r>
              <a:rPr lang="en-US" dirty="0" smtClean="0"/>
              <a:t>Writes Index(s) which map back to Data items via virtual storage addresses</a:t>
            </a:r>
          </a:p>
          <a:p>
            <a:pPr lvl="1"/>
            <a:r>
              <a:rPr lang="en-US" dirty="0" smtClean="0"/>
              <a:t>Storage type can dynamically change w/o affecting virtual storage addresses</a:t>
            </a:r>
            <a:endParaRPr lang="en-US" dirty="0" smtClean="0"/>
          </a:p>
          <a:p>
            <a:pPr marL="0" indent="0">
              <a:buNone/>
            </a:pPr>
            <a:endParaRPr lang="en-US" dirty="0" smtClean="0">
              <a:solidFill>
                <a:schemeClr val="tx2">
                  <a:lumMod val="50000"/>
                </a:schemeClr>
              </a:solidFill>
            </a:endParaRPr>
          </a:p>
        </p:txBody>
      </p:sp>
    </p:spTree>
    <p:extLst>
      <p:ext uri="{BB962C8B-B14F-4D97-AF65-F5344CB8AC3E}">
        <p14:creationId xmlns:p14="http://schemas.microsoft.com/office/powerpoint/2010/main" val="392489007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 Replication</a:t>
            </a:r>
            <a:endParaRPr lang="en-US" dirty="0"/>
          </a:p>
        </p:txBody>
      </p:sp>
      <p:sp>
        <p:nvSpPr>
          <p:cNvPr id="3" name="Text Placeholder 2"/>
          <p:cNvSpPr>
            <a:spLocks noGrp="1"/>
          </p:cNvSpPr>
          <p:nvPr>
            <p:ph type="body" sz="quarter" idx="10"/>
          </p:nvPr>
        </p:nvSpPr>
        <p:spPr>
          <a:xfrm>
            <a:off x="381000" y="1096423"/>
            <a:ext cx="8382000" cy="5029069"/>
          </a:xfrm>
        </p:spPr>
        <p:txBody>
          <a:bodyPr/>
          <a:lstStyle/>
          <a:p>
            <a:pPr marL="0" indent="0">
              <a:buNone/>
            </a:pPr>
            <a:endParaRPr lang="en-US" dirty="0" smtClean="0"/>
          </a:p>
          <a:p>
            <a:r>
              <a:rPr lang="en-US" dirty="0" smtClean="0">
                <a:solidFill>
                  <a:schemeClr val="tx2">
                    <a:lumMod val="50000"/>
                  </a:schemeClr>
                </a:solidFill>
              </a:rPr>
              <a:t>Clustering</a:t>
            </a:r>
          </a:p>
          <a:p>
            <a:pPr lvl="1"/>
            <a:r>
              <a:rPr lang="en-US" dirty="0" smtClean="0"/>
              <a:t>Handles Processes and Storage across Multiple Processors and Storage Devices.</a:t>
            </a:r>
          </a:p>
          <a:p>
            <a:pPr lvl="1"/>
            <a:r>
              <a:rPr lang="en-US" dirty="0" smtClean="0"/>
              <a:t>Interconnected using Micro-Services</a:t>
            </a:r>
          </a:p>
          <a:p>
            <a:pPr marL="0" indent="0">
              <a:buNone/>
            </a:pPr>
            <a:endParaRPr lang="en-US" dirty="0" smtClean="0">
              <a:solidFill>
                <a:schemeClr val="tx2">
                  <a:lumMod val="50000"/>
                </a:schemeClr>
              </a:solidFill>
            </a:endParaRPr>
          </a:p>
          <a:p>
            <a:r>
              <a:rPr lang="en-US" dirty="0" smtClean="0">
                <a:solidFill>
                  <a:schemeClr val="tx2">
                    <a:lumMod val="50000"/>
                  </a:schemeClr>
                </a:solidFill>
              </a:rPr>
              <a:t>Replication</a:t>
            </a:r>
          </a:p>
          <a:p>
            <a:pPr lvl="1"/>
            <a:r>
              <a:rPr lang="en-US" dirty="0" smtClean="0"/>
              <a:t>Handles Data Duplication</a:t>
            </a:r>
            <a:endParaRPr lang="en-US" dirty="0" smtClean="0"/>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4709285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a:t>
            </a:r>
            <a:r>
              <a:rPr lang="en-US" dirty="0" smtClean="0"/>
              <a:t>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2078283" y="517417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Sorting</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 name="Rounded Rectangle 4"/>
          <p:cNvSpPr/>
          <p:nvPr/>
        </p:nvSpPr>
        <p:spPr bwMode="auto">
          <a:xfrm>
            <a:off x="2057400" y="1620423"/>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Collection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 name="Rounded Rectangle 9"/>
          <p:cNvSpPr/>
          <p:nvPr/>
        </p:nvSpPr>
        <p:spPr bwMode="auto">
          <a:xfrm>
            <a:off x="4824754" y="2417923"/>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Index(s)</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7" name="Left Arrow 16"/>
          <p:cNvSpPr/>
          <p:nvPr/>
        </p:nvSpPr>
        <p:spPr bwMode="auto">
          <a:xfrm rot="10954309">
            <a:off x="1676012" y="2032096"/>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7" name="Rounded Rectangle 26"/>
          <p:cNvSpPr/>
          <p:nvPr/>
        </p:nvSpPr>
        <p:spPr bwMode="auto">
          <a:xfrm>
            <a:off x="2095506" y="33528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Filtering</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1" name="Rounded Rectangle 20"/>
          <p:cNvSpPr/>
          <p:nvPr/>
        </p:nvSpPr>
        <p:spPr bwMode="auto">
          <a:xfrm>
            <a:off x="4824754" y="861983"/>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 Store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5" name="Left Arrow 24"/>
          <p:cNvSpPr/>
          <p:nvPr/>
        </p:nvSpPr>
        <p:spPr bwMode="auto">
          <a:xfrm rot="1606427">
            <a:off x="4082593" y="2734335"/>
            <a:ext cx="781226"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1" name="Left Arrow 30"/>
          <p:cNvSpPr/>
          <p:nvPr/>
        </p:nvSpPr>
        <p:spPr bwMode="auto">
          <a:xfrm rot="19857984">
            <a:off x="4052867" y="1462189"/>
            <a:ext cx="814753"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4" name="TextBox 13"/>
          <p:cNvSpPr txBox="1"/>
          <p:nvPr/>
        </p:nvSpPr>
        <p:spPr>
          <a:xfrm>
            <a:off x="632738" y="2037931"/>
            <a:ext cx="833690" cy="369332"/>
          </a:xfrm>
          <a:prstGeom prst="rect">
            <a:avLst/>
          </a:prstGeom>
          <a:noFill/>
        </p:spPr>
        <p:txBody>
          <a:bodyPr wrap="none" rtlCol="0">
            <a:spAutoFit/>
          </a:bodyPr>
          <a:lstStyle/>
          <a:p>
            <a:r>
              <a:rPr lang="en-US" dirty="0" smtClean="0"/>
              <a:t>QUERY</a:t>
            </a:r>
            <a:endParaRPr lang="en-US" dirty="0"/>
          </a:p>
        </p:txBody>
      </p:sp>
      <p:sp>
        <p:nvSpPr>
          <p:cNvPr id="15" name="Rounded Rectangle 14"/>
          <p:cNvSpPr/>
          <p:nvPr/>
        </p:nvSpPr>
        <p:spPr bwMode="auto">
          <a:xfrm>
            <a:off x="5029200" y="517834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Application Output</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6" name="Left Arrow 15"/>
          <p:cNvSpPr/>
          <p:nvPr/>
        </p:nvSpPr>
        <p:spPr bwMode="auto">
          <a:xfrm rot="16200000">
            <a:off x="2834649" y="2934803"/>
            <a:ext cx="518131"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8" name="Left Arrow 17"/>
          <p:cNvSpPr/>
          <p:nvPr/>
        </p:nvSpPr>
        <p:spPr bwMode="auto">
          <a:xfrm rot="16200000">
            <a:off x="2861573" y="4701021"/>
            <a:ext cx="518131"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9" name="Left Arrow 18"/>
          <p:cNvSpPr/>
          <p:nvPr/>
        </p:nvSpPr>
        <p:spPr bwMode="auto">
          <a:xfrm rot="10800000">
            <a:off x="4214140" y="5629715"/>
            <a:ext cx="815059"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382934940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Stage</a:t>
            </a:r>
            <a:endParaRPr lang="en-US" dirty="0"/>
          </a:p>
        </p:txBody>
      </p:sp>
      <p:sp>
        <p:nvSpPr>
          <p:cNvPr id="3" name="Text Placeholder 2"/>
          <p:cNvSpPr>
            <a:spLocks noGrp="1"/>
          </p:cNvSpPr>
          <p:nvPr>
            <p:ph type="body" sz="quarter" idx="10"/>
          </p:nvPr>
        </p:nvSpPr>
        <p:spPr>
          <a:xfrm>
            <a:off x="381000" y="1096423"/>
            <a:ext cx="8382000" cy="5152180"/>
          </a:xfrm>
        </p:spPr>
        <p:txBody>
          <a:bodyPr/>
          <a:lstStyle/>
          <a:p>
            <a:pPr marL="0" indent="0">
              <a:buNone/>
            </a:pPr>
            <a:endParaRPr lang="en-US" dirty="0" smtClean="0"/>
          </a:p>
          <a:p>
            <a:r>
              <a:rPr lang="en-US" dirty="0" smtClean="0">
                <a:solidFill>
                  <a:schemeClr val="tx2">
                    <a:lumMod val="50000"/>
                  </a:schemeClr>
                </a:solidFill>
              </a:rPr>
              <a:t>Query</a:t>
            </a:r>
            <a:endParaRPr lang="en-US" dirty="0" smtClean="0">
              <a:solidFill>
                <a:schemeClr val="tx2">
                  <a:lumMod val="50000"/>
                </a:schemeClr>
              </a:solidFill>
            </a:endParaRPr>
          </a:p>
          <a:p>
            <a:pPr lvl="1"/>
            <a:r>
              <a:rPr lang="en-US" dirty="0" smtClean="0"/>
              <a:t>Handles </a:t>
            </a:r>
            <a:r>
              <a:rPr lang="en-US" dirty="0" smtClean="0"/>
              <a:t>Application Process request for data from the Data Store</a:t>
            </a:r>
          </a:p>
          <a:p>
            <a:pPr lvl="2"/>
            <a:r>
              <a:rPr lang="en-US" dirty="0" smtClean="0"/>
              <a:t>Data accessed via Index(s) and direct search (non-indexed)</a:t>
            </a:r>
            <a:endParaRPr lang="en-US" dirty="0"/>
          </a:p>
          <a:p>
            <a:pPr lvl="1"/>
            <a:r>
              <a:rPr lang="en-US" dirty="0" smtClean="0"/>
              <a:t>Transformations</a:t>
            </a:r>
          </a:p>
          <a:p>
            <a:pPr lvl="2"/>
            <a:r>
              <a:rPr lang="en-US" dirty="0" smtClean="0"/>
              <a:t>Filtering (where clauses)</a:t>
            </a:r>
          </a:p>
          <a:p>
            <a:pPr lvl="2"/>
            <a:r>
              <a:rPr lang="en-US" dirty="0" smtClean="0"/>
              <a:t>Sorting (e.g., ascending / descending)</a:t>
            </a:r>
          </a:p>
          <a:p>
            <a:pPr lvl="2"/>
            <a:r>
              <a:rPr lang="en-US" dirty="0" smtClean="0"/>
              <a:t>Transformation to output format specific to application process.</a:t>
            </a:r>
            <a:endParaRPr lang="en-US" dirty="0" smtClean="0"/>
          </a:p>
          <a:p>
            <a:endParaRPr lang="en-US" dirty="0" smtClean="0">
              <a:solidFill>
                <a:schemeClr val="tx2">
                  <a:lumMod val="50000"/>
                </a:schemeClr>
              </a:solidFill>
            </a:endParaRPr>
          </a:p>
        </p:txBody>
      </p:sp>
    </p:spTree>
    <p:extLst>
      <p:ext uri="{BB962C8B-B14F-4D97-AF65-F5344CB8AC3E}">
        <p14:creationId xmlns:p14="http://schemas.microsoft.com/office/powerpoint/2010/main" val="24873717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Pipeline – Stage Overview</a:t>
            </a:r>
            <a:endParaRPr lang="en-US" dirty="0"/>
          </a:p>
        </p:txBody>
      </p:sp>
      <p:sp>
        <p:nvSpPr>
          <p:cNvPr id="3" name="Text Placeholder 2"/>
          <p:cNvSpPr>
            <a:spLocks noGrp="1"/>
          </p:cNvSpPr>
          <p:nvPr>
            <p:ph type="body" sz="quarter" idx="10"/>
          </p:nvPr>
        </p:nvSpPr>
        <p:spPr>
          <a:xfrm>
            <a:off x="381000" y="1096423"/>
            <a:ext cx="8382000" cy="4235006"/>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695195" y="10668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Input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(Write)</a:t>
            </a:r>
          </a:p>
        </p:txBody>
      </p:sp>
      <p:sp>
        <p:nvSpPr>
          <p:cNvPr id="5" name="Rounded Rectangle 4"/>
          <p:cNvSpPr/>
          <p:nvPr/>
        </p:nvSpPr>
        <p:spPr bwMode="auto">
          <a:xfrm>
            <a:off x="3201253"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Model</a:t>
            </a:r>
          </a:p>
        </p:txBody>
      </p:sp>
      <p:sp>
        <p:nvSpPr>
          <p:cNvPr id="6" name="Rounded Rectangle 5"/>
          <p:cNvSpPr/>
          <p:nvPr/>
        </p:nvSpPr>
        <p:spPr bwMode="auto">
          <a:xfrm>
            <a:off x="5715000" y="1676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Store</a:t>
            </a:r>
          </a:p>
        </p:txBody>
      </p:sp>
      <p:sp>
        <p:nvSpPr>
          <p:cNvPr id="7" name="Rounded Rectangle 6"/>
          <p:cNvSpPr/>
          <p:nvPr/>
        </p:nvSpPr>
        <p:spPr bwMode="auto">
          <a:xfrm>
            <a:off x="730164"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Storage</a:t>
            </a:r>
          </a:p>
        </p:txBody>
      </p:sp>
      <p:sp>
        <p:nvSpPr>
          <p:cNvPr id="8" name="Rounded Rectangle 7"/>
          <p:cNvSpPr/>
          <p:nvPr/>
        </p:nvSpPr>
        <p:spPr bwMode="auto">
          <a:xfrm>
            <a:off x="3233514" y="430269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Clustering</a:t>
            </a:r>
          </a:p>
        </p:txBody>
      </p:sp>
      <p:sp>
        <p:nvSpPr>
          <p:cNvPr id="9" name="Rounded Rectangle 8"/>
          <p:cNvSpPr/>
          <p:nvPr/>
        </p:nvSpPr>
        <p:spPr bwMode="auto">
          <a:xfrm>
            <a:off x="5714999" y="4343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Replication</a:t>
            </a:r>
          </a:p>
        </p:txBody>
      </p:sp>
      <p:sp>
        <p:nvSpPr>
          <p:cNvPr id="10" name="Rounded Rectangle 9"/>
          <p:cNvSpPr/>
          <p:nvPr/>
        </p:nvSpPr>
        <p:spPr bwMode="auto">
          <a:xfrm>
            <a:off x="695195" y="2438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Query</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(Read)</a:t>
            </a:r>
          </a:p>
        </p:txBody>
      </p:sp>
      <p:sp>
        <p:nvSpPr>
          <p:cNvPr id="11" name="Left Arrow 10"/>
          <p:cNvSpPr/>
          <p:nvPr/>
        </p:nvSpPr>
        <p:spPr bwMode="auto">
          <a:xfrm rot="12803150">
            <a:off x="2787564" y="1676400"/>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2" name="Left Arrow 11"/>
          <p:cNvSpPr/>
          <p:nvPr/>
        </p:nvSpPr>
        <p:spPr bwMode="auto">
          <a:xfrm rot="19494690">
            <a:off x="2824736" y="2705099"/>
            <a:ext cx="336636" cy="381000"/>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3" name="Left-Right Arrow 12"/>
          <p:cNvSpPr/>
          <p:nvPr/>
        </p:nvSpPr>
        <p:spPr bwMode="auto">
          <a:xfrm>
            <a:off x="5258653" y="2151989"/>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4" name="Left-Right Arrow 13"/>
          <p:cNvSpPr/>
          <p:nvPr/>
        </p:nvSpPr>
        <p:spPr bwMode="auto">
          <a:xfrm>
            <a:off x="5290914" y="480979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5" name="Left-Right Arrow 14"/>
          <p:cNvSpPr/>
          <p:nvPr/>
        </p:nvSpPr>
        <p:spPr bwMode="auto">
          <a:xfrm>
            <a:off x="2787564" y="4894544"/>
            <a:ext cx="456346" cy="286411"/>
          </a:xfrm>
          <a:prstGeom prst="leftRigh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21" name="Straight Connector 20"/>
          <p:cNvCxnSpPr/>
          <p:nvPr/>
        </p:nvCxnSpPr>
        <p:spPr>
          <a:xfrm flipH="1">
            <a:off x="1905000" y="4038600"/>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05000" y="40386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43700" y="2895600"/>
            <a:ext cx="0" cy="1143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a:t>
            </a:r>
            <a:endParaRPr lang="en-US" dirty="0"/>
          </a:p>
        </p:txBody>
      </p:sp>
      <p:sp>
        <p:nvSpPr>
          <p:cNvPr id="3" name="Text Placeholder 2"/>
          <p:cNvSpPr>
            <a:spLocks noGrp="1"/>
          </p:cNvSpPr>
          <p:nvPr>
            <p:ph type="body" sz="quarter" idx="10"/>
          </p:nvPr>
        </p:nvSpPr>
        <p:spPr>
          <a:xfrm>
            <a:off x="381000" y="1096423"/>
            <a:ext cx="8382000" cy="6703374"/>
          </a:xfrm>
        </p:spPr>
        <p:txBody>
          <a:bodyPr/>
          <a:lstStyle/>
          <a:p>
            <a:r>
              <a:rPr lang="en-US" dirty="0" smtClean="0">
                <a:solidFill>
                  <a:schemeClr val="tx2">
                    <a:lumMod val="50000"/>
                  </a:schemeClr>
                </a:solidFill>
              </a:rPr>
              <a:t>Input</a:t>
            </a:r>
            <a:r>
              <a:rPr lang="en-US" dirty="0" smtClean="0">
                <a:solidFill>
                  <a:schemeClr val="accent5">
                    <a:lumMod val="75000"/>
                  </a:schemeClr>
                </a:solidFill>
              </a:rPr>
              <a:t> </a:t>
            </a:r>
            <a:endParaRPr lang="en-US" dirty="0" smtClean="0"/>
          </a:p>
          <a:p>
            <a:pPr lvl="1"/>
            <a:r>
              <a:rPr lang="en-US" dirty="0" smtClean="0"/>
              <a:t>Interface for handling importing external data into data pipeline</a:t>
            </a:r>
          </a:p>
          <a:p>
            <a:pPr lvl="1"/>
            <a:r>
              <a:rPr lang="en-US" dirty="0" smtClean="0"/>
              <a:t>Document Oriented (JSON, XML)</a:t>
            </a:r>
          </a:p>
          <a:p>
            <a:pPr lvl="1"/>
            <a:r>
              <a:rPr lang="en-US" dirty="0" smtClean="0"/>
              <a:t>Column Base (CSV, PSV, TSV)</a:t>
            </a:r>
          </a:p>
          <a:p>
            <a:pPr marL="0" indent="0">
              <a:buNone/>
            </a:pPr>
            <a:endParaRPr lang="en-US" dirty="0" smtClean="0"/>
          </a:p>
          <a:p>
            <a:r>
              <a:rPr lang="en-US" dirty="0" smtClean="0">
                <a:solidFill>
                  <a:schemeClr val="tx2">
                    <a:lumMod val="50000"/>
                  </a:schemeClr>
                </a:solidFill>
              </a:rPr>
              <a:t>Query – Interface for exporting data requests</a:t>
            </a:r>
          </a:p>
          <a:p>
            <a:pPr lvl="1"/>
            <a:r>
              <a:rPr lang="en-US" dirty="0" smtClean="0"/>
              <a:t>Interface for handling process of user and stored procedure queries on </a:t>
            </a:r>
            <a:r>
              <a:rPr lang="en-US" dirty="0" smtClean="0"/>
              <a:t>the data </a:t>
            </a:r>
            <a:r>
              <a:rPr lang="en-US" dirty="0" smtClean="0"/>
              <a:t>in </a:t>
            </a:r>
            <a:r>
              <a:rPr lang="en-US" dirty="0" smtClean="0"/>
              <a:t>the data </a:t>
            </a:r>
            <a:r>
              <a:rPr lang="en-US" dirty="0" smtClean="0"/>
              <a:t>stores.</a:t>
            </a:r>
          </a:p>
          <a:p>
            <a:pPr lvl="1"/>
            <a:r>
              <a:rPr lang="en-US" dirty="0" smtClean="0"/>
              <a:t>Natural Language interface (users)</a:t>
            </a:r>
          </a:p>
          <a:p>
            <a:pPr lvl="1"/>
            <a:r>
              <a:rPr lang="en-US" dirty="0" smtClean="0"/>
              <a:t>REST API interface (micro-services)</a:t>
            </a:r>
          </a:p>
          <a:p>
            <a:pPr lvl="1"/>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7759367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1219200"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Parse</a:t>
            </a:r>
          </a:p>
        </p:txBody>
      </p:sp>
      <p:sp>
        <p:nvSpPr>
          <p:cNvPr id="5" name="Rounded Rectangle 4"/>
          <p:cNvSpPr/>
          <p:nvPr/>
        </p:nvSpPr>
        <p:spPr bwMode="auto">
          <a:xfrm>
            <a:off x="3657988" y="2549166"/>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Collection</a:t>
            </a:r>
          </a:p>
        </p:txBody>
      </p:sp>
      <p:sp>
        <p:nvSpPr>
          <p:cNvPr id="10" name="Rounded Rectangle 9"/>
          <p:cNvSpPr/>
          <p:nvPr/>
        </p:nvSpPr>
        <p:spPr bwMode="auto">
          <a:xfrm>
            <a:off x="6096388" y="252439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Schema</a:t>
            </a:r>
          </a:p>
        </p:txBody>
      </p:sp>
      <p:cxnSp>
        <p:nvCxnSpPr>
          <p:cNvPr id="21" name="Straight Connector 20"/>
          <p:cNvCxnSpPr/>
          <p:nvPr/>
        </p:nvCxnSpPr>
        <p:spPr>
          <a:xfrm flipH="1">
            <a:off x="2247900" y="2023357"/>
            <a:ext cx="4838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086599" y="2023357"/>
            <a:ext cx="1" cy="5010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Left Arrow 16"/>
          <p:cNvSpPr/>
          <p:nvPr/>
        </p:nvSpPr>
        <p:spPr bwMode="auto">
          <a:xfrm>
            <a:off x="3276600" y="2960839"/>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2" name="Left Arrow 21"/>
          <p:cNvSpPr/>
          <p:nvPr/>
        </p:nvSpPr>
        <p:spPr bwMode="auto">
          <a:xfrm>
            <a:off x="5715388" y="2968265"/>
            <a:ext cx="381000"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19" name="Straight Connector 18"/>
          <p:cNvCxnSpPr>
            <a:stCxn id="4" idx="0"/>
          </p:cNvCxnSpPr>
          <p:nvPr/>
        </p:nvCxnSpPr>
        <p:spPr>
          <a:xfrm flipV="1">
            <a:off x="2247900" y="2023357"/>
            <a:ext cx="0" cy="5010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bwMode="auto">
          <a:xfrm>
            <a:off x="228600"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Columnar</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(CSV</a:t>
            </a:r>
            <a:r>
              <a:rPr lang="en-US" sz="2300" dirty="0" smtClean="0">
                <a:solidFill>
                  <a:srgbClr val="FFFFFF"/>
                </a:solidFill>
                <a:effectLst>
                  <a:outerShdw blurRad="38100" dist="38100" dir="2700000" algn="tl">
                    <a:srgbClr val="000000">
                      <a:alpha val="43137"/>
                    </a:srgbClr>
                  </a:outerShdw>
                </a:effectLst>
                <a:latin typeface="Trebuchet MS" pitchFamily="34" charset="0"/>
              </a:rPr>
              <a:t>)</a:t>
            </a:r>
          </a:p>
        </p:txBody>
      </p:sp>
      <p:sp>
        <p:nvSpPr>
          <p:cNvPr id="28" name="Rounded Rectangle 27"/>
          <p:cNvSpPr/>
          <p:nvPr/>
        </p:nvSpPr>
        <p:spPr bwMode="auto">
          <a:xfrm>
            <a:off x="2480675" y="45720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Document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(JSON)</a:t>
            </a:r>
          </a:p>
        </p:txBody>
      </p:sp>
      <p:sp>
        <p:nvSpPr>
          <p:cNvPr id="25" name="TextBox 24"/>
          <p:cNvSpPr txBox="1"/>
          <p:nvPr/>
        </p:nvSpPr>
        <p:spPr>
          <a:xfrm>
            <a:off x="3048000" y="1652981"/>
            <a:ext cx="3771032" cy="369332"/>
          </a:xfrm>
          <a:prstGeom prst="rect">
            <a:avLst/>
          </a:prstGeom>
          <a:noFill/>
        </p:spPr>
        <p:txBody>
          <a:bodyPr wrap="none" rtlCol="0">
            <a:spAutoFit/>
          </a:bodyPr>
          <a:lstStyle/>
          <a:p>
            <a:r>
              <a:rPr lang="en-US" dirty="0" smtClean="0"/>
              <a:t>Dynamic Schema (Derived from Input)</a:t>
            </a:r>
            <a:endParaRPr lang="en-US" dirty="0"/>
          </a:p>
        </p:txBody>
      </p:sp>
      <p:sp>
        <p:nvSpPr>
          <p:cNvPr id="29" name="TextBox 28"/>
          <p:cNvSpPr txBox="1"/>
          <p:nvPr/>
        </p:nvSpPr>
        <p:spPr>
          <a:xfrm>
            <a:off x="3782999" y="3886200"/>
            <a:ext cx="2193421" cy="369332"/>
          </a:xfrm>
          <a:prstGeom prst="rect">
            <a:avLst/>
          </a:prstGeom>
          <a:noFill/>
        </p:spPr>
        <p:txBody>
          <a:bodyPr wrap="none" rtlCol="0">
            <a:spAutoFit/>
          </a:bodyPr>
          <a:lstStyle/>
          <a:p>
            <a:r>
              <a:rPr lang="en-US" dirty="0" smtClean="0"/>
              <a:t>Schema Pre-specified</a:t>
            </a:r>
            <a:endParaRPr lang="en-US" dirty="0"/>
          </a:p>
        </p:txBody>
      </p:sp>
      <p:cxnSp>
        <p:nvCxnSpPr>
          <p:cNvPr id="31" name="Curved Connector 30"/>
          <p:cNvCxnSpPr>
            <a:stCxn id="29" idx="1"/>
          </p:cNvCxnSpPr>
          <p:nvPr/>
        </p:nvCxnSpPr>
        <p:spPr>
          <a:xfrm rot="10800000">
            <a:off x="3467297" y="3349268"/>
            <a:ext cx="315703" cy="721598"/>
          </a:xfrm>
          <a:prstGeom prst="curvedConnector2">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Left Arrow 32"/>
          <p:cNvSpPr/>
          <p:nvPr/>
        </p:nvSpPr>
        <p:spPr bwMode="auto">
          <a:xfrm rot="6879389">
            <a:off x="1541012" y="3953748"/>
            <a:ext cx="765554"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4" name="Left Arrow 33"/>
          <p:cNvSpPr/>
          <p:nvPr/>
        </p:nvSpPr>
        <p:spPr bwMode="auto">
          <a:xfrm rot="3593580">
            <a:off x="2277386" y="3980689"/>
            <a:ext cx="80796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6742529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Input Stage – </a:t>
            </a:r>
            <a:r>
              <a:rPr lang="en-US" dirty="0" smtClean="0"/>
              <a:t>Columnar </a:t>
            </a:r>
            <a:r>
              <a:rPr lang="en-US" dirty="0" smtClean="0"/>
              <a:t>Format (e.g., CSV)</a:t>
            </a:r>
            <a:endParaRPr lang="en-US" dirty="0"/>
          </a:p>
        </p:txBody>
      </p:sp>
      <p:sp>
        <p:nvSpPr>
          <p:cNvPr id="3" name="Text Placeholder 2"/>
          <p:cNvSpPr>
            <a:spLocks noGrp="1"/>
          </p:cNvSpPr>
          <p:nvPr>
            <p:ph type="body" sz="quarter" idx="10"/>
          </p:nvPr>
        </p:nvSpPr>
        <p:spPr>
          <a:xfrm>
            <a:off x="381000" y="1676400"/>
            <a:ext cx="8382000" cy="5299912"/>
          </a:xfrm>
        </p:spPr>
        <p:txBody>
          <a:bodyPr/>
          <a:lstStyle/>
          <a:p>
            <a:r>
              <a:rPr lang="en-US" dirty="0" smtClean="0">
                <a:solidFill>
                  <a:schemeClr val="tx2">
                    <a:lumMod val="50000"/>
                  </a:schemeClr>
                </a:solidFill>
              </a:rPr>
              <a:t>Predefined Schema</a:t>
            </a:r>
          </a:p>
          <a:p>
            <a:pPr lvl="1"/>
            <a:r>
              <a:rPr lang="en-US" dirty="0" smtClean="0"/>
              <a:t>Input File </a:t>
            </a:r>
            <a:r>
              <a:rPr lang="en-US" dirty="0" smtClean="0"/>
              <a:t>with Matching Header</a:t>
            </a:r>
          </a:p>
          <a:p>
            <a:pPr lvl="1"/>
            <a:r>
              <a:rPr lang="en-US" dirty="0" smtClean="0"/>
              <a:t>Input File </a:t>
            </a:r>
            <a:r>
              <a:rPr lang="en-US" dirty="0" smtClean="0"/>
              <a:t>with no matching header with matching number of columns.</a:t>
            </a:r>
          </a:p>
          <a:p>
            <a:pPr marL="517525" lvl="1" indent="0">
              <a:buNone/>
            </a:pPr>
            <a:endParaRPr lang="en-US" dirty="0" smtClean="0"/>
          </a:p>
          <a:p>
            <a:r>
              <a:rPr lang="en-US" dirty="0" smtClean="0">
                <a:solidFill>
                  <a:schemeClr val="tx2">
                    <a:lumMod val="50000"/>
                  </a:schemeClr>
                </a:solidFill>
              </a:rPr>
              <a:t>No Defined Schema</a:t>
            </a:r>
            <a:endParaRPr lang="en-US" dirty="0">
              <a:solidFill>
                <a:schemeClr val="tx2">
                  <a:lumMod val="50000"/>
                </a:schemeClr>
              </a:solidFill>
            </a:endParaRPr>
          </a:p>
          <a:p>
            <a:pPr lvl="1"/>
            <a:r>
              <a:rPr lang="en-US" dirty="0"/>
              <a:t>File with </a:t>
            </a:r>
            <a:r>
              <a:rPr lang="en-US" dirty="0" smtClean="0"/>
              <a:t>Header – Schema dynamically created</a:t>
            </a:r>
            <a:endParaRPr lang="en-US" dirty="0">
              <a:solidFill>
                <a:schemeClr val="tx2">
                  <a:lumMod val="50000"/>
                </a:schemeClr>
              </a:solidFill>
            </a:endParaRPr>
          </a:p>
          <a:p>
            <a:pPr lvl="1"/>
            <a:endParaRPr lang="en-US" dirty="0" smtClean="0"/>
          </a:p>
          <a:p>
            <a:pPr marL="517525" lvl="1" indent="0">
              <a:buNone/>
            </a:pPr>
            <a:endParaRPr lang="en-US" dirty="0" smtClean="0">
              <a:solidFill>
                <a:schemeClr val="tx2">
                  <a:lumMod val="50000"/>
                </a:schemeClr>
              </a:solidFill>
            </a:endParaRPr>
          </a:p>
          <a:p>
            <a:endParaRPr lang="en-US" dirty="0" smtClean="0">
              <a:solidFill>
                <a:schemeClr val="tx2">
                  <a:lumMod val="50000"/>
                </a:schemeClr>
              </a:solidFill>
            </a:endParaRPr>
          </a:p>
          <a:p>
            <a:endParaRPr lang="en-US" dirty="0" smtClean="0">
              <a:solidFill>
                <a:schemeClr val="tx2">
                  <a:lumMod val="50000"/>
                </a:schemeClr>
              </a:solidFill>
            </a:endParaRPr>
          </a:p>
        </p:txBody>
      </p:sp>
    </p:spTree>
    <p:extLst>
      <p:ext uri="{BB962C8B-B14F-4D97-AF65-F5344CB8AC3E}">
        <p14:creationId xmlns:p14="http://schemas.microsoft.com/office/powerpoint/2010/main" val="362786916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497376" y="1369136"/>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 name="Rounded Rectangle 4"/>
          <p:cNvSpPr/>
          <p:nvPr/>
        </p:nvSpPr>
        <p:spPr bwMode="auto">
          <a:xfrm>
            <a:off x="2936164" y="1393908"/>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Parse</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 name="Rounded Rectangle 9"/>
          <p:cNvSpPr/>
          <p:nvPr/>
        </p:nvSpPr>
        <p:spPr bwMode="auto">
          <a:xfrm>
            <a:off x="5374564" y="1369136"/>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Wrangling</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7" name="Left Arrow 16"/>
          <p:cNvSpPr/>
          <p:nvPr/>
        </p:nvSpPr>
        <p:spPr bwMode="auto">
          <a:xfrm rot="10954309">
            <a:off x="2554776" y="1805581"/>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2" name="Left Arrow 21"/>
          <p:cNvSpPr/>
          <p:nvPr/>
        </p:nvSpPr>
        <p:spPr bwMode="auto">
          <a:xfrm rot="10800000">
            <a:off x="4993564" y="1813007"/>
            <a:ext cx="381000"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7" name="Rounded Rectangle 26"/>
          <p:cNvSpPr/>
          <p:nvPr/>
        </p:nvSpPr>
        <p:spPr bwMode="auto">
          <a:xfrm>
            <a:off x="5374564" y="3503775"/>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Ejection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8" name="Rounded Rectangle 27"/>
          <p:cNvSpPr/>
          <p:nvPr/>
        </p:nvSpPr>
        <p:spPr bwMode="auto">
          <a:xfrm>
            <a:off x="2978800" y="3503775"/>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Schema</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9" name="TextBox 28"/>
          <p:cNvSpPr txBox="1"/>
          <p:nvPr/>
        </p:nvSpPr>
        <p:spPr>
          <a:xfrm>
            <a:off x="1235080" y="2821071"/>
            <a:ext cx="2810578" cy="369332"/>
          </a:xfrm>
          <a:prstGeom prst="rect">
            <a:avLst/>
          </a:prstGeom>
          <a:noFill/>
        </p:spPr>
        <p:txBody>
          <a:bodyPr wrap="none" rtlCol="0">
            <a:spAutoFit/>
          </a:bodyPr>
          <a:lstStyle/>
          <a:p>
            <a:r>
              <a:rPr lang="en-US" dirty="0" smtClean="0"/>
              <a:t>When Schema </a:t>
            </a:r>
            <a:r>
              <a:rPr lang="en-US" dirty="0" smtClean="0"/>
              <a:t>Pre-specified</a:t>
            </a:r>
            <a:endParaRPr lang="en-US" dirty="0"/>
          </a:p>
        </p:txBody>
      </p:sp>
      <p:sp>
        <p:nvSpPr>
          <p:cNvPr id="33" name="Left Arrow 32"/>
          <p:cNvSpPr/>
          <p:nvPr/>
        </p:nvSpPr>
        <p:spPr bwMode="auto">
          <a:xfrm rot="16200000">
            <a:off x="6020486" y="2881539"/>
            <a:ext cx="765554"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4" name="Left Arrow 33"/>
          <p:cNvSpPr/>
          <p:nvPr/>
        </p:nvSpPr>
        <p:spPr bwMode="auto">
          <a:xfrm rot="5400000">
            <a:off x="3709523" y="2858958"/>
            <a:ext cx="80796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0" name="TextBox 19"/>
          <p:cNvSpPr txBox="1"/>
          <p:nvPr/>
        </p:nvSpPr>
        <p:spPr>
          <a:xfrm>
            <a:off x="4484276" y="2832526"/>
            <a:ext cx="1918987" cy="369332"/>
          </a:xfrm>
          <a:prstGeom prst="rect">
            <a:avLst/>
          </a:prstGeom>
          <a:noFill/>
        </p:spPr>
        <p:txBody>
          <a:bodyPr wrap="none" rtlCol="0">
            <a:spAutoFit/>
          </a:bodyPr>
          <a:lstStyle/>
          <a:p>
            <a:r>
              <a:rPr lang="en-US" dirty="0" smtClean="0"/>
              <a:t>Bad Data Handling</a:t>
            </a:r>
            <a:endParaRPr lang="en-US" dirty="0"/>
          </a:p>
        </p:txBody>
      </p:sp>
      <p:cxnSp>
        <p:nvCxnSpPr>
          <p:cNvPr id="26" name="Straight Connector 25"/>
          <p:cNvCxnSpPr/>
          <p:nvPr/>
        </p:nvCxnSpPr>
        <p:spPr>
          <a:xfrm flipH="1" flipV="1">
            <a:off x="7451797" y="2003508"/>
            <a:ext cx="457200"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938080" y="1978736"/>
            <a:ext cx="0" cy="37362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auto">
          <a:xfrm>
            <a:off x="5443769" y="5105400"/>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Pre-Flight</a:t>
            </a:r>
          </a:p>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Transformation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cxnSp>
        <p:nvCxnSpPr>
          <p:cNvPr id="35" name="Straight Arrow Connector 34"/>
          <p:cNvCxnSpPr/>
          <p:nvPr/>
        </p:nvCxnSpPr>
        <p:spPr>
          <a:xfrm flipH="1">
            <a:off x="7451798" y="5715000"/>
            <a:ext cx="48628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090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 Stage</a:t>
            </a:r>
            <a:endParaRPr lang="en-US" dirty="0"/>
          </a:p>
        </p:txBody>
      </p:sp>
      <p:sp>
        <p:nvSpPr>
          <p:cNvPr id="3" name="Text Placeholder 2"/>
          <p:cNvSpPr>
            <a:spLocks noGrp="1"/>
          </p:cNvSpPr>
          <p:nvPr>
            <p:ph type="body" sz="quarter" idx="10"/>
          </p:nvPr>
        </p:nvSpPr>
        <p:spPr>
          <a:xfrm>
            <a:off x="381000" y="1096423"/>
            <a:ext cx="8382000" cy="5355312"/>
          </a:xfrm>
        </p:spPr>
        <p:txBody>
          <a:bodyPr/>
          <a:lstStyle/>
          <a:p>
            <a:r>
              <a:rPr lang="en-US" dirty="0" smtClean="0">
                <a:solidFill>
                  <a:schemeClr val="tx2">
                    <a:lumMod val="50000"/>
                  </a:schemeClr>
                </a:solidFill>
              </a:rPr>
              <a:t>Data Model</a:t>
            </a:r>
          </a:p>
          <a:p>
            <a:pPr lvl="1"/>
            <a:r>
              <a:rPr lang="en-US" dirty="0" smtClean="0">
                <a:solidFill>
                  <a:schemeClr val="tx1">
                    <a:lumMod val="95000"/>
                  </a:schemeClr>
                </a:solidFill>
              </a:rPr>
              <a:t>Transform from input formats to internal data </a:t>
            </a:r>
            <a:r>
              <a:rPr lang="en-US" dirty="0" smtClean="0">
                <a:solidFill>
                  <a:schemeClr val="tx1">
                    <a:lumMod val="95000"/>
                  </a:schemeClr>
                </a:solidFill>
              </a:rPr>
              <a:t>representation</a:t>
            </a:r>
          </a:p>
          <a:p>
            <a:pPr lvl="2"/>
            <a:r>
              <a:rPr lang="en-US" dirty="0" smtClean="0">
                <a:solidFill>
                  <a:schemeClr val="tx1">
                    <a:lumMod val="95000"/>
                  </a:schemeClr>
                </a:solidFill>
              </a:rPr>
              <a:t>Determine Type either by Schema</a:t>
            </a:r>
          </a:p>
          <a:p>
            <a:pPr lvl="2"/>
            <a:r>
              <a:rPr lang="en-US" dirty="0" smtClean="0">
                <a:solidFill>
                  <a:schemeClr val="tx1">
                    <a:lumMod val="95000"/>
                  </a:schemeClr>
                </a:solidFill>
              </a:rPr>
              <a:t>Or by automated classification/recognition</a:t>
            </a:r>
            <a:endParaRPr lang="en-US" dirty="0" smtClean="0">
              <a:solidFill>
                <a:schemeClr val="tx1">
                  <a:lumMod val="95000"/>
                </a:schemeClr>
              </a:solidFill>
            </a:endParaRPr>
          </a:p>
          <a:p>
            <a:pPr lvl="1"/>
            <a:r>
              <a:rPr lang="en-US" dirty="0" smtClean="0">
                <a:solidFill>
                  <a:schemeClr val="tx1">
                    <a:lumMod val="95000"/>
                  </a:schemeClr>
                </a:solidFill>
              </a:rPr>
              <a:t>Data </a:t>
            </a:r>
            <a:r>
              <a:rPr lang="en-US" dirty="0" smtClean="0">
                <a:solidFill>
                  <a:schemeClr val="tx1">
                    <a:lumMod val="95000"/>
                  </a:schemeClr>
                </a:solidFill>
              </a:rPr>
              <a:t>Wrangling</a:t>
            </a:r>
          </a:p>
          <a:p>
            <a:pPr lvl="2"/>
            <a:r>
              <a:rPr lang="en-US" dirty="0" smtClean="0">
                <a:solidFill>
                  <a:schemeClr val="tx1">
                    <a:lumMod val="95000"/>
                  </a:schemeClr>
                </a:solidFill>
              </a:rPr>
              <a:t>Recognize bad values (can’t parse according to format).</a:t>
            </a:r>
          </a:p>
          <a:p>
            <a:pPr lvl="2"/>
            <a:r>
              <a:rPr lang="en-US" dirty="0" smtClean="0">
                <a:solidFill>
                  <a:schemeClr val="tx1">
                    <a:lumMod val="95000"/>
                  </a:schemeClr>
                </a:solidFill>
              </a:rPr>
              <a:t>Recognize outliers (e.g.,10 vs 10 million).</a:t>
            </a:r>
          </a:p>
          <a:p>
            <a:pPr lvl="2"/>
            <a:r>
              <a:rPr lang="en-US" dirty="0" smtClean="0">
                <a:solidFill>
                  <a:schemeClr val="tx1">
                    <a:lumMod val="95000"/>
                  </a:schemeClr>
                </a:solidFill>
              </a:rPr>
              <a:t>Eject Bad Data sequences (rows) to process specific Ejection handling.</a:t>
            </a:r>
            <a:endParaRPr lang="en-US" dirty="0" smtClean="0">
              <a:solidFill>
                <a:schemeClr val="tx1">
                  <a:lumMod val="95000"/>
                </a:schemeClr>
              </a:solidFill>
            </a:endParaRPr>
          </a:p>
          <a:p>
            <a:pPr lvl="1"/>
            <a:r>
              <a:rPr lang="en-US" dirty="0" smtClean="0">
                <a:solidFill>
                  <a:schemeClr val="tx1">
                    <a:lumMod val="95000"/>
                  </a:schemeClr>
                </a:solidFill>
              </a:rPr>
              <a:t>Pre-flight Transformation</a:t>
            </a:r>
            <a:endParaRPr lang="en-US" dirty="0">
              <a:solidFill>
                <a:schemeClr val="tx2">
                  <a:lumMod val="50000"/>
                </a:schemeClr>
              </a:solidFill>
            </a:endParaRPr>
          </a:p>
          <a:p>
            <a:pPr lvl="2"/>
            <a:r>
              <a:rPr lang="en-US" dirty="0" smtClean="0"/>
              <a:t>Transform data according to process specific Transformation handling (e.g., number to monetary).</a:t>
            </a:r>
            <a:endParaRPr lang="en-US" dirty="0" smtClean="0"/>
          </a:p>
        </p:txBody>
      </p:sp>
    </p:spTree>
    <p:extLst>
      <p:ext uri="{BB962C8B-B14F-4D97-AF65-F5344CB8AC3E}">
        <p14:creationId xmlns:p14="http://schemas.microsoft.com/office/powerpoint/2010/main" val="3899993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 Stage</a:t>
            </a:r>
            <a:endParaRPr lang="en-US" dirty="0"/>
          </a:p>
        </p:txBody>
      </p:sp>
      <p:sp>
        <p:nvSpPr>
          <p:cNvPr id="3" name="Text Placeholder 2"/>
          <p:cNvSpPr>
            <a:spLocks noGrp="1"/>
          </p:cNvSpPr>
          <p:nvPr>
            <p:ph type="body" sz="quarter" idx="10"/>
          </p:nvPr>
        </p:nvSpPr>
        <p:spPr>
          <a:xfrm>
            <a:off x="304606" y="1502076"/>
            <a:ext cx="8382000" cy="459392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p:txBody>
      </p:sp>
      <p:sp>
        <p:nvSpPr>
          <p:cNvPr id="4" name="Rounded Rectangle 3"/>
          <p:cNvSpPr/>
          <p:nvPr/>
        </p:nvSpPr>
        <p:spPr bwMode="auto">
          <a:xfrm>
            <a:off x="508858" y="1603077"/>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Trebuchet MS" pitchFamily="34" charset="0"/>
              </a:rPr>
              <a:t>TransformedData</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5" name="Rounded Rectangle 4"/>
          <p:cNvSpPr/>
          <p:nvPr/>
        </p:nvSpPr>
        <p:spPr bwMode="auto">
          <a:xfrm>
            <a:off x="2947646" y="162784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Collection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0" name="Rounded Rectangle 9"/>
          <p:cNvSpPr/>
          <p:nvPr/>
        </p:nvSpPr>
        <p:spPr bwMode="auto">
          <a:xfrm>
            <a:off x="5466733" y="242888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Index(s)</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7" name="Left Arrow 16"/>
          <p:cNvSpPr/>
          <p:nvPr/>
        </p:nvSpPr>
        <p:spPr bwMode="auto">
          <a:xfrm rot="10954309">
            <a:off x="2566258" y="2039522"/>
            <a:ext cx="381388" cy="381002"/>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7" name="Rounded Rectangle 26"/>
          <p:cNvSpPr/>
          <p:nvPr/>
        </p:nvSpPr>
        <p:spPr bwMode="auto">
          <a:xfrm>
            <a:off x="2956003" y="3471209"/>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Data Conversion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8" name="Rounded Rectangle 27"/>
          <p:cNvSpPr/>
          <p:nvPr/>
        </p:nvSpPr>
        <p:spPr bwMode="auto">
          <a:xfrm>
            <a:off x="5497004" y="1005627"/>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Schema</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9" name="TextBox 28"/>
          <p:cNvSpPr txBox="1"/>
          <p:nvPr/>
        </p:nvSpPr>
        <p:spPr>
          <a:xfrm>
            <a:off x="5120415" y="636295"/>
            <a:ext cx="3315523" cy="369332"/>
          </a:xfrm>
          <a:prstGeom prst="rect">
            <a:avLst/>
          </a:prstGeom>
          <a:noFill/>
        </p:spPr>
        <p:txBody>
          <a:bodyPr wrap="none" rtlCol="0">
            <a:spAutoFit/>
          </a:bodyPr>
          <a:lstStyle/>
          <a:p>
            <a:r>
              <a:rPr lang="en-US" dirty="0" smtClean="0"/>
              <a:t>Schema Pre-specified or Dynamic</a:t>
            </a:r>
            <a:endParaRPr lang="en-US" dirty="0"/>
          </a:p>
        </p:txBody>
      </p:sp>
      <p:sp>
        <p:nvSpPr>
          <p:cNvPr id="33" name="Left Arrow 32"/>
          <p:cNvSpPr/>
          <p:nvPr/>
        </p:nvSpPr>
        <p:spPr bwMode="auto">
          <a:xfrm rot="1632568">
            <a:off x="4996783" y="2531247"/>
            <a:ext cx="52430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4" name="Left Arrow 33"/>
          <p:cNvSpPr/>
          <p:nvPr/>
        </p:nvSpPr>
        <p:spPr bwMode="auto">
          <a:xfrm rot="19445672">
            <a:off x="4905260" y="1703556"/>
            <a:ext cx="60642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2" name="Rounded Rectangle 31"/>
          <p:cNvSpPr/>
          <p:nvPr/>
        </p:nvSpPr>
        <p:spPr bwMode="auto">
          <a:xfrm>
            <a:off x="2956003" y="5070703"/>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Columnar</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(CSV/PSV/TSV)</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19" name="Left Arrow 18"/>
          <p:cNvSpPr/>
          <p:nvPr/>
        </p:nvSpPr>
        <p:spPr bwMode="auto">
          <a:xfrm rot="16200000">
            <a:off x="3670624" y="3009761"/>
            <a:ext cx="606428"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1" name="Rounded Rectangle 20"/>
          <p:cNvSpPr/>
          <p:nvPr/>
        </p:nvSpPr>
        <p:spPr bwMode="auto">
          <a:xfrm>
            <a:off x="508858" y="508715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Document</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(JSON/BSON)</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3" name="Rounded Rectangle 22"/>
          <p:cNvSpPr/>
          <p:nvPr/>
        </p:nvSpPr>
        <p:spPr bwMode="auto">
          <a:xfrm>
            <a:off x="5466733" y="5087154"/>
            <a:ext cx="2057400" cy="1219200"/>
          </a:xfrm>
          <a:prstGeom prst="roundRect">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Trebuchet MS" pitchFamily="34" charset="0"/>
              </a:rPr>
              <a:t>RDBMS</a:t>
            </a:r>
            <a:br>
              <a:rPr lang="en-US" sz="2300" dirty="0" smtClean="0">
                <a:solidFill>
                  <a:srgbClr val="FFFFFF"/>
                </a:solidFill>
                <a:effectLst>
                  <a:outerShdw blurRad="38100" dist="38100" dir="2700000" algn="tl">
                    <a:srgbClr val="000000">
                      <a:alpha val="43137"/>
                    </a:srgbClr>
                  </a:outerShdw>
                </a:effectLst>
                <a:latin typeface="Trebuchet MS" pitchFamily="34" charset="0"/>
              </a:rPr>
            </a:br>
            <a:r>
              <a:rPr lang="en-US" sz="2300" dirty="0" smtClean="0">
                <a:solidFill>
                  <a:srgbClr val="FFFFFF"/>
                </a:solidFill>
                <a:effectLst>
                  <a:outerShdw blurRad="38100" dist="38100" dir="2700000" algn="tl">
                    <a:srgbClr val="000000">
                      <a:alpha val="43137"/>
                    </a:srgbClr>
                  </a:outerShdw>
                </a:effectLst>
                <a:latin typeface="Trebuchet MS" pitchFamily="34" charset="0"/>
              </a:rPr>
              <a:t>(Fixed Records)</a:t>
            </a: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4" name="Left Arrow 23"/>
          <p:cNvSpPr/>
          <p:nvPr/>
        </p:nvSpPr>
        <p:spPr bwMode="auto">
          <a:xfrm rot="16200000">
            <a:off x="3777857" y="4722322"/>
            <a:ext cx="380294"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25" name="Left Arrow 24"/>
          <p:cNvSpPr/>
          <p:nvPr/>
        </p:nvSpPr>
        <p:spPr bwMode="auto">
          <a:xfrm rot="18639373">
            <a:off x="2437298" y="4754093"/>
            <a:ext cx="690191"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31" name="Left Arrow 30"/>
          <p:cNvSpPr/>
          <p:nvPr/>
        </p:nvSpPr>
        <p:spPr bwMode="auto">
          <a:xfrm rot="13773955">
            <a:off x="4839489" y="4783224"/>
            <a:ext cx="755555" cy="316468"/>
          </a:xfrm>
          <a:prstGeom prst="leftArrow">
            <a:avLst/>
          </a:prstGeom>
          <a:solidFill>
            <a:schemeClr val="accent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Tree>
    <p:extLst>
      <p:ext uri="{BB962C8B-B14F-4D97-AF65-F5344CB8AC3E}">
        <p14:creationId xmlns:p14="http://schemas.microsoft.com/office/powerpoint/2010/main" val="25702184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Store Stage</a:t>
            </a:r>
            <a:endParaRPr lang="en-US" dirty="0"/>
          </a:p>
        </p:txBody>
      </p:sp>
      <p:sp>
        <p:nvSpPr>
          <p:cNvPr id="3" name="Text Placeholder 2"/>
          <p:cNvSpPr>
            <a:spLocks noGrp="1"/>
          </p:cNvSpPr>
          <p:nvPr>
            <p:ph type="body" sz="quarter" idx="10"/>
          </p:nvPr>
        </p:nvSpPr>
        <p:spPr>
          <a:xfrm>
            <a:off x="381000" y="1096423"/>
            <a:ext cx="8382000" cy="4825937"/>
          </a:xfrm>
        </p:spPr>
        <p:txBody>
          <a:bodyPr/>
          <a:lstStyle/>
          <a:p>
            <a:pPr marL="0" indent="0">
              <a:buNone/>
            </a:pPr>
            <a:endParaRPr lang="en-US" dirty="0" smtClean="0"/>
          </a:p>
          <a:p>
            <a:r>
              <a:rPr lang="en-US" dirty="0" smtClean="0">
                <a:solidFill>
                  <a:schemeClr val="tx2">
                    <a:lumMod val="50000"/>
                  </a:schemeClr>
                </a:solidFill>
              </a:rPr>
              <a:t>Data Store</a:t>
            </a:r>
          </a:p>
          <a:p>
            <a:pPr lvl="1"/>
            <a:r>
              <a:rPr lang="en-US" dirty="0" smtClean="0"/>
              <a:t>Handles data representation for access in storage</a:t>
            </a:r>
            <a:r>
              <a:rPr lang="en-US" dirty="0" smtClean="0"/>
              <a:t>.</a:t>
            </a:r>
          </a:p>
          <a:p>
            <a:pPr lvl="1"/>
            <a:r>
              <a:rPr lang="en-US" dirty="0" smtClean="0"/>
              <a:t>Data is assigned to a collection</a:t>
            </a:r>
          </a:p>
          <a:p>
            <a:pPr lvl="2"/>
            <a:r>
              <a:rPr lang="en-US" dirty="0" smtClean="0"/>
              <a:t>Schema</a:t>
            </a:r>
          </a:p>
          <a:p>
            <a:pPr lvl="2"/>
            <a:r>
              <a:rPr lang="en-US" dirty="0" smtClean="0"/>
              <a:t>Index(s)</a:t>
            </a:r>
            <a:endParaRPr lang="en-US" dirty="0" smtClean="0"/>
          </a:p>
          <a:p>
            <a:pPr lvl="1"/>
            <a:r>
              <a:rPr lang="en-US" dirty="0" smtClean="0"/>
              <a:t>Data is Converted according for Data Store representation</a:t>
            </a:r>
          </a:p>
          <a:p>
            <a:pPr lvl="2"/>
            <a:r>
              <a:rPr lang="en-US" dirty="0" smtClean="0"/>
              <a:t>Document </a:t>
            </a:r>
            <a:r>
              <a:rPr lang="en-US" dirty="0" smtClean="0"/>
              <a:t>Oriented (JSON, BSON)</a:t>
            </a:r>
          </a:p>
          <a:p>
            <a:pPr lvl="2"/>
            <a:r>
              <a:rPr lang="en-US" dirty="0" smtClean="0"/>
              <a:t>Columnar </a:t>
            </a:r>
            <a:r>
              <a:rPr lang="en-US" dirty="0" smtClean="0"/>
              <a:t>Base (CSV, PSV, TSV)</a:t>
            </a:r>
          </a:p>
          <a:p>
            <a:pPr lvl="2"/>
            <a:r>
              <a:rPr lang="en-US" dirty="0" smtClean="0"/>
              <a:t>RDBMS (fixed binary records</a:t>
            </a:r>
            <a:r>
              <a:rPr lang="en-US" dirty="0" smtClean="0"/>
              <a:t>)</a:t>
            </a:r>
            <a:endParaRPr lang="en-US" dirty="0" smtClean="0">
              <a:solidFill>
                <a:schemeClr val="tx2">
                  <a:lumMod val="50000"/>
                </a:schemeClr>
              </a:solidFill>
            </a:endParaRPr>
          </a:p>
        </p:txBody>
      </p:sp>
    </p:spTree>
    <p:extLst>
      <p:ext uri="{BB962C8B-B14F-4D97-AF65-F5344CB8AC3E}">
        <p14:creationId xmlns:p14="http://schemas.microsoft.com/office/powerpoint/2010/main" val="40469362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6313</TotalTime>
  <Words>1883</Words>
  <Application>Microsoft Office PowerPoint</Application>
  <PresentationFormat>On-screen Show (4:3)</PresentationFormat>
  <Paragraphs>218</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1_Soft Blue with Bar Trebuchet</vt:lpstr>
      <vt:lpstr>White with Courier font for code slides</vt:lpstr>
      <vt:lpstr>Epipog – Data Pipeline </vt:lpstr>
      <vt:lpstr>Data Pipeline – Stage Overview</vt:lpstr>
      <vt:lpstr>Stages</vt:lpstr>
      <vt:lpstr>Input Stage</vt:lpstr>
      <vt:lpstr>Input Stage – Columnar Format (e.g., CSV)</vt:lpstr>
      <vt:lpstr>Data Model</vt:lpstr>
      <vt:lpstr>Data Model Stage</vt:lpstr>
      <vt:lpstr>Data Store Stage</vt:lpstr>
      <vt:lpstr>Data Store Stage</vt:lpstr>
      <vt:lpstr>Storage Stage</vt:lpstr>
      <vt:lpstr>Data Storage Stage</vt:lpstr>
      <vt:lpstr>Clustering / Replication</vt:lpstr>
      <vt:lpstr>Query Stage</vt:lpstr>
      <vt:lpstr>Query Stage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83</cp:revision>
  <dcterms:created xsi:type="dcterms:W3CDTF">2016-04-14T21:28:30Z</dcterms:created>
  <dcterms:modified xsi:type="dcterms:W3CDTF">2017-01-22T01:25:00Z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