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71" r:id="rId5"/>
    <p:sldId id="272" r:id="rId6"/>
    <p:sldId id="273" r:id="rId7"/>
    <p:sldId id="274" r:id="rId8"/>
    <p:sldId id="275" r:id="rId9"/>
    <p:sldId id="276"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9:00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Development Process/Methodology</a:t>
            </a:r>
            <a:br>
              <a:rPr lang="en-US" dirty="0" smtClean="0"/>
            </a:br>
            <a:r>
              <a:rPr lang="en-US" dirty="0" smtClean="0"/>
              <a:t>Nov. 19, 2016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Technology -&gt; Product</a:t>
            </a:r>
            <a:endParaRPr lang="en-US" dirty="0"/>
          </a:p>
        </p:txBody>
      </p:sp>
      <p:sp>
        <p:nvSpPr>
          <p:cNvPr id="3" name="Text Placeholder 2"/>
          <p:cNvSpPr>
            <a:spLocks noGrp="1"/>
          </p:cNvSpPr>
          <p:nvPr>
            <p:ph type="body" sz="quarter" idx="10"/>
          </p:nvPr>
        </p:nvSpPr>
        <p:spPr>
          <a:xfrm>
            <a:off x="381000" y="1096423"/>
            <a:ext cx="8382000" cy="3151632"/>
          </a:xfrm>
        </p:spPr>
        <p:txBody>
          <a:bodyPr/>
          <a:lstStyle/>
          <a:p>
            <a:r>
              <a:rPr lang="en-US" dirty="0" smtClean="0"/>
              <a:t>Phase 1: Create Intellectual Property Concept</a:t>
            </a:r>
          </a:p>
          <a:p>
            <a:pPr marL="0" indent="0">
              <a:buNone/>
            </a:pPr>
            <a:endParaRPr lang="en-US" dirty="0" smtClean="0"/>
          </a:p>
          <a:p>
            <a:r>
              <a:rPr lang="en-US" dirty="0" smtClean="0"/>
              <a:t>Phase 2: Turn IP into Technology</a:t>
            </a:r>
          </a:p>
          <a:p>
            <a:pPr marL="0" indent="0">
              <a:buNone/>
            </a:pPr>
            <a:endParaRPr lang="en-US" dirty="0" smtClean="0"/>
          </a:p>
          <a:p>
            <a:r>
              <a:rPr lang="en-US" dirty="0" smtClean="0"/>
              <a:t>Phase 3 Turn Technology into Product</a:t>
            </a: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a:t>
            </a:r>
            <a:endParaRPr lang="en-US" dirty="0"/>
          </a:p>
        </p:txBody>
      </p:sp>
      <p:sp>
        <p:nvSpPr>
          <p:cNvPr id="3" name="Text Placeholder 2"/>
          <p:cNvSpPr>
            <a:spLocks noGrp="1"/>
          </p:cNvSpPr>
          <p:nvPr>
            <p:ph type="body" sz="quarter" idx="10"/>
          </p:nvPr>
        </p:nvSpPr>
        <p:spPr>
          <a:xfrm>
            <a:off x="381000" y="990600"/>
            <a:ext cx="8382000" cy="5386090"/>
          </a:xfrm>
        </p:spPr>
        <p:txBody>
          <a:bodyPr/>
          <a:lstStyle/>
          <a:p>
            <a:r>
              <a:rPr lang="en-US" dirty="0" smtClean="0"/>
              <a:t>Technologist chooses a concept to explore </a:t>
            </a:r>
          </a:p>
          <a:p>
            <a:pPr lvl="1"/>
            <a:r>
              <a:rPr lang="en-US" dirty="0" smtClean="0">
                <a:solidFill>
                  <a:schemeClr val="accent5">
                    <a:lumMod val="50000"/>
                  </a:schemeClr>
                </a:solidFill>
              </a:rPr>
              <a:t>NoSQL Data Pipeline &amp; Engine</a:t>
            </a:r>
          </a:p>
          <a:p>
            <a:pPr marL="0" indent="0">
              <a:buNone/>
            </a:pPr>
            <a:endParaRPr lang="en-US" sz="1600" dirty="0" smtClean="0"/>
          </a:p>
          <a:p>
            <a:r>
              <a:rPr lang="en-US" dirty="0" smtClean="0"/>
              <a:t>Become familiar with the domain</a:t>
            </a:r>
          </a:p>
          <a:p>
            <a:pPr lvl="1"/>
            <a:r>
              <a:rPr lang="en-US" dirty="0" smtClean="0">
                <a:solidFill>
                  <a:schemeClr val="accent5">
                    <a:lumMod val="50000"/>
                  </a:schemeClr>
                </a:solidFill>
              </a:rPr>
              <a:t>Study Schema(less) Database Principals</a:t>
            </a:r>
          </a:p>
          <a:p>
            <a:pPr lvl="1"/>
            <a:r>
              <a:rPr lang="en-US" dirty="0" smtClean="0">
                <a:solidFill>
                  <a:schemeClr val="accent5">
                    <a:lumMod val="50000"/>
                  </a:schemeClr>
                </a:solidFill>
              </a:rPr>
              <a:t>Research Design Approaches</a:t>
            </a:r>
          </a:p>
          <a:p>
            <a:pPr lvl="1"/>
            <a:r>
              <a:rPr lang="en-US" dirty="0" smtClean="0">
                <a:solidFill>
                  <a:schemeClr val="accent5">
                    <a:lumMod val="50000"/>
                  </a:schemeClr>
                </a:solidFill>
              </a:rPr>
              <a:t>Identify existing Open Source NoSQL Engines</a:t>
            </a:r>
          </a:p>
          <a:p>
            <a:pPr marL="517525" lvl="1" indent="0">
              <a:buNone/>
            </a:pPr>
            <a:endParaRPr lang="en-US" sz="1600" dirty="0" smtClean="0"/>
          </a:p>
          <a:p>
            <a:r>
              <a:rPr lang="en-US" dirty="0" smtClean="0"/>
              <a:t>Researches the domain for opportunity</a:t>
            </a:r>
          </a:p>
          <a:p>
            <a:pPr lvl="1"/>
            <a:r>
              <a:rPr lang="en-US" dirty="0" smtClean="0">
                <a:solidFill>
                  <a:schemeClr val="accent5">
                    <a:lumMod val="50000"/>
                  </a:schemeClr>
                </a:solidFill>
              </a:rPr>
              <a:t>No Dominant Player – but MongoDB is leading</a:t>
            </a:r>
          </a:p>
          <a:p>
            <a:pPr lvl="1"/>
            <a:r>
              <a:rPr lang="en-US" dirty="0" smtClean="0">
                <a:solidFill>
                  <a:schemeClr val="accent5">
                    <a:lumMod val="50000"/>
                  </a:schemeClr>
                </a:solidFill>
              </a:rPr>
              <a:t>No/Few specialize in Open Data datasets</a:t>
            </a:r>
          </a:p>
          <a:p>
            <a:pPr lvl="1"/>
            <a:r>
              <a:rPr lang="en-US" dirty="0" smtClean="0">
                <a:solidFill>
                  <a:schemeClr val="accent5">
                    <a:lumMod val="50000"/>
                  </a:schemeClr>
                </a:solidFill>
              </a:rPr>
              <a:t>Academic/Education , Professional/Training</a:t>
            </a:r>
            <a:endParaRPr lang="en-US" dirty="0" smtClean="0">
              <a:solidFill>
                <a:schemeClr val="accent5">
                  <a:lumMod val="50000"/>
                </a:schemeClr>
              </a:solidFill>
            </a:endParaRPr>
          </a:p>
        </p:txBody>
      </p:sp>
    </p:spTree>
    <p:extLst>
      <p:ext uri="{BB962C8B-B14F-4D97-AF65-F5344CB8AC3E}">
        <p14:creationId xmlns:p14="http://schemas.microsoft.com/office/powerpoint/2010/main" val="1699156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Phase 1 : IP Concept ( Domain Goal)</a:t>
            </a:r>
            <a:endParaRPr lang="en-US" dirty="0"/>
          </a:p>
        </p:txBody>
      </p:sp>
      <p:sp>
        <p:nvSpPr>
          <p:cNvPr id="3" name="Text Placeholder 2"/>
          <p:cNvSpPr>
            <a:spLocks noGrp="1"/>
          </p:cNvSpPr>
          <p:nvPr>
            <p:ph type="body" sz="quarter" idx="10"/>
          </p:nvPr>
        </p:nvSpPr>
        <p:spPr>
          <a:xfrm>
            <a:off x="381000" y="1096423"/>
            <a:ext cx="8382000" cy="3219343"/>
          </a:xfrm>
        </p:spPr>
        <p:txBody>
          <a:bodyPr/>
          <a:lstStyle/>
          <a:p>
            <a:pPr marL="0" indent="0">
              <a:buNone/>
            </a:pPr>
            <a:endParaRPr lang="en-US" dirty="0" smtClean="0"/>
          </a:p>
          <a:p>
            <a:r>
              <a:rPr lang="en-US" dirty="0" smtClean="0"/>
              <a:t>Develops Expertise</a:t>
            </a:r>
          </a:p>
          <a:p>
            <a:pPr lvl="1"/>
            <a:r>
              <a:rPr lang="en-US" dirty="0" smtClean="0"/>
              <a:t>3/6/9 weeks plan</a:t>
            </a:r>
          </a:p>
          <a:p>
            <a:pPr lvl="2"/>
            <a:r>
              <a:rPr lang="en-US" dirty="0" smtClean="0">
                <a:solidFill>
                  <a:schemeClr val="accent5">
                    <a:lumMod val="50000"/>
                  </a:schemeClr>
                </a:solidFill>
              </a:rPr>
              <a:t>3 weeks – able to grasp the domain (breadth)</a:t>
            </a:r>
          </a:p>
          <a:p>
            <a:pPr lvl="2"/>
            <a:r>
              <a:rPr lang="en-US" dirty="0" smtClean="0">
                <a:solidFill>
                  <a:schemeClr val="accent5">
                    <a:lumMod val="50000"/>
                  </a:schemeClr>
                </a:solidFill>
              </a:rPr>
              <a:t>6 weeks – deep knowledge in various areas</a:t>
            </a:r>
          </a:p>
          <a:p>
            <a:pPr lvl="2"/>
            <a:r>
              <a:rPr lang="en-US" dirty="0" smtClean="0"/>
              <a:t>9 weeks – expert knowledge in select areas</a:t>
            </a:r>
          </a:p>
          <a:p>
            <a:pPr marL="0" indent="0">
              <a:buNone/>
            </a:pPr>
            <a:endParaRPr lang="en-US" dirty="0" smtClean="0"/>
          </a:p>
        </p:txBody>
      </p:sp>
    </p:spTree>
    <p:extLst>
      <p:ext uri="{BB962C8B-B14F-4D97-AF65-F5344CB8AC3E}">
        <p14:creationId xmlns:p14="http://schemas.microsoft.com/office/powerpoint/2010/main" val="413482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(3)</a:t>
            </a:r>
            <a:endParaRPr lang="en-US" dirty="0"/>
          </a:p>
        </p:txBody>
      </p:sp>
      <p:sp>
        <p:nvSpPr>
          <p:cNvPr id="3" name="Text Placeholder 2"/>
          <p:cNvSpPr>
            <a:spLocks noGrp="1"/>
          </p:cNvSpPr>
          <p:nvPr>
            <p:ph type="body" sz="quarter" idx="10"/>
          </p:nvPr>
        </p:nvSpPr>
        <p:spPr>
          <a:xfrm>
            <a:off x="381000" y="914400"/>
            <a:ext cx="8382000" cy="7146572"/>
          </a:xfrm>
        </p:spPr>
        <p:txBody>
          <a:bodyPr/>
          <a:lstStyle/>
          <a:p>
            <a:r>
              <a:rPr lang="en-US" dirty="0" smtClean="0"/>
              <a:t>Demonstration</a:t>
            </a:r>
          </a:p>
          <a:p>
            <a:pPr lvl="1"/>
            <a:r>
              <a:rPr lang="en-US" dirty="0" smtClean="0"/>
              <a:t>Develop Prototype that </a:t>
            </a:r>
            <a:r>
              <a:rPr lang="en-US" dirty="0" smtClean="0"/>
              <a:t>demonstrates </a:t>
            </a:r>
            <a:r>
              <a:rPr lang="en-US" dirty="0" smtClean="0"/>
              <a:t>concepts</a:t>
            </a:r>
          </a:p>
          <a:p>
            <a:pPr lvl="2"/>
            <a:r>
              <a:rPr lang="en-US" dirty="0" smtClean="0">
                <a:solidFill>
                  <a:schemeClr val="accent5">
                    <a:lumMod val="50000"/>
                  </a:schemeClr>
                </a:solidFill>
              </a:rPr>
              <a:t>CSV/PSV to Columnar/Document/RDBMS data stores</a:t>
            </a:r>
          </a:p>
          <a:p>
            <a:pPr lvl="2"/>
            <a:r>
              <a:rPr lang="en-US" dirty="0" smtClean="0">
                <a:solidFill>
                  <a:schemeClr val="accent5">
                    <a:lumMod val="50000"/>
                  </a:schemeClr>
                </a:solidFill>
              </a:rPr>
              <a:t>CRUD queries</a:t>
            </a:r>
          </a:p>
          <a:p>
            <a:pPr marL="0" indent="0">
              <a:buNone/>
            </a:pPr>
            <a:endParaRPr lang="en-US" dirty="0" smtClean="0"/>
          </a:p>
          <a:p>
            <a:r>
              <a:rPr lang="en-US" dirty="0" smtClean="0"/>
              <a:t>Practice Demo and Pitch / Feedback</a:t>
            </a:r>
          </a:p>
          <a:p>
            <a:pPr lvl="1"/>
            <a:r>
              <a:rPr lang="en-US" dirty="0" smtClean="0">
                <a:solidFill>
                  <a:schemeClr val="accent5">
                    <a:lumMod val="50000"/>
                  </a:schemeClr>
                </a:solidFill>
              </a:rPr>
              <a:t>Technical Professional Acquaintances</a:t>
            </a:r>
          </a:p>
          <a:p>
            <a:pPr lvl="1"/>
            <a:r>
              <a:rPr lang="en-US" dirty="0" smtClean="0">
                <a:solidFill>
                  <a:schemeClr val="accent5">
                    <a:lumMod val="50000"/>
                  </a:schemeClr>
                </a:solidFill>
              </a:rPr>
              <a:t>Business Manager Acquaintances</a:t>
            </a:r>
          </a:p>
          <a:p>
            <a:pPr marL="517525" lvl="1" indent="0">
              <a:buNone/>
            </a:pPr>
            <a:endParaRPr lang="en-US" dirty="0" smtClean="0"/>
          </a:p>
          <a:p>
            <a:r>
              <a:rPr lang="en-US" dirty="0" smtClean="0"/>
              <a:t>Transition to Technology Phase</a:t>
            </a:r>
          </a:p>
          <a:p>
            <a:pPr lvl="1"/>
            <a:r>
              <a:rPr lang="en-US" dirty="0" smtClean="0">
                <a:solidFill>
                  <a:schemeClr val="accent5">
                    <a:lumMod val="50000"/>
                  </a:schemeClr>
                </a:solidFill>
              </a:rPr>
              <a:t>Planning (Marketing) is assigned (Product Owner)</a:t>
            </a:r>
          </a:p>
          <a:p>
            <a:pPr lvl="1"/>
            <a:r>
              <a:rPr lang="en-US" dirty="0" smtClean="0">
                <a:solidFill>
                  <a:schemeClr val="accent5">
                    <a:lumMod val="50000"/>
                  </a:schemeClr>
                </a:solidFill>
              </a:rPr>
              <a:t>Project Leader is Assigned</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632630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a:t>
            </a:r>
            <a:br>
              <a:rPr lang="en-US" dirty="0" smtClean="0"/>
            </a:br>
            <a:endParaRPr lang="en-US" dirty="0"/>
          </a:p>
        </p:txBody>
      </p:sp>
      <p:sp>
        <p:nvSpPr>
          <p:cNvPr id="3" name="Text Placeholder 2"/>
          <p:cNvSpPr>
            <a:spLocks noGrp="1"/>
          </p:cNvSpPr>
          <p:nvPr>
            <p:ph type="body" sz="quarter" idx="10"/>
          </p:nvPr>
        </p:nvSpPr>
        <p:spPr>
          <a:xfrm>
            <a:off x="304800" y="1143000"/>
            <a:ext cx="8382000" cy="6875728"/>
          </a:xfrm>
        </p:spPr>
        <p:txBody>
          <a:bodyPr/>
          <a:lstStyle/>
          <a:p>
            <a:r>
              <a:rPr lang="en-US" dirty="0" smtClean="0"/>
              <a:t>Planning Person selects ‘Features’ to develop</a:t>
            </a:r>
          </a:p>
          <a:p>
            <a:pPr lvl="1"/>
            <a:r>
              <a:rPr lang="en-US" dirty="0" smtClean="0">
                <a:solidFill>
                  <a:schemeClr val="accent5">
                    <a:lumMod val="50000"/>
                  </a:schemeClr>
                </a:solidFill>
              </a:rPr>
              <a:t>Document/Columnar input (+ Semantic)</a:t>
            </a:r>
          </a:p>
          <a:p>
            <a:pPr lvl="1"/>
            <a:r>
              <a:rPr lang="en-US" dirty="0" smtClean="0">
                <a:solidFill>
                  <a:schemeClr val="accent5">
                    <a:lumMod val="50000"/>
                  </a:schemeClr>
                </a:solidFill>
              </a:rPr>
              <a:t>Micro-Service endpoints</a:t>
            </a:r>
          </a:p>
          <a:p>
            <a:pPr lvl="1"/>
            <a:r>
              <a:rPr lang="en-US" dirty="0" smtClean="0">
                <a:solidFill>
                  <a:schemeClr val="accent5">
                    <a:lumMod val="50000"/>
                  </a:schemeClr>
                </a:solidFill>
              </a:rPr>
              <a:t>OR/WA Open Data </a:t>
            </a:r>
            <a:r>
              <a:rPr lang="en-US" dirty="0" err="1" smtClean="0">
                <a:solidFill>
                  <a:schemeClr val="accent5">
                    <a:lumMod val="50000"/>
                  </a:schemeClr>
                </a:solidFill>
              </a:rPr>
              <a:t>data</a:t>
            </a:r>
            <a:r>
              <a:rPr lang="en-US" dirty="0" smtClean="0">
                <a:solidFill>
                  <a:schemeClr val="accent5">
                    <a:lumMod val="50000"/>
                  </a:schemeClr>
                </a:solidFill>
              </a:rPr>
              <a:t> warehouse</a:t>
            </a:r>
          </a:p>
          <a:p>
            <a:pPr marL="0" indent="0">
              <a:buNone/>
            </a:pPr>
            <a:endParaRPr lang="en-US" sz="1600" dirty="0" smtClean="0"/>
          </a:p>
          <a:p>
            <a:r>
              <a:rPr lang="en-US" dirty="0" smtClean="0"/>
              <a:t>Project Leader selects ‘Methodologies’</a:t>
            </a:r>
          </a:p>
          <a:p>
            <a:pPr lvl="1"/>
            <a:r>
              <a:rPr lang="en-US" dirty="0" smtClean="0">
                <a:solidFill>
                  <a:schemeClr val="accent5">
                    <a:lumMod val="50000"/>
                  </a:schemeClr>
                </a:solidFill>
              </a:rPr>
              <a:t>Agile Methodology / Sprints</a:t>
            </a:r>
          </a:p>
          <a:p>
            <a:pPr lvl="1"/>
            <a:r>
              <a:rPr lang="en-US" dirty="0" smtClean="0">
                <a:solidFill>
                  <a:schemeClr val="accent5">
                    <a:lumMod val="50000"/>
                  </a:schemeClr>
                </a:solidFill>
              </a:rPr>
              <a:t>Test Driven Development</a:t>
            </a:r>
          </a:p>
          <a:p>
            <a:pPr lvl="1"/>
            <a:r>
              <a:rPr lang="en-US" dirty="0" smtClean="0">
                <a:solidFill>
                  <a:schemeClr val="accent5">
                    <a:lumMod val="50000"/>
                  </a:schemeClr>
                </a:solidFill>
              </a:rPr>
              <a:t>OOP Design</a:t>
            </a:r>
          </a:p>
          <a:p>
            <a:pPr marL="0" indent="0">
              <a:buNone/>
            </a:pPr>
            <a:endParaRPr lang="en-US" sz="1600" dirty="0" smtClean="0"/>
          </a:p>
          <a:p>
            <a:r>
              <a:rPr lang="en-US" dirty="0" smtClean="0"/>
              <a:t>Project Leader setups up Sprint</a:t>
            </a:r>
          </a:p>
          <a:p>
            <a:pPr lvl="1"/>
            <a:r>
              <a:rPr lang="en-US" dirty="0" smtClean="0">
                <a:solidFill>
                  <a:schemeClr val="accent5">
                    <a:lumMod val="50000"/>
                  </a:schemeClr>
                </a:solidFill>
              </a:rPr>
              <a:t>Weekly: Planning &amp; Review</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482013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(2)</a:t>
            </a:r>
            <a:br>
              <a:rPr lang="en-US" dirty="0" smtClean="0"/>
            </a:br>
            <a:endParaRPr lang="en-US" dirty="0"/>
          </a:p>
        </p:txBody>
      </p:sp>
      <p:sp>
        <p:nvSpPr>
          <p:cNvPr id="3" name="Text Placeholder 2"/>
          <p:cNvSpPr>
            <a:spLocks noGrp="1"/>
          </p:cNvSpPr>
          <p:nvPr>
            <p:ph type="body" sz="quarter" idx="10"/>
          </p:nvPr>
        </p:nvSpPr>
        <p:spPr>
          <a:xfrm>
            <a:off x="304800" y="990601"/>
            <a:ext cx="8382000" cy="7152727"/>
          </a:xfrm>
        </p:spPr>
        <p:txBody>
          <a:bodyPr/>
          <a:lstStyle/>
          <a:p>
            <a:r>
              <a:rPr lang="en-US" dirty="0" smtClean="0">
                <a:solidFill>
                  <a:schemeClr val="accent5">
                    <a:lumMod val="50000"/>
                  </a:schemeClr>
                </a:solidFill>
              </a:rPr>
              <a:t>3 Months ( Nov 2016 – Jan 2016)</a:t>
            </a:r>
            <a:br>
              <a:rPr lang="en-US" dirty="0" smtClean="0">
                <a:solidFill>
                  <a:schemeClr val="accent5">
                    <a:lumMod val="50000"/>
                  </a:schemeClr>
                </a:solidFill>
              </a:rPr>
            </a:br>
            <a:endParaRPr lang="en-US" dirty="0" smtClean="0">
              <a:solidFill>
                <a:schemeClr val="accent5">
                  <a:lumMod val="50000"/>
                </a:schemeClr>
              </a:solidFill>
            </a:endParaRPr>
          </a:p>
          <a:p>
            <a:r>
              <a:rPr lang="en-US" dirty="0" smtClean="0"/>
              <a:t>Demonstration of </a:t>
            </a:r>
            <a:r>
              <a:rPr lang="en-US" dirty="0"/>
              <a:t>Technology that would be </a:t>
            </a:r>
            <a:r>
              <a:rPr lang="en-US" dirty="0" smtClean="0"/>
              <a:t>productized in 18 month</a:t>
            </a:r>
            <a:endParaRPr lang="en-US" dirty="0"/>
          </a:p>
          <a:p>
            <a:pPr marL="517525" lvl="1" indent="0">
              <a:buNone/>
            </a:pPr>
            <a:endParaRPr lang="en-US" sz="1600" dirty="0"/>
          </a:p>
          <a:p>
            <a:r>
              <a:rPr lang="en-US" dirty="0" smtClean="0"/>
              <a:t>Academic/Education</a:t>
            </a:r>
          </a:p>
          <a:p>
            <a:pPr lvl="1"/>
            <a:r>
              <a:rPr lang="en-US" dirty="0" smtClean="0"/>
              <a:t>Online Tutorial</a:t>
            </a:r>
          </a:p>
          <a:p>
            <a:pPr lvl="1"/>
            <a:r>
              <a:rPr lang="en-US" dirty="0" smtClean="0"/>
              <a:t>Open Source / Editing Bay</a:t>
            </a:r>
          </a:p>
          <a:p>
            <a:r>
              <a:rPr lang="en-US" dirty="0" smtClean="0"/>
              <a:t>Professional/Training</a:t>
            </a:r>
            <a:endParaRPr lang="en-US" dirty="0"/>
          </a:p>
          <a:p>
            <a:pPr lvl="1"/>
            <a:r>
              <a:rPr lang="en-US" dirty="0" smtClean="0"/>
              <a:t>Feature Roadmap</a:t>
            </a:r>
          </a:p>
          <a:p>
            <a:pPr lvl="1"/>
            <a:r>
              <a:rPr lang="en-US" dirty="0" smtClean="0"/>
              <a:t>Professional Training</a:t>
            </a:r>
          </a:p>
          <a:p>
            <a:pPr lvl="1"/>
            <a:r>
              <a:rPr lang="en-US" dirty="0"/>
              <a:t>Risk/Mitigation</a:t>
            </a:r>
          </a:p>
          <a:p>
            <a:pPr lvl="1"/>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1021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(4)</a:t>
            </a:r>
            <a:br>
              <a:rPr lang="en-US" dirty="0" smtClean="0"/>
            </a:br>
            <a:endParaRPr lang="en-US" dirty="0"/>
          </a:p>
        </p:txBody>
      </p:sp>
      <p:sp>
        <p:nvSpPr>
          <p:cNvPr id="3" name="Text Placeholder 2"/>
          <p:cNvSpPr>
            <a:spLocks noGrp="1"/>
          </p:cNvSpPr>
          <p:nvPr>
            <p:ph type="body" sz="quarter" idx="10"/>
          </p:nvPr>
        </p:nvSpPr>
        <p:spPr>
          <a:xfrm>
            <a:off x="304800" y="1143000"/>
            <a:ext cx="8382000" cy="3588675"/>
          </a:xfrm>
        </p:spPr>
        <p:txBody>
          <a:bodyPr/>
          <a:lstStyle/>
          <a:p>
            <a:r>
              <a:rPr lang="en-US" dirty="0" smtClean="0"/>
              <a:t>Transition to Product Stage</a:t>
            </a:r>
          </a:p>
          <a:p>
            <a:pPr lvl="1"/>
            <a:r>
              <a:rPr lang="en-US" dirty="0" smtClean="0"/>
              <a:t>Product Owner writes overview product specification</a:t>
            </a:r>
          </a:p>
          <a:p>
            <a:pPr lvl="1"/>
            <a:r>
              <a:rPr lang="en-US" dirty="0" smtClean="0"/>
              <a:t>Development Team championed</a:t>
            </a:r>
          </a:p>
          <a:p>
            <a:pPr lvl="1"/>
            <a:r>
              <a:rPr lang="en-US" dirty="0" smtClean="0"/>
              <a:t>Technologist transfers technology and trains development team</a:t>
            </a:r>
          </a:p>
          <a:p>
            <a:pPr lvl="1"/>
            <a:r>
              <a:rPr lang="en-US" dirty="0" smtClean="0"/>
              <a:t>Project Leader oversees development team</a:t>
            </a:r>
          </a:p>
          <a:p>
            <a:pPr lvl="1"/>
            <a:r>
              <a:rPr lang="en-US" dirty="0" smtClean="0"/>
              <a:t>QA is on-boarded for e2e test development</a:t>
            </a:r>
          </a:p>
        </p:txBody>
      </p:sp>
    </p:spTree>
    <p:extLst>
      <p:ext uri="{BB962C8B-B14F-4D97-AF65-F5344CB8AC3E}">
        <p14:creationId xmlns:p14="http://schemas.microsoft.com/office/powerpoint/2010/main" val="2510950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3 : Turn Technology into Product</a:t>
            </a:r>
            <a:endParaRPr lang="en-US" dirty="0"/>
          </a:p>
        </p:txBody>
      </p:sp>
      <p:sp>
        <p:nvSpPr>
          <p:cNvPr id="3" name="Text Placeholder 2"/>
          <p:cNvSpPr>
            <a:spLocks noGrp="1"/>
          </p:cNvSpPr>
          <p:nvPr>
            <p:ph type="body" sz="quarter" idx="10"/>
          </p:nvPr>
        </p:nvSpPr>
        <p:spPr>
          <a:xfrm>
            <a:off x="228600" y="2057400"/>
            <a:ext cx="8382000" cy="2443746"/>
          </a:xfrm>
        </p:spPr>
        <p:txBody>
          <a:bodyPr/>
          <a:lstStyle/>
          <a:p>
            <a:r>
              <a:rPr lang="en-US" dirty="0" smtClean="0"/>
              <a:t>Business Sponsors Fund the Development</a:t>
            </a:r>
          </a:p>
          <a:p>
            <a:pPr marL="517525" lvl="1" indent="0">
              <a:buNone/>
            </a:pPr>
            <a:endParaRPr lang="en-US" dirty="0" smtClean="0"/>
          </a:p>
          <a:p>
            <a:r>
              <a:rPr lang="en-US" dirty="0" smtClean="0"/>
              <a:t>Product Owner, Project Leader, QA stay onboard through the product development.</a:t>
            </a:r>
          </a:p>
          <a:p>
            <a:endParaRPr lang="en-US" dirty="0" smtClean="0"/>
          </a:p>
        </p:txBody>
      </p:sp>
    </p:spTree>
    <p:extLst>
      <p:ext uri="{BB962C8B-B14F-4D97-AF65-F5344CB8AC3E}">
        <p14:creationId xmlns:p14="http://schemas.microsoft.com/office/powerpoint/2010/main" val="5615163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6313</TotalTime>
  <Words>1237</Words>
  <Application>Microsoft Office PowerPoint</Application>
  <PresentationFormat>On-screen Show (4:3)</PresentationFormat>
  <Paragraphs>115</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1_Soft Blue with Bar Trebuchet</vt:lpstr>
      <vt:lpstr>White with Courier font for code slides</vt:lpstr>
      <vt:lpstr>Epipog – Development Process/Methodology Nov. 19, 2016</vt:lpstr>
      <vt:lpstr>IP -&gt; Technology -&gt; Product</vt:lpstr>
      <vt:lpstr>Phase 1 : IP Concept</vt:lpstr>
      <vt:lpstr>Phase 1 : IP Concept ( Domain Goal)</vt:lpstr>
      <vt:lpstr>Phase 1 : IP Concept (3)</vt:lpstr>
      <vt:lpstr>Phase 2 : Turn IP into Technology </vt:lpstr>
      <vt:lpstr>Phase 2 : Turn IP into Technology (2) </vt:lpstr>
      <vt:lpstr>Phase 2 : Turn IP into Technology (4) </vt:lpstr>
      <vt:lpstr>Phase 3 : Turn Technology into Product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93</cp:revision>
  <dcterms:created xsi:type="dcterms:W3CDTF">2016-04-14T21:28:30Z</dcterms:created>
  <dcterms:modified xsi:type="dcterms:W3CDTF">2016-11-20T05:02:26Z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