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0"/>
  </p:notesMasterIdLst>
  <p:sldIdLst>
    <p:sldId id="257" r:id="rId4"/>
    <p:sldId id="270" r:id="rId5"/>
    <p:sldId id="271" r:id="rId6"/>
    <p:sldId id="272" r:id="rId7"/>
    <p:sldId id="275" r:id="rId8"/>
    <p:sldId id="27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33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12/13/2016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12/13/2016 5:02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12/13/2016 5:02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12/13/2016 5:02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12/13/2016 5:02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12/13/2016 5:02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12/13/2016 5:02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5 Review</a:t>
            </a:r>
            <a:br>
              <a:rPr lang="en-US" dirty="0" smtClean="0"/>
            </a:br>
            <a:r>
              <a:rPr lang="en-US" dirty="0" smtClean="0"/>
              <a:t>Nov. 20 – Nov. 26</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990601"/>
            <a:ext cx="8382000" cy="6549485"/>
          </a:xfrm>
        </p:spPr>
        <p:txBody>
          <a:bodyPr/>
          <a:lstStyle/>
          <a:p>
            <a:r>
              <a:rPr lang="en-US" dirty="0" smtClean="0"/>
              <a:t>Reduce Technical Backlog </a:t>
            </a:r>
            <a:r>
              <a:rPr lang="en-US" dirty="0" smtClean="0">
                <a:solidFill>
                  <a:schemeClr val="tx1">
                    <a:lumMod val="65000"/>
                  </a:schemeClr>
                </a:solidFill>
              </a:rPr>
              <a:t>(2 story pts) – 66% Completed</a:t>
            </a:r>
          </a:p>
          <a:p>
            <a:r>
              <a:rPr lang="en-US" dirty="0" smtClean="0"/>
              <a:t>Make Project Documentation more Professional </a:t>
            </a:r>
            <a:r>
              <a:rPr lang="en-US" dirty="0" smtClean="0">
                <a:solidFill>
                  <a:schemeClr val="tx1">
                    <a:lumMod val="65000"/>
                  </a:schemeClr>
                </a:solidFill>
              </a:rPr>
              <a:t>(2 story pts) – 80% Completed.</a:t>
            </a:r>
          </a:p>
          <a:p>
            <a:pPr marL="0" indent="0">
              <a:buNone/>
            </a:pPr>
            <a:endParaRPr lang="en-US" dirty="0" smtClean="0"/>
          </a:p>
          <a:p>
            <a:r>
              <a:rPr lang="en-US" dirty="0" smtClean="0"/>
              <a:t>Continue to Expand </a:t>
            </a:r>
            <a:r>
              <a:rPr lang="en-US" dirty="0" err="1" smtClean="0"/>
              <a:t>DataStore</a:t>
            </a:r>
            <a:r>
              <a:rPr lang="en-US" dirty="0" smtClean="0"/>
              <a:t> </a:t>
            </a:r>
            <a:r>
              <a:rPr lang="en-US" dirty="0" smtClean="0">
                <a:solidFill>
                  <a:schemeClr val="tx1">
                    <a:lumMod val="65000"/>
                  </a:schemeClr>
                </a:solidFill>
              </a:rPr>
              <a:t>(2 story pts) – 100% Completed</a:t>
            </a:r>
          </a:p>
          <a:p>
            <a:pPr marL="0" indent="0">
              <a:buNone/>
            </a:pPr>
            <a:endParaRPr lang="en-US" dirty="0" smtClean="0"/>
          </a:p>
          <a:p>
            <a:r>
              <a:rPr lang="en-US" dirty="0" smtClean="0"/>
              <a:t>Continue Web Server Interface for current packages </a:t>
            </a:r>
            <a:r>
              <a:rPr lang="en-US" dirty="0" smtClean="0">
                <a:solidFill>
                  <a:schemeClr val="tx1">
                    <a:lumMod val="65000"/>
                  </a:schemeClr>
                </a:solidFill>
              </a:rPr>
              <a:t>(2 story pts) – 100% Completed</a:t>
            </a:r>
            <a:endParaRPr lang="en-US" dirty="0" smtClean="0"/>
          </a:p>
          <a:p>
            <a:r>
              <a:rPr lang="en-US" dirty="0" smtClean="0">
                <a:solidFill>
                  <a:schemeClr val="tx1">
                    <a:lumMod val="65000"/>
                  </a:schemeClr>
                </a:solidFill>
              </a:rPr>
              <a:t>Completed Story Points</a:t>
            </a:r>
            <a:r>
              <a:rPr lang="en-US" smtClean="0">
                <a:solidFill>
                  <a:schemeClr val="tx1">
                    <a:lumMod val="65000"/>
                  </a:schemeClr>
                </a:solidFill>
              </a:rPr>
              <a:t>: 7</a:t>
            </a:r>
            <a:endParaRPr lang="en-US" dirty="0" smtClean="0">
              <a:solidFill>
                <a:schemeClr val="tx1">
                  <a:lumMod val="65000"/>
                </a:schemeClr>
              </a:solidFill>
            </a:endParaRPr>
          </a:p>
          <a:p>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Technical Backlog</a:t>
            </a:r>
            <a:endParaRPr lang="en-US" dirty="0"/>
          </a:p>
        </p:txBody>
      </p:sp>
      <p:sp>
        <p:nvSpPr>
          <p:cNvPr id="3" name="Text Placeholder 2"/>
          <p:cNvSpPr>
            <a:spLocks noGrp="1"/>
          </p:cNvSpPr>
          <p:nvPr>
            <p:ph type="body" sz="quarter" idx="10"/>
          </p:nvPr>
        </p:nvSpPr>
        <p:spPr>
          <a:xfrm>
            <a:off x="381000" y="1096423"/>
            <a:ext cx="8382000" cy="3810274"/>
          </a:xfrm>
        </p:spPr>
        <p:txBody>
          <a:bodyPr/>
          <a:lstStyle/>
          <a:p>
            <a:r>
              <a:rPr lang="en-US" dirty="0" smtClean="0"/>
              <a:t>Fix [C]SV bugs</a:t>
            </a:r>
          </a:p>
          <a:p>
            <a:pPr lvl="1"/>
            <a:r>
              <a:rPr lang="en-US" dirty="0" smtClean="0"/>
              <a:t>Fixed </a:t>
            </a:r>
            <a:r>
              <a:rPr lang="en-US" dirty="0" err="1" smtClean="0"/>
              <a:t>LinkCSV</a:t>
            </a:r>
            <a:r>
              <a:rPr lang="en-US" dirty="0" smtClean="0"/>
              <a:t> test case </a:t>
            </a:r>
            <a:r>
              <a:rPr lang="en-US" dirty="0" smtClean="0"/>
              <a:t>fails </a:t>
            </a:r>
            <a:r>
              <a:rPr lang="en-US" dirty="0" smtClean="0">
                <a:solidFill>
                  <a:schemeClr val="tx1">
                    <a:lumMod val="65000"/>
                  </a:schemeClr>
                </a:solidFill>
              </a:rPr>
              <a:t>- Done</a:t>
            </a:r>
            <a:endParaRPr lang="en-US" dirty="0" smtClean="0">
              <a:solidFill>
                <a:schemeClr val="tx1">
                  <a:lumMod val="65000"/>
                </a:schemeClr>
              </a:solidFill>
            </a:endParaRPr>
          </a:p>
          <a:p>
            <a:pPr lvl="1"/>
            <a:r>
              <a:rPr lang="en-US" dirty="0" smtClean="0"/>
              <a:t>Fixed Nulls instead of separator in SV </a:t>
            </a:r>
            <a:r>
              <a:rPr lang="en-US" dirty="0" smtClean="0"/>
              <a:t>store </a:t>
            </a:r>
            <a:r>
              <a:rPr lang="en-US" dirty="0" smtClean="0">
                <a:solidFill>
                  <a:schemeClr val="tx1">
                    <a:lumMod val="65000"/>
                  </a:schemeClr>
                </a:solidFill>
              </a:rPr>
              <a:t>- Done</a:t>
            </a:r>
            <a:endParaRPr lang="en-US" dirty="0" smtClean="0">
              <a:solidFill>
                <a:schemeClr val="tx1">
                  <a:lumMod val="65000"/>
                </a:schemeClr>
              </a:solidFill>
            </a:endParaRPr>
          </a:p>
          <a:p>
            <a:pPr lvl="1"/>
            <a:r>
              <a:rPr lang="en-US" dirty="0"/>
              <a:t>Not enforcing no single embedded double </a:t>
            </a:r>
            <a:r>
              <a:rPr lang="en-US" dirty="0" smtClean="0"/>
              <a:t>quote [not done]</a:t>
            </a:r>
            <a:endParaRPr lang="en-US" dirty="0"/>
          </a:p>
          <a:p>
            <a:pPr marL="517525" lvl="1" indent="0">
              <a:buNone/>
            </a:pPr>
            <a:endParaRPr lang="en-US" dirty="0" smtClean="0">
              <a:solidFill>
                <a:schemeClr val="accent5">
                  <a:lumMod val="50000"/>
                </a:schemeClr>
              </a:solidFill>
            </a:endParaRP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3484570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94392"/>
          </a:xfrm>
        </p:spPr>
        <p:txBody>
          <a:bodyPr/>
          <a:lstStyle/>
          <a:p>
            <a:r>
              <a:rPr lang="en-US" dirty="0"/>
              <a:t>Make Project Documentation more Professional</a:t>
            </a:r>
            <a:r>
              <a:rPr lang="en-US" dirty="0" smtClean="0"/>
              <a:t/>
            </a:r>
            <a:br>
              <a:rPr lang="en-US" dirty="0" smtClean="0"/>
            </a:br>
            <a:endParaRPr lang="en-US" dirty="0"/>
          </a:p>
        </p:txBody>
      </p:sp>
      <p:sp>
        <p:nvSpPr>
          <p:cNvPr id="3" name="Text Placeholder 2"/>
          <p:cNvSpPr>
            <a:spLocks noGrp="1"/>
          </p:cNvSpPr>
          <p:nvPr>
            <p:ph type="body" sz="quarter" idx="10"/>
          </p:nvPr>
        </p:nvSpPr>
        <p:spPr>
          <a:xfrm>
            <a:off x="381000" y="1828800"/>
            <a:ext cx="8382000" cy="4130361"/>
          </a:xfrm>
        </p:spPr>
        <p:txBody>
          <a:bodyPr/>
          <a:lstStyle/>
          <a:p>
            <a:r>
              <a:rPr lang="en-US" dirty="0" smtClean="0"/>
              <a:t>Redesign </a:t>
            </a:r>
            <a:r>
              <a:rPr lang="en-US" dirty="0" smtClean="0"/>
              <a:t>README.md </a:t>
            </a:r>
            <a:r>
              <a:rPr lang="en-US" dirty="0" smtClean="0">
                <a:solidFill>
                  <a:schemeClr val="tx1">
                    <a:lumMod val="65000"/>
                  </a:schemeClr>
                </a:solidFill>
              </a:rPr>
              <a:t>[ Done ]</a:t>
            </a:r>
            <a:endParaRPr lang="en-US" dirty="0" smtClean="0">
              <a:solidFill>
                <a:schemeClr val="tx1">
                  <a:lumMod val="65000"/>
                </a:schemeClr>
              </a:solidFill>
            </a:endParaRPr>
          </a:p>
          <a:p>
            <a:pPr lvl="1"/>
            <a:r>
              <a:rPr lang="en-US" dirty="0" smtClean="0">
                <a:solidFill>
                  <a:schemeClr val="tx1">
                    <a:lumMod val="65000"/>
                  </a:schemeClr>
                </a:solidFill>
              </a:rPr>
              <a:t>Compacted main page to be more concise (not long and wordy)</a:t>
            </a:r>
          </a:p>
          <a:p>
            <a:pPr lvl="1"/>
            <a:r>
              <a:rPr lang="en-US" dirty="0" smtClean="0">
                <a:solidFill>
                  <a:schemeClr val="tx1">
                    <a:lumMod val="65000"/>
                  </a:schemeClr>
                </a:solidFill>
              </a:rPr>
              <a:t>Break off details into separately linked pages</a:t>
            </a:r>
          </a:p>
          <a:p>
            <a:pPr lvl="1"/>
            <a:r>
              <a:rPr lang="en-US" dirty="0" smtClean="0">
                <a:solidFill>
                  <a:schemeClr val="tx1">
                    <a:lumMod val="65000"/>
                  </a:schemeClr>
                </a:solidFill>
              </a:rPr>
              <a:t>Organize the content to be a logical flow for the reader and easy to locate sections.</a:t>
            </a:r>
          </a:p>
          <a:p>
            <a:pPr marL="517525" lvl="1" indent="0">
              <a:buNone/>
            </a:pPr>
            <a:endParaRPr lang="en-US" dirty="0" smtClean="0"/>
          </a:p>
          <a:p>
            <a:r>
              <a:rPr lang="en-US" dirty="0" smtClean="0"/>
              <a:t>Start Issues section [not done]</a:t>
            </a:r>
          </a:p>
          <a:p>
            <a:pPr lvl="1"/>
            <a:r>
              <a:rPr lang="en-US" dirty="0" smtClean="0"/>
              <a:t>Move bugs from technical backlog to issues</a:t>
            </a:r>
          </a:p>
        </p:txBody>
      </p:sp>
    </p:spTree>
    <p:extLst>
      <p:ext uri="{BB962C8B-B14F-4D97-AF65-F5344CB8AC3E}">
        <p14:creationId xmlns:p14="http://schemas.microsoft.com/office/powerpoint/2010/main" val="311275681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Continue to Expand Data </a:t>
            </a:r>
            <a:r>
              <a:rPr lang="en-US" dirty="0" smtClean="0"/>
              <a:t>Store</a:t>
            </a:r>
            <a:endParaRPr lang="en-US" dirty="0"/>
          </a:p>
        </p:txBody>
      </p:sp>
      <p:sp>
        <p:nvSpPr>
          <p:cNvPr id="3" name="Text Placeholder 2"/>
          <p:cNvSpPr>
            <a:spLocks noGrp="1"/>
          </p:cNvSpPr>
          <p:nvPr>
            <p:ph type="body" sz="quarter" idx="10"/>
          </p:nvPr>
        </p:nvSpPr>
        <p:spPr>
          <a:xfrm>
            <a:off x="381000" y="1828800"/>
            <a:ext cx="8382000" cy="4844403"/>
          </a:xfrm>
        </p:spPr>
        <p:txBody>
          <a:bodyPr/>
          <a:lstStyle/>
          <a:p>
            <a:r>
              <a:rPr lang="en-US" dirty="0"/>
              <a:t>Add Support for other Data </a:t>
            </a:r>
            <a:r>
              <a:rPr lang="en-US" dirty="0" smtClean="0"/>
              <a:t>Stores [ Done ]</a:t>
            </a:r>
            <a:endParaRPr lang="en-US" dirty="0"/>
          </a:p>
          <a:p>
            <a:pPr lvl="1"/>
            <a:r>
              <a:rPr lang="en-US" dirty="0"/>
              <a:t>JSON (Document)</a:t>
            </a:r>
          </a:p>
          <a:p>
            <a:pPr lvl="1"/>
            <a:r>
              <a:rPr lang="en-US" dirty="0"/>
              <a:t>SV (Columnar)</a:t>
            </a:r>
          </a:p>
          <a:p>
            <a:pPr marL="517525" lvl="1" indent="0">
              <a:buNone/>
            </a:pPr>
            <a:endParaRPr lang="en-US" dirty="0"/>
          </a:p>
          <a:p>
            <a:r>
              <a:rPr lang="en-US" dirty="0"/>
              <a:t>Add Select </a:t>
            </a:r>
            <a:r>
              <a:rPr lang="en-US" dirty="0" smtClean="0"/>
              <a:t>function [ Done ]</a:t>
            </a:r>
            <a:endParaRPr lang="en-US" dirty="0" smtClean="0"/>
          </a:p>
          <a:p>
            <a:pPr lvl="1"/>
            <a:r>
              <a:rPr lang="en-US" dirty="0" smtClean="0"/>
              <a:t>Fixed Record</a:t>
            </a:r>
          </a:p>
          <a:p>
            <a:pPr lvl="1"/>
            <a:r>
              <a:rPr lang="en-US" dirty="0" smtClean="0"/>
              <a:t>JSON</a:t>
            </a:r>
          </a:p>
          <a:p>
            <a:pPr lvl="1"/>
            <a:r>
              <a:rPr lang="en-US" dirty="0" smtClean="0"/>
              <a:t>SV</a:t>
            </a:r>
          </a:p>
          <a:p>
            <a:pPr lvl="1"/>
            <a:endParaRPr lang="en-US" dirty="0"/>
          </a:p>
          <a:p>
            <a:pPr marL="0" indent="0">
              <a:buNone/>
            </a:pPr>
            <a:endParaRPr lang="en-US" dirty="0"/>
          </a:p>
        </p:txBody>
      </p:sp>
    </p:spTree>
    <p:extLst>
      <p:ext uri="{BB962C8B-B14F-4D97-AF65-F5344CB8AC3E}">
        <p14:creationId xmlns:p14="http://schemas.microsoft.com/office/powerpoint/2010/main" val="44560106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Continue Web Server Interface for current packages</a:t>
            </a:r>
          </a:p>
        </p:txBody>
      </p:sp>
      <p:sp>
        <p:nvSpPr>
          <p:cNvPr id="3" name="Text Placeholder 2"/>
          <p:cNvSpPr>
            <a:spLocks noGrp="1"/>
          </p:cNvSpPr>
          <p:nvPr>
            <p:ph type="body" sz="quarter" idx="10"/>
          </p:nvPr>
        </p:nvSpPr>
        <p:spPr>
          <a:xfrm>
            <a:off x="304800" y="1219201"/>
            <a:ext cx="8382000" cy="3964162"/>
          </a:xfrm>
        </p:spPr>
        <p:txBody>
          <a:bodyPr/>
          <a:lstStyle/>
          <a:p>
            <a:pPr marL="0" indent="0">
              <a:buNone/>
            </a:pPr>
            <a:endParaRPr lang="en-US" dirty="0" smtClean="0"/>
          </a:p>
          <a:p>
            <a:r>
              <a:rPr lang="en-US" dirty="0" smtClean="0"/>
              <a:t>Round out existing web </a:t>
            </a:r>
            <a:r>
              <a:rPr lang="en-US" dirty="0" smtClean="0"/>
              <a:t>services [ Done ]</a:t>
            </a:r>
            <a:endParaRPr lang="en-US" dirty="0" smtClean="0"/>
          </a:p>
          <a:p>
            <a:pPr lvl="1"/>
            <a:r>
              <a:rPr lang="en-US" dirty="0" smtClean="0"/>
              <a:t>Complete Parse / Schema</a:t>
            </a:r>
          </a:p>
          <a:p>
            <a:pPr marL="517525" lvl="1" indent="0">
              <a:buNone/>
            </a:pPr>
            <a:endParaRPr lang="en-US" dirty="0" smtClean="0"/>
          </a:p>
          <a:p>
            <a:r>
              <a:rPr lang="en-US" smtClean="0"/>
              <a:t>Update </a:t>
            </a:r>
            <a:r>
              <a:rPr lang="en-US" smtClean="0"/>
              <a:t>documentation [ Done ]</a:t>
            </a:r>
            <a:endParaRPr lang="en-US" dirty="0" smtClean="0"/>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63527941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6252</TotalTime>
  <Words>837</Words>
  <Application>Microsoft Office PowerPoint</Application>
  <PresentationFormat>On-screen Show (4:3)</PresentationFormat>
  <Paragraphs>64</Paragraphs>
  <Slides>6</Slides>
  <Notes>6</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1_Soft Blue with Bar Trebuchet</vt:lpstr>
      <vt:lpstr>White with Courier font for code slides</vt:lpstr>
      <vt:lpstr>Epipog – Sprint 5 Review Nov. 20 – Nov. 26</vt:lpstr>
      <vt:lpstr>Sprint Objective</vt:lpstr>
      <vt:lpstr>Reduce Technical Backlog</vt:lpstr>
      <vt:lpstr>Make Project Documentation more Professional </vt:lpstr>
      <vt:lpstr>Continue to Expand Data Store</vt:lpstr>
      <vt:lpstr>Continue Web Server Interface for current packages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89</cp:revision>
  <dcterms:created xsi:type="dcterms:W3CDTF">2016-04-14T21:28:30Z</dcterms:created>
  <dcterms:modified xsi:type="dcterms:W3CDTF">2016-12-14T01:04:25Z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