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9"/>
  </p:notesMasterIdLst>
  <p:sldIdLst>
    <p:sldId id="257" r:id="rId4"/>
    <p:sldId id="270" r:id="rId5"/>
    <p:sldId id="271" r:id="rId6"/>
    <p:sldId id="272" r:id="rId7"/>
    <p:sldId id="27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338" y="-18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ableStyles" Target="tableStyles.xml"/><Relationship Id="rId3" Type="http://schemas.openxmlformats.org/officeDocument/2006/relationships/slideMaster" Target="slideMasters/slideMaster2.xml"/><Relationship Id="rId7" Type="http://schemas.openxmlformats.org/officeDocument/2006/relationships/slide" Target="slides/slide4.xml"/><Relationship Id="rId12" Type="http://schemas.openxmlformats.org/officeDocument/2006/relationships/theme" Target="theme/theme1.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B00D8E-BD79-47BE-AA74-0D4716B611F1}" type="datetimeFigureOut">
              <a:rPr lang="en-US" smtClean="0"/>
              <a:t>11/5/2016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D10CC0-7B66-438D-9572-4A76220421BC}" type="slidenum">
              <a:rPr lang="en-US" smtClean="0"/>
              <a:t>‹#›</a:t>
            </a:fld>
            <a:endParaRPr lang="en-US"/>
          </a:p>
        </p:txBody>
      </p:sp>
    </p:spTree>
    <p:extLst>
      <p:ext uri="{BB962C8B-B14F-4D97-AF65-F5344CB8AC3E}">
        <p14:creationId xmlns:p14="http://schemas.microsoft.com/office/powerpoint/2010/main" val="3250079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11/5/2016 6:32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Trebuchet MS" pitchFamily="34" charset="0"/>
              </a:rPr>
            </a:br>
            <a:r>
              <a:rPr lang="en-US" sz="500" dirty="0" smtClean="0">
                <a:solidFill>
                  <a:srgbClr val="000000"/>
                </a:solidFill>
                <a:latin typeface="Trebuchet MS" pitchFamily="34" charset="0"/>
              </a:rPr>
              <a:t>MICROSOFT MAKES NO WARRANTIES, EXPRESS, IMPLIED OR STATUTORY, AS TO THE INFORMATION IN THIS PRESENTATION.</a:t>
            </a:r>
          </a:p>
          <a:p>
            <a:endParaRPr lang="en-US" sz="500" dirty="0">
              <a:latin typeface="Trebuchet MS"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11/5/2016 6:32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11/5/2016 6:32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11/5/2016 6:32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11/5/2016 6:32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14" descr="bottombar"/>
          <p:cNvPicPr>
            <a:picLocks noChangeAspect="1" noChangeArrowheads="1"/>
          </p:cNvPicPr>
          <p:nvPr/>
        </p:nvPicPr>
        <p:blipFill>
          <a:blip r:embed="rId15"/>
          <a:srcRect/>
          <a:stretch>
            <a:fillRect/>
          </a:stretch>
        </p:blipFill>
        <p:spPr bwMode="auto">
          <a:xfrm>
            <a:off x="0" y="6572250"/>
            <a:ext cx="9144000" cy="285750"/>
          </a:xfrm>
          <a:prstGeom prst="rect">
            <a:avLst/>
          </a:prstGeom>
          <a:noFill/>
        </p:spPr>
      </p:pic>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Epipog</a:t>
            </a:r>
            <a:r>
              <a:rPr lang="en-US" dirty="0" smtClean="0"/>
              <a:t> – Data Pipeline</a:t>
            </a:r>
            <a:br>
              <a:rPr lang="en-US" dirty="0" smtClean="0"/>
            </a:br>
            <a:endParaRPr lang="en-US" dirty="0"/>
          </a:p>
        </p:txBody>
      </p:sp>
      <p:sp>
        <p:nvSpPr>
          <p:cNvPr id="3" name="Subtitle 2"/>
          <p:cNvSpPr>
            <a:spLocks noGrp="1"/>
          </p:cNvSpPr>
          <p:nvPr>
            <p:ph type="subTitle" idx="1"/>
          </p:nvPr>
        </p:nvSpPr>
        <p:spPr>
          <a:xfrm>
            <a:off x="730249" y="4344988"/>
            <a:ext cx="7681913" cy="1370012"/>
          </a:xfrm>
        </p:spPr>
        <p:txBody>
          <a:bodyPr>
            <a:normAutofit/>
          </a:bodyPr>
          <a:lstStyle/>
          <a:p>
            <a:r>
              <a:rPr lang="en-US" dirty="0" smtClean="0"/>
              <a:t>Andrew </a:t>
            </a:r>
            <a:r>
              <a:rPr lang="en-US" dirty="0" err="1" smtClean="0"/>
              <a:t>Ferlitsch</a:t>
            </a:r>
            <a:r>
              <a:rPr lang="en-US" dirty="0" smtClean="0"/>
              <a:t>,</a:t>
            </a:r>
          </a:p>
          <a:p>
            <a:r>
              <a:rPr lang="en-US" dirty="0" smtClean="0"/>
              <a:t>Nov 5, 2016</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Pipeline – Stage Overview</a:t>
            </a:r>
            <a:endParaRPr lang="en-US" dirty="0"/>
          </a:p>
        </p:txBody>
      </p:sp>
      <p:sp>
        <p:nvSpPr>
          <p:cNvPr id="3" name="Text Placeholder 2"/>
          <p:cNvSpPr>
            <a:spLocks noGrp="1"/>
          </p:cNvSpPr>
          <p:nvPr>
            <p:ph type="body" sz="quarter" idx="10"/>
          </p:nvPr>
        </p:nvSpPr>
        <p:spPr>
          <a:xfrm>
            <a:off x="381000" y="1096423"/>
            <a:ext cx="8382000" cy="4235006"/>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p:txBody>
      </p:sp>
      <p:sp>
        <p:nvSpPr>
          <p:cNvPr id="4" name="Rounded Rectangle 3"/>
          <p:cNvSpPr/>
          <p:nvPr/>
        </p:nvSpPr>
        <p:spPr bwMode="auto">
          <a:xfrm>
            <a:off x="695195" y="1066800"/>
            <a:ext cx="2057400" cy="1219200"/>
          </a:xfrm>
          <a:prstGeom prst="roundRect">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Trebuchet MS" pitchFamily="34" charset="0"/>
              </a:rPr>
              <a:t>Input</a:t>
            </a:r>
            <a:br>
              <a:rPr lang="en-US" sz="2300" dirty="0" smtClean="0">
                <a:solidFill>
                  <a:srgbClr val="FFFFFF"/>
                </a:solidFill>
                <a:effectLst>
                  <a:outerShdw blurRad="38100" dist="38100" dir="2700000" algn="tl">
                    <a:srgbClr val="000000">
                      <a:alpha val="43137"/>
                    </a:srgbClr>
                  </a:outerShdw>
                </a:effectLst>
                <a:latin typeface="Trebuchet MS" pitchFamily="34" charset="0"/>
              </a:rPr>
            </a:br>
            <a:r>
              <a:rPr lang="en-US" sz="2300" dirty="0" smtClean="0">
                <a:solidFill>
                  <a:srgbClr val="FFFFFF"/>
                </a:solidFill>
                <a:effectLst>
                  <a:outerShdw blurRad="38100" dist="38100" dir="2700000" algn="tl">
                    <a:srgbClr val="000000">
                      <a:alpha val="43137"/>
                    </a:srgbClr>
                  </a:outerShdw>
                </a:effectLst>
                <a:latin typeface="Trebuchet MS" pitchFamily="34" charset="0"/>
              </a:rPr>
              <a:t>(Write)</a:t>
            </a:r>
          </a:p>
        </p:txBody>
      </p:sp>
      <p:sp>
        <p:nvSpPr>
          <p:cNvPr id="5" name="Rounded Rectangle 4"/>
          <p:cNvSpPr/>
          <p:nvPr/>
        </p:nvSpPr>
        <p:spPr bwMode="auto">
          <a:xfrm>
            <a:off x="3201253" y="1676400"/>
            <a:ext cx="2057400" cy="1219200"/>
          </a:xfrm>
          <a:prstGeom prst="roundRect">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Trebuchet MS" pitchFamily="34" charset="0"/>
              </a:rPr>
              <a:t>Data</a:t>
            </a:r>
            <a:br>
              <a:rPr lang="en-US" sz="2300" dirty="0" smtClean="0">
                <a:solidFill>
                  <a:srgbClr val="FFFFFF"/>
                </a:solidFill>
                <a:effectLst>
                  <a:outerShdw blurRad="38100" dist="38100" dir="2700000" algn="tl">
                    <a:srgbClr val="000000">
                      <a:alpha val="43137"/>
                    </a:srgbClr>
                  </a:outerShdw>
                </a:effectLst>
                <a:latin typeface="Trebuchet MS" pitchFamily="34" charset="0"/>
              </a:rPr>
            </a:br>
            <a:r>
              <a:rPr lang="en-US" sz="2300" dirty="0" smtClean="0">
                <a:solidFill>
                  <a:srgbClr val="FFFFFF"/>
                </a:solidFill>
                <a:effectLst>
                  <a:outerShdw blurRad="38100" dist="38100" dir="2700000" algn="tl">
                    <a:srgbClr val="000000">
                      <a:alpha val="43137"/>
                    </a:srgbClr>
                  </a:outerShdw>
                </a:effectLst>
                <a:latin typeface="Trebuchet MS" pitchFamily="34" charset="0"/>
              </a:rPr>
              <a:t>Model</a:t>
            </a:r>
          </a:p>
        </p:txBody>
      </p:sp>
      <p:sp>
        <p:nvSpPr>
          <p:cNvPr id="6" name="Rounded Rectangle 5"/>
          <p:cNvSpPr/>
          <p:nvPr/>
        </p:nvSpPr>
        <p:spPr bwMode="auto">
          <a:xfrm>
            <a:off x="5715000" y="1676400"/>
            <a:ext cx="2057400" cy="1219200"/>
          </a:xfrm>
          <a:prstGeom prst="roundRect">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Trebuchet MS" pitchFamily="34" charset="0"/>
              </a:rPr>
              <a:t>Data</a:t>
            </a:r>
            <a:br>
              <a:rPr lang="en-US" sz="2300" dirty="0" smtClean="0">
                <a:solidFill>
                  <a:srgbClr val="FFFFFF"/>
                </a:solidFill>
                <a:effectLst>
                  <a:outerShdw blurRad="38100" dist="38100" dir="2700000" algn="tl">
                    <a:srgbClr val="000000">
                      <a:alpha val="43137"/>
                    </a:srgbClr>
                  </a:outerShdw>
                </a:effectLst>
                <a:latin typeface="Trebuchet MS" pitchFamily="34" charset="0"/>
              </a:rPr>
            </a:br>
            <a:r>
              <a:rPr lang="en-US" sz="2300" dirty="0" smtClean="0">
                <a:solidFill>
                  <a:srgbClr val="FFFFFF"/>
                </a:solidFill>
                <a:effectLst>
                  <a:outerShdw blurRad="38100" dist="38100" dir="2700000" algn="tl">
                    <a:srgbClr val="000000">
                      <a:alpha val="43137"/>
                    </a:srgbClr>
                  </a:outerShdw>
                </a:effectLst>
                <a:latin typeface="Trebuchet MS" pitchFamily="34" charset="0"/>
              </a:rPr>
              <a:t>Store</a:t>
            </a:r>
          </a:p>
        </p:txBody>
      </p:sp>
      <p:sp>
        <p:nvSpPr>
          <p:cNvPr id="7" name="Rounded Rectangle 6"/>
          <p:cNvSpPr/>
          <p:nvPr/>
        </p:nvSpPr>
        <p:spPr bwMode="auto">
          <a:xfrm>
            <a:off x="730164" y="4343400"/>
            <a:ext cx="2057400" cy="1219200"/>
          </a:xfrm>
          <a:prstGeom prst="roundRect">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Trebuchet MS" pitchFamily="34" charset="0"/>
              </a:rPr>
              <a:t>Storage</a:t>
            </a:r>
          </a:p>
        </p:txBody>
      </p:sp>
      <p:sp>
        <p:nvSpPr>
          <p:cNvPr id="8" name="Rounded Rectangle 7"/>
          <p:cNvSpPr/>
          <p:nvPr/>
        </p:nvSpPr>
        <p:spPr bwMode="auto">
          <a:xfrm>
            <a:off x="3233514" y="4302690"/>
            <a:ext cx="2057400" cy="1219200"/>
          </a:xfrm>
          <a:prstGeom prst="roundRect">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Trebuchet MS" pitchFamily="34" charset="0"/>
              </a:rPr>
              <a:t>Clustering</a:t>
            </a:r>
          </a:p>
        </p:txBody>
      </p:sp>
      <p:sp>
        <p:nvSpPr>
          <p:cNvPr id="9" name="Rounded Rectangle 8"/>
          <p:cNvSpPr/>
          <p:nvPr/>
        </p:nvSpPr>
        <p:spPr bwMode="auto">
          <a:xfrm>
            <a:off x="5714999" y="4343400"/>
            <a:ext cx="2057400" cy="1219200"/>
          </a:xfrm>
          <a:prstGeom prst="roundRect">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Trebuchet MS" pitchFamily="34" charset="0"/>
              </a:rPr>
              <a:t>Replication</a:t>
            </a:r>
          </a:p>
        </p:txBody>
      </p:sp>
      <p:sp>
        <p:nvSpPr>
          <p:cNvPr id="10" name="Rounded Rectangle 9"/>
          <p:cNvSpPr/>
          <p:nvPr/>
        </p:nvSpPr>
        <p:spPr bwMode="auto">
          <a:xfrm>
            <a:off x="695195" y="2438400"/>
            <a:ext cx="2057400" cy="1219200"/>
          </a:xfrm>
          <a:prstGeom prst="roundRect">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Trebuchet MS" pitchFamily="34" charset="0"/>
              </a:rPr>
              <a:t>Query</a:t>
            </a:r>
            <a:br>
              <a:rPr lang="en-US" sz="2300" dirty="0" smtClean="0">
                <a:solidFill>
                  <a:srgbClr val="FFFFFF"/>
                </a:solidFill>
                <a:effectLst>
                  <a:outerShdw blurRad="38100" dist="38100" dir="2700000" algn="tl">
                    <a:srgbClr val="000000">
                      <a:alpha val="43137"/>
                    </a:srgbClr>
                  </a:outerShdw>
                </a:effectLst>
                <a:latin typeface="Trebuchet MS" pitchFamily="34" charset="0"/>
              </a:rPr>
            </a:br>
            <a:r>
              <a:rPr lang="en-US" sz="2300" dirty="0" smtClean="0">
                <a:solidFill>
                  <a:srgbClr val="FFFFFF"/>
                </a:solidFill>
                <a:effectLst>
                  <a:outerShdw blurRad="38100" dist="38100" dir="2700000" algn="tl">
                    <a:srgbClr val="000000">
                      <a:alpha val="43137"/>
                    </a:srgbClr>
                  </a:outerShdw>
                </a:effectLst>
                <a:latin typeface="Trebuchet MS" pitchFamily="34" charset="0"/>
              </a:rPr>
              <a:t>(Read)</a:t>
            </a:r>
          </a:p>
        </p:txBody>
      </p:sp>
      <p:sp>
        <p:nvSpPr>
          <p:cNvPr id="11" name="Left Arrow 10"/>
          <p:cNvSpPr/>
          <p:nvPr/>
        </p:nvSpPr>
        <p:spPr bwMode="auto">
          <a:xfrm rot="12803150">
            <a:off x="2787564" y="1676400"/>
            <a:ext cx="336636" cy="381000"/>
          </a:xfrm>
          <a:prstGeom prst="leftArrow">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12" name="Left Arrow 11"/>
          <p:cNvSpPr/>
          <p:nvPr/>
        </p:nvSpPr>
        <p:spPr bwMode="auto">
          <a:xfrm rot="19494690">
            <a:off x="2824736" y="2705099"/>
            <a:ext cx="336636" cy="381000"/>
          </a:xfrm>
          <a:prstGeom prst="leftArrow">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13" name="Left-Right Arrow 12"/>
          <p:cNvSpPr/>
          <p:nvPr/>
        </p:nvSpPr>
        <p:spPr bwMode="auto">
          <a:xfrm>
            <a:off x="5258653" y="2151989"/>
            <a:ext cx="456346" cy="286411"/>
          </a:xfrm>
          <a:prstGeom prst="leftRightArrow">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14" name="Left-Right Arrow 13"/>
          <p:cNvSpPr/>
          <p:nvPr/>
        </p:nvSpPr>
        <p:spPr bwMode="auto">
          <a:xfrm>
            <a:off x="5290914" y="4809794"/>
            <a:ext cx="456346" cy="286411"/>
          </a:xfrm>
          <a:prstGeom prst="leftRightArrow">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15" name="Left-Right Arrow 14"/>
          <p:cNvSpPr/>
          <p:nvPr/>
        </p:nvSpPr>
        <p:spPr bwMode="auto">
          <a:xfrm>
            <a:off x="2787564" y="4894544"/>
            <a:ext cx="456346" cy="286411"/>
          </a:xfrm>
          <a:prstGeom prst="leftRightArrow">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cxnSp>
        <p:nvCxnSpPr>
          <p:cNvPr id="21" name="Straight Connector 20"/>
          <p:cNvCxnSpPr/>
          <p:nvPr/>
        </p:nvCxnSpPr>
        <p:spPr>
          <a:xfrm flipH="1">
            <a:off x="1905000" y="4038600"/>
            <a:ext cx="48387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1905000" y="4038600"/>
            <a:ext cx="0" cy="304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6743700" y="2895600"/>
            <a:ext cx="0" cy="11430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899111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a:t>
            </a:r>
            <a:endParaRPr lang="en-US" dirty="0"/>
          </a:p>
        </p:txBody>
      </p:sp>
      <p:sp>
        <p:nvSpPr>
          <p:cNvPr id="3" name="Text Placeholder 2"/>
          <p:cNvSpPr>
            <a:spLocks noGrp="1"/>
          </p:cNvSpPr>
          <p:nvPr>
            <p:ph type="body" sz="quarter" idx="10"/>
          </p:nvPr>
        </p:nvSpPr>
        <p:spPr>
          <a:xfrm>
            <a:off x="381000" y="1096423"/>
            <a:ext cx="8382000" cy="6703374"/>
          </a:xfrm>
        </p:spPr>
        <p:txBody>
          <a:bodyPr/>
          <a:lstStyle/>
          <a:p>
            <a:r>
              <a:rPr lang="en-US" dirty="0" smtClean="0">
                <a:solidFill>
                  <a:schemeClr val="tx2">
                    <a:lumMod val="50000"/>
                  </a:schemeClr>
                </a:solidFill>
              </a:rPr>
              <a:t>Input</a:t>
            </a:r>
            <a:r>
              <a:rPr lang="en-US" dirty="0" smtClean="0">
                <a:solidFill>
                  <a:schemeClr val="accent5">
                    <a:lumMod val="75000"/>
                  </a:schemeClr>
                </a:solidFill>
              </a:rPr>
              <a:t> </a:t>
            </a:r>
            <a:endParaRPr lang="en-US" dirty="0" smtClean="0"/>
          </a:p>
          <a:p>
            <a:pPr lvl="1"/>
            <a:r>
              <a:rPr lang="en-US" dirty="0" smtClean="0"/>
              <a:t>Interface for handling importing external data into data pipeline</a:t>
            </a:r>
          </a:p>
          <a:p>
            <a:pPr lvl="1"/>
            <a:r>
              <a:rPr lang="en-US" dirty="0" smtClean="0"/>
              <a:t>Document Oriented (JSON, XML)</a:t>
            </a:r>
          </a:p>
          <a:p>
            <a:pPr lvl="1"/>
            <a:r>
              <a:rPr lang="en-US" dirty="0" smtClean="0"/>
              <a:t>Column Base (CSV, PSV, TSV)</a:t>
            </a:r>
          </a:p>
          <a:p>
            <a:pPr marL="0" indent="0">
              <a:buNone/>
            </a:pPr>
            <a:endParaRPr lang="en-US" dirty="0" smtClean="0"/>
          </a:p>
          <a:p>
            <a:r>
              <a:rPr lang="en-US" dirty="0" smtClean="0">
                <a:solidFill>
                  <a:schemeClr val="tx2">
                    <a:lumMod val="50000"/>
                  </a:schemeClr>
                </a:solidFill>
              </a:rPr>
              <a:t>Query – Interface for exporting data requests</a:t>
            </a:r>
          </a:p>
          <a:p>
            <a:pPr lvl="1"/>
            <a:r>
              <a:rPr lang="en-US" dirty="0" smtClean="0"/>
              <a:t>Interface for handling process of user/procedure queries on date in data stores.</a:t>
            </a:r>
          </a:p>
          <a:p>
            <a:pPr lvl="1"/>
            <a:r>
              <a:rPr lang="en-US" dirty="0" smtClean="0"/>
              <a:t>Natural Language interface (users)</a:t>
            </a:r>
          </a:p>
          <a:p>
            <a:pPr lvl="1"/>
            <a:r>
              <a:rPr lang="en-US" dirty="0" smtClean="0"/>
              <a:t>REST API interface (applications)</a:t>
            </a:r>
          </a:p>
          <a:p>
            <a:pPr lvl="1"/>
            <a:endParaRPr lang="en-US" dirty="0" smtClean="0">
              <a:solidFill>
                <a:schemeClr val="tx2">
                  <a:lumMod val="50000"/>
                </a:schemeClr>
              </a:solidFill>
            </a:endParaRPr>
          </a:p>
          <a:p>
            <a:endParaRPr lang="en-US" dirty="0" smtClean="0">
              <a:solidFill>
                <a:schemeClr val="tx2">
                  <a:lumMod val="50000"/>
                </a:schemeClr>
              </a:solidFill>
            </a:endParaRPr>
          </a:p>
          <a:p>
            <a:endParaRPr lang="en-US" dirty="0" smtClean="0">
              <a:solidFill>
                <a:schemeClr val="tx2">
                  <a:lumMod val="50000"/>
                </a:schemeClr>
              </a:solidFill>
            </a:endParaRPr>
          </a:p>
        </p:txBody>
      </p:sp>
    </p:spTree>
    <p:extLst>
      <p:ext uri="{BB962C8B-B14F-4D97-AF65-F5344CB8AC3E}">
        <p14:creationId xmlns:p14="http://schemas.microsoft.com/office/powerpoint/2010/main" val="377593676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a:t>
            </a:r>
            <a:r>
              <a:rPr lang="en-US" dirty="0" err="1" smtClean="0"/>
              <a:t>cont</a:t>
            </a:r>
            <a:r>
              <a:rPr lang="en-US" dirty="0" smtClean="0"/>
              <a:t>)</a:t>
            </a:r>
            <a:endParaRPr lang="en-US" dirty="0"/>
          </a:p>
        </p:txBody>
      </p:sp>
      <p:sp>
        <p:nvSpPr>
          <p:cNvPr id="3" name="Text Placeholder 2"/>
          <p:cNvSpPr>
            <a:spLocks noGrp="1"/>
          </p:cNvSpPr>
          <p:nvPr>
            <p:ph type="body" sz="quarter" idx="10"/>
          </p:nvPr>
        </p:nvSpPr>
        <p:spPr>
          <a:xfrm>
            <a:off x="381000" y="1096423"/>
            <a:ext cx="8382000" cy="7263527"/>
          </a:xfrm>
        </p:spPr>
        <p:txBody>
          <a:bodyPr/>
          <a:lstStyle/>
          <a:p>
            <a:r>
              <a:rPr lang="en-US" dirty="0" smtClean="0">
                <a:solidFill>
                  <a:schemeClr val="tx2">
                    <a:lumMod val="50000"/>
                  </a:schemeClr>
                </a:solidFill>
              </a:rPr>
              <a:t>Data Model</a:t>
            </a:r>
          </a:p>
          <a:p>
            <a:pPr lvl="1"/>
            <a:r>
              <a:rPr lang="en-US" dirty="0" smtClean="0">
                <a:solidFill>
                  <a:schemeClr val="tx1">
                    <a:lumMod val="95000"/>
                  </a:schemeClr>
                </a:solidFill>
              </a:rPr>
              <a:t>Transform from input formats to internal representation</a:t>
            </a:r>
          </a:p>
          <a:p>
            <a:pPr lvl="1"/>
            <a:r>
              <a:rPr lang="en-US" dirty="0" smtClean="0">
                <a:solidFill>
                  <a:schemeClr val="tx1">
                    <a:lumMod val="95000"/>
                  </a:schemeClr>
                </a:solidFill>
              </a:rPr>
              <a:t>Data Wrangling</a:t>
            </a:r>
          </a:p>
          <a:p>
            <a:pPr lvl="1"/>
            <a:r>
              <a:rPr lang="en-US" dirty="0" smtClean="0">
                <a:solidFill>
                  <a:schemeClr val="tx1">
                    <a:lumMod val="95000"/>
                  </a:schemeClr>
                </a:solidFill>
              </a:rPr>
              <a:t>Data Manipulation</a:t>
            </a:r>
          </a:p>
          <a:p>
            <a:pPr marL="0" indent="0">
              <a:buNone/>
            </a:pPr>
            <a:endParaRPr lang="en-US" dirty="0" smtClean="0"/>
          </a:p>
          <a:p>
            <a:r>
              <a:rPr lang="en-US" dirty="0" smtClean="0">
                <a:solidFill>
                  <a:schemeClr val="tx2">
                    <a:lumMod val="50000"/>
                  </a:schemeClr>
                </a:solidFill>
              </a:rPr>
              <a:t>Data Store</a:t>
            </a:r>
          </a:p>
          <a:p>
            <a:pPr lvl="1"/>
            <a:r>
              <a:rPr lang="en-US" dirty="0" smtClean="0"/>
              <a:t>Handles data representation </a:t>
            </a:r>
            <a:r>
              <a:rPr lang="en-US" dirty="0" smtClean="0"/>
              <a:t>for access in storage.</a:t>
            </a:r>
          </a:p>
          <a:p>
            <a:pPr lvl="1"/>
            <a:r>
              <a:rPr lang="en-US" dirty="0" smtClean="0"/>
              <a:t>Document Oriented (JSON, BSON)</a:t>
            </a:r>
          </a:p>
          <a:p>
            <a:pPr lvl="1"/>
            <a:r>
              <a:rPr lang="en-US" dirty="0" smtClean="0"/>
              <a:t>Column Base (CSV, PSV, TSV)</a:t>
            </a:r>
          </a:p>
          <a:p>
            <a:pPr lvl="1"/>
            <a:r>
              <a:rPr lang="en-US" dirty="0" smtClean="0"/>
              <a:t>RDBMS </a:t>
            </a:r>
            <a:r>
              <a:rPr lang="en-US" dirty="0" smtClean="0"/>
              <a:t>(fixed binary records)</a:t>
            </a:r>
          </a:p>
          <a:p>
            <a:pPr lvl="1"/>
            <a:endParaRPr lang="en-US" dirty="0" smtClean="0"/>
          </a:p>
          <a:p>
            <a:pPr lvl="1"/>
            <a:endParaRPr lang="en-US" dirty="0" smtClean="0">
              <a:solidFill>
                <a:schemeClr val="tx2">
                  <a:lumMod val="50000"/>
                </a:schemeClr>
              </a:solidFill>
            </a:endParaRPr>
          </a:p>
          <a:p>
            <a:endParaRPr lang="en-US" dirty="0" smtClean="0">
              <a:solidFill>
                <a:schemeClr val="tx2">
                  <a:lumMod val="50000"/>
                </a:schemeClr>
              </a:solidFill>
            </a:endParaRPr>
          </a:p>
          <a:p>
            <a:endParaRPr lang="en-US" dirty="0" smtClean="0">
              <a:solidFill>
                <a:schemeClr val="tx2">
                  <a:lumMod val="50000"/>
                </a:schemeClr>
              </a:solidFill>
            </a:endParaRPr>
          </a:p>
        </p:txBody>
      </p:sp>
    </p:spTree>
    <p:extLst>
      <p:ext uri="{BB962C8B-B14F-4D97-AF65-F5344CB8AC3E}">
        <p14:creationId xmlns:p14="http://schemas.microsoft.com/office/powerpoint/2010/main" val="38999932"/>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a:t>
            </a:r>
            <a:r>
              <a:rPr lang="en-US" dirty="0" err="1" smtClean="0"/>
              <a:t>cont</a:t>
            </a:r>
            <a:r>
              <a:rPr lang="en-US" dirty="0" smtClean="0"/>
              <a:t>)</a:t>
            </a:r>
            <a:endParaRPr lang="en-US" dirty="0"/>
          </a:p>
        </p:txBody>
      </p:sp>
      <p:sp>
        <p:nvSpPr>
          <p:cNvPr id="3" name="Text Placeholder 2"/>
          <p:cNvSpPr>
            <a:spLocks noGrp="1"/>
          </p:cNvSpPr>
          <p:nvPr>
            <p:ph type="body" sz="quarter" idx="10"/>
          </p:nvPr>
        </p:nvSpPr>
        <p:spPr>
          <a:xfrm>
            <a:off x="381000" y="1096423"/>
            <a:ext cx="8382000" cy="5250668"/>
          </a:xfrm>
        </p:spPr>
        <p:txBody>
          <a:bodyPr/>
          <a:lstStyle/>
          <a:p>
            <a:r>
              <a:rPr lang="en-US" dirty="0" smtClean="0">
                <a:solidFill>
                  <a:schemeClr val="tx2">
                    <a:lumMod val="50000"/>
                  </a:schemeClr>
                </a:solidFill>
              </a:rPr>
              <a:t>Storage</a:t>
            </a:r>
            <a:endParaRPr lang="en-US" dirty="0" smtClean="0"/>
          </a:p>
          <a:p>
            <a:pPr marL="0" indent="0">
              <a:buNone/>
            </a:pPr>
            <a:endParaRPr lang="en-US" dirty="0" smtClean="0"/>
          </a:p>
          <a:p>
            <a:pPr marL="0" indent="0">
              <a:buNone/>
            </a:pPr>
            <a:endParaRPr lang="en-US" dirty="0" smtClean="0"/>
          </a:p>
          <a:p>
            <a:r>
              <a:rPr lang="en-US" dirty="0" smtClean="0">
                <a:solidFill>
                  <a:schemeClr val="tx2">
                    <a:lumMod val="50000"/>
                  </a:schemeClr>
                </a:solidFill>
              </a:rPr>
              <a:t>Clustering</a:t>
            </a:r>
          </a:p>
          <a:p>
            <a:pPr marL="0" indent="0">
              <a:buNone/>
            </a:pPr>
            <a:endParaRPr lang="en-US" dirty="0">
              <a:solidFill>
                <a:schemeClr val="tx2">
                  <a:lumMod val="50000"/>
                </a:schemeClr>
              </a:solidFill>
            </a:endParaRPr>
          </a:p>
          <a:p>
            <a:pPr marL="0" indent="0">
              <a:buNone/>
            </a:pPr>
            <a:endParaRPr lang="en-US" dirty="0" smtClean="0">
              <a:solidFill>
                <a:schemeClr val="tx2">
                  <a:lumMod val="50000"/>
                </a:schemeClr>
              </a:solidFill>
            </a:endParaRPr>
          </a:p>
          <a:p>
            <a:r>
              <a:rPr lang="en-US" dirty="0" smtClean="0">
                <a:solidFill>
                  <a:schemeClr val="tx2">
                    <a:lumMod val="50000"/>
                  </a:schemeClr>
                </a:solidFill>
              </a:rPr>
              <a:t>Replication</a:t>
            </a:r>
          </a:p>
          <a:p>
            <a:pPr lvl="1"/>
            <a:endParaRPr lang="en-US" dirty="0" smtClean="0">
              <a:solidFill>
                <a:schemeClr val="tx2">
                  <a:lumMod val="50000"/>
                </a:schemeClr>
              </a:solidFill>
            </a:endParaRPr>
          </a:p>
          <a:p>
            <a:endParaRPr lang="en-US" dirty="0" smtClean="0">
              <a:solidFill>
                <a:schemeClr val="tx2">
                  <a:lumMod val="50000"/>
                </a:schemeClr>
              </a:solidFill>
            </a:endParaRPr>
          </a:p>
          <a:p>
            <a:endParaRPr lang="en-US" dirty="0" smtClean="0">
              <a:solidFill>
                <a:schemeClr val="tx2">
                  <a:lumMod val="50000"/>
                </a:schemeClr>
              </a:solidFill>
            </a:endParaRPr>
          </a:p>
        </p:txBody>
      </p:sp>
    </p:spTree>
    <p:extLst>
      <p:ext uri="{BB962C8B-B14F-4D97-AF65-F5344CB8AC3E}">
        <p14:creationId xmlns:p14="http://schemas.microsoft.com/office/powerpoint/2010/main" val="392489007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Soft Blue with Bar Trebuchet">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Trebuchet MS"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65B5691-0686-4C8F-9AB9-A93F5285A6A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1_Soft Blue with Bar Trebuchet</Template>
  <TotalTime>6233</TotalTime>
  <Words>648</Words>
  <Application>Microsoft Office PowerPoint</Application>
  <PresentationFormat>On-screen Show (4:3)</PresentationFormat>
  <Paragraphs>70</Paragraphs>
  <Slides>5</Slides>
  <Notes>5</Notes>
  <HiddenSlides>0</HiddenSlides>
  <MMClips>0</MMClips>
  <ScaleCrop>false</ScaleCrop>
  <HeadingPairs>
    <vt:vector size="4" baseType="variant">
      <vt:variant>
        <vt:lpstr>Theme</vt:lpstr>
      </vt:variant>
      <vt:variant>
        <vt:i4>2</vt:i4>
      </vt:variant>
      <vt:variant>
        <vt:lpstr>Slide Titles</vt:lpstr>
      </vt:variant>
      <vt:variant>
        <vt:i4>5</vt:i4>
      </vt:variant>
    </vt:vector>
  </HeadingPairs>
  <TitlesOfParts>
    <vt:vector size="7" baseType="lpstr">
      <vt:lpstr>1_Soft Blue with Bar Trebuchet</vt:lpstr>
      <vt:lpstr>White with Courier font for code slides</vt:lpstr>
      <vt:lpstr>Epipog – Data Pipeline </vt:lpstr>
      <vt:lpstr>Data Pipeline – Stage Overview</vt:lpstr>
      <vt:lpstr>Stages</vt:lpstr>
      <vt:lpstr>Stages (cont)</vt:lpstr>
      <vt:lpstr>Stages (cont)</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REFUGEE EXODUS : Historical Archive: Index/Search/Analysis</dc:title>
  <dc:creator>Ferlitsch, Andy</dc:creator>
  <cp:lastModifiedBy>Andrew Ferlitsch</cp:lastModifiedBy>
  <cp:revision>69</cp:revision>
  <dcterms:created xsi:type="dcterms:W3CDTF">2016-04-14T21:28:30Z</dcterms:created>
  <dcterms:modified xsi:type="dcterms:W3CDTF">2016-11-06T01:36:32Z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TC102867759990</vt:lpwstr>
  </property>
</Properties>
</file>