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21"/>
  </p:notesMasterIdLst>
  <p:sldIdLst>
    <p:sldId id="257" r:id="rId4"/>
    <p:sldId id="270" r:id="rId5"/>
    <p:sldId id="271" r:id="rId6"/>
    <p:sldId id="272" r:id="rId7"/>
    <p:sldId id="273" r:id="rId8"/>
    <p:sldId id="274" r:id="rId9"/>
    <p:sldId id="276" r:id="rId10"/>
    <p:sldId id="277" r:id="rId11"/>
    <p:sldId id="275" r:id="rId12"/>
    <p:sldId id="278" r:id="rId13"/>
    <p:sldId id="282" r:id="rId14"/>
    <p:sldId id="279" r:id="rId15"/>
    <p:sldId id="280" r:id="rId16"/>
    <p:sldId id="281" r:id="rId17"/>
    <p:sldId id="283" r:id="rId18"/>
    <p:sldId id="284" r:id="rId19"/>
    <p:sldId id="28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338" y="-18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2.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B00D8E-BD79-47BE-AA74-0D4716B611F1}" type="datetimeFigureOut">
              <a:rPr lang="en-US" smtClean="0"/>
              <a:t>10/29/2016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D10CC0-7B66-438D-9572-4A76220421BC}" type="slidenum">
              <a:rPr lang="en-US" smtClean="0"/>
              <a:t>‹#›</a:t>
            </a:fld>
            <a:endParaRPr lang="en-US"/>
          </a:p>
        </p:txBody>
      </p:sp>
    </p:spTree>
    <p:extLst>
      <p:ext uri="{BB962C8B-B14F-4D97-AF65-F5344CB8AC3E}">
        <p14:creationId xmlns:p14="http://schemas.microsoft.com/office/powerpoint/2010/main" val="3250079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10/29/2016 9:42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Trebuchet MS" pitchFamily="34" charset="0"/>
              </a:rPr>
            </a:br>
            <a:r>
              <a:rPr lang="en-US" sz="500" dirty="0" smtClean="0">
                <a:solidFill>
                  <a:srgbClr val="000000"/>
                </a:solidFill>
                <a:latin typeface="Trebuchet MS" pitchFamily="34" charset="0"/>
              </a:rPr>
              <a:t>MICROSOFT MAKES NO WARRANTIES, EXPRESS, IMPLIED OR STATUTORY, AS TO THE INFORMATION IN THIS PRESENTATION.</a:t>
            </a:r>
          </a:p>
          <a:p>
            <a:endParaRPr lang="en-US" sz="500" dirty="0">
              <a:latin typeface="Trebuchet MS"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10/29/2016 9:42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10/29/2016 9:42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10/29/2016 9:42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10/29/2016 9:42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10/29/2016 9:42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10/29/2016 9:42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10/29/2016 9:42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10/29/2016 9:42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17</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10/29/2016 9:42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10/29/2016 9:42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10/29/2016 9:42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10/29/2016 9:42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10/29/2016 9:42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10/29/2016 9:42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10/29/2016 9:42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10/29/2016 9:42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14" descr="bottombar"/>
          <p:cNvPicPr>
            <a:picLocks noChangeAspect="1" noChangeArrowheads="1"/>
          </p:cNvPicPr>
          <p:nvPr/>
        </p:nvPicPr>
        <p:blipFill>
          <a:blip r:embed="rId15"/>
          <a:srcRect/>
          <a:stretch>
            <a:fillRect/>
          </a:stretch>
        </p:blipFill>
        <p:spPr bwMode="auto">
          <a:xfrm>
            <a:off x="0" y="6572250"/>
            <a:ext cx="9144000" cy="285750"/>
          </a:xfrm>
          <a:prstGeom prst="rect">
            <a:avLst/>
          </a:prstGeom>
          <a:noFill/>
        </p:spPr>
      </p:pic>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Epipog</a:t>
            </a:r>
            <a:r>
              <a:rPr lang="en-US" dirty="0" smtClean="0"/>
              <a:t> – Sprint 1 Review</a:t>
            </a:r>
            <a:br>
              <a:rPr lang="en-US" dirty="0" smtClean="0"/>
            </a:br>
            <a:r>
              <a:rPr lang="en-US" dirty="0" smtClean="0"/>
              <a:t>Oct. 3 – Oct. 28</a:t>
            </a:r>
            <a:endParaRPr lang="en-US" dirty="0"/>
          </a:p>
        </p:txBody>
      </p:sp>
      <p:sp>
        <p:nvSpPr>
          <p:cNvPr id="3" name="Subtitle 2"/>
          <p:cNvSpPr>
            <a:spLocks noGrp="1"/>
          </p:cNvSpPr>
          <p:nvPr>
            <p:ph type="subTitle" idx="1"/>
          </p:nvPr>
        </p:nvSpPr>
        <p:spPr>
          <a:xfrm>
            <a:off x="730249" y="4344988"/>
            <a:ext cx="7681913" cy="1370012"/>
          </a:xfrm>
        </p:spPr>
        <p:txBody>
          <a:bodyPr>
            <a:normAutofit/>
          </a:bodyPr>
          <a:lstStyle/>
          <a:p>
            <a:r>
              <a:rPr lang="en-US" dirty="0" smtClean="0"/>
              <a:t>Andrew </a:t>
            </a:r>
            <a:r>
              <a:rPr lang="en-US" dirty="0" err="1" smtClean="0"/>
              <a:t>Ferlitsch</a:t>
            </a:r>
            <a:endParaRPr lang="en-US" dirty="0" smtClean="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Storage – Abstraction via Data Store</a:t>
            </a:r>
            <a:endParaRPr lang="en-US" dirty="0"/>
          </a:p>
        </p:txBody>
      </p:sp>
      <p:sp>
        <p:nvSpPr>
          <p:cNvPr id="3" name="Text Placeholder 2"/>
          <p:cNvSpPr>
            <a:spLocks noGrp="1"/>
          </p:cNvSpPr>
          <p:nvPr>
            <p:ph type="body" sz="quarter" idx="10"/>
          </p:nvPr>
        </p:nvSpPr>
        <p:spPr>
          <a:xfrm>
            <a:off x="381000" y="1143000"/>
            <a:ext cx="8382000" cy="4505849"/>
          </a:xfrm>
        </p:spPr>
        <p:txBody>
          <a:bodyPr/>
          <a:lstStyle/>
          <a:p>
            <a:pPr marL="0" indent="0">
              <a:buNone/>
            </a:pPr>
            <a:r>
              <a:rPr lang="en-US" sz="1600" dirty="0" smtClean="0"/>
              <a:t>// </a:t>
            </a:r>
            <a:r>
              <a:rPr lang="en-US" sz="1600" dirty="0"/>
              <a:t>Set Storage </a:t>
            </a:r>
            <a:r>
              <a:rPr lang="en-US" sz="1600" dirty="0" smtClean="0"/>
              <a:t>Type</a:t>
            </a:r>
            <a:endParaRPr lang="en-US" sz="1600" dirty="0"/>
          </a:p>
          <a:p>
            <a:pPr marL="0" indent="0">
              <a:buNone/>
            </a:pPr>
            <a:r>
              <a:rPr lang="en-US" sz="1600" dirty="0" smtClean="0"/>
              <a:t>public </a:t>
            </a:r>
            <a:r>
              <a:rPr lang="en-US" sz="1600" dirty="0"/>
              <a:t>void Storage ( String type ) </a:t>
            </a:r>
            <a:r>
              <a:rPr lang="en-US" sz="1600" dirty="0" smtClean="0"/>
              <a:t> throws </a:t>
            </a:r>
            <a:r>
              <a:rPr lang="en-US" sz="1600" dirty="0" err="1"/>
              <a:t>StorageException</a:t>
            </a:r>
            <a:endParaRPr lang="en-US" sz="1600" dirty="0"/>
          </a:p>
          <a:p>
            <a:pPr marL="0" indent="0">
              <a:buNone/>
            </a:pPr>
            <a:r>
              <a:rPr lang="en-US" sz="1600" dirty="0" smtClean="0"/>
              <a:t>{</a:t>
            </a:r>
            <a:endParaRPr lang="en-US" sz="1600" dirty="0"/>
          </a:p>
          <a:p>
            <a:pPr marL="0" indent="0">
              <a:buNone/>
            </a:pPr>
            <a:r>
              <a:rPr lang="en-US" sz="1600" dirty="0"/>
              <a:t>	</a:t>
            </a:r>
            <a:r>
              <a:rPr lang="en-US" sz="1600" dirty="0" smtClean="0"/>
              <a:t>switch </a:t>
            </a:r>
            <a:r>
              <a:rPr lang="en-US" sz="1600" dirty="0"/>
              <a:t>( </a:t>
            </a:r>
            <a:r>
              <a:rPr lang="en-US" sz="1600" dirty="0" err="1"/>
              <a:t>type.toLowerCase</a:t>
            </a:r>
            <a:r>
              <a:rPr lang="en-US" sz="1600" dirty="0"/>
              <a:t>() ) {</a:t>
            </a:r>
          </a:p>
          <a:p>
            <a:pPr marL="0" indent="0">
              <a:buNone/>
            </a:pPr>
            <a:r>
              <a:rPr lang="en-US" sz="1600" dirty="0"/>
              <a:t>	</a:t>
            </a:r>
            <a:r>
              <a:rPr lang="en-US" sz="1600" dirty="0" smtClean="0"/>
              <a:t>case </a:t>
            </a:r>
            <a:r>
              <a:rPr lang="en-US" sz="1600" dirty="0"/>
              <a:t>"single": storage = new </a:t>
            </a:r>
            <a:r>
              <a:rPr lang="en-US" sz="1600" dirty="0" err="1"/>
              <a:t>SingleFileStorage</a:t>
            </a:r>
            <a:r>
              <a:rPr lang="en-US" sz="1600" dirty="0"/>
              <a:t>( </a:t>
            </a:r>
            <a:r>
              <a:rPr lang="en-US" sz="1600" dirty="0" err="1"/>
              <a:t>collectionName</a:t>
            </a:r>
            <a:r>
              <a:rPr lang="en-US" sz="1600" dirty="0"/>
              <a:t> </a:t>
            </a:r>
            <a:r>
              <a:rPr lang="en-US" sz="1600" dirty="0" smtClean="0"/>
              <a:t>); </a:t>
            </a:r>
            <a:r>
              <a:rPr lang="en-US" sz="1600" dirty="0"/>
              <a:t>break;</a:t>
            </a:r>
          </a:p>
          <a:p>
            <a:pPr marL="0" indent="0">
              <a:buNone/>
            </a:pPr>
            <a:r>
              <a:rPr lang="en-US" sz="1600" dirty="0"/>
              <a:t>	</a:t>
            </a:r>
            <a:r>
              <a:rPr lang="en-US" sz="1600" dirty="0" smtClean="0"/>
              <a:t>case </a:t>
            </a:r>
            <a:r>
              <a:rPr lang="en-US" sz="1600" dirty="0"/>
              <a:t>"multi" : storage = new </a:t>
            </a:r>
            <a:r>
              <a:rPr lang="en-US" sz="1600" dirty="0" err="1"/>
              <a:t>MultiFileStorage</a:t>
            </a:r>
            <a:r>
              <a:rPr lang="en-US" sz="1600" dirty="0"/>
              <a:t>( </a:t>
            </a:r>
            <a:r>
              <a:rPr lang="en-US" sz="1600" dirty="0" err="1"/>
              <a:t>collectionName</a:t>
            </a:r>
            <a:r>
              <a:rPr lang="en-US" sz="1600" dirty="0"/>
              <a:t> </a:t>
            </a:r>
            <a:r>
              <a:rPr lang="en-US" sz="1600" dirty="0" smtClean="0"/>
              <a:t>); </a:t>
            </a:r>
            <a:r>
              <a:rPr lang="en-US" sz="1600" dirty="0"/>
              <a:t>break;</a:t>
            </a:r>
          </a:p>
          <a:p>
            <a:pPr marL="0" indent="0">
              <a:buNone/>
            </a:pPr>
            <a:r>
              <a:rPr lang="en-US" sz="1600" dirty="0"/>
              <a:t>	</a:t>
            </a:r>
            <a:r>
              <a:rPr lang="en-US" sz="1600" dirty="0" smtClean="0"/>
              <a:t>default</a:t>
            </a:r>
            <a:r>
              <a:rPr lang="en-US" sz="1600" dirty="0"/>
              <a:t>		 : throw new </a:t>
            </a:r>
            <a:r>
              <a:rPr lang="en-US" sz="1600" dirty="0" err="1"/>
              <a:t>StorageException</a:t>
            </a:r>
            <a:r>
              <a:rPr lang="en-US" sz="1600" dirty="0"/>
              <a:t>( "Invalid argument for storage type (-t): " + type );</a:t>
            </a:r>
          </a:p>
          <a:p>
            <a:pPr marL="0" indent="0">
              <a:buNone/>
            </a:pPr>
            <a:r>
              <a:rPr lang="en-US" sz="1600" dirty="0"/>
              <a:t>	</a:t>
            </a:r>
            <a:r>
              <a:rPr lang="en-US" sz="1600" dirty="0" smtClean="0"/>
              <a:t>}</a:t>
            </a:r>
            <a:endParaRPr lang="en-US" sz="1600" dirty="0"/>
          </a:p>
          <a:p>
            <a:pPr marL="0" indent="0">
              <a:buNone/>
            </a:pPr>
            <a:r>
              <a:rPr lang="en-US" sz="1600" dirty="0" smtClean="0"/>
              <a:t>}</a:t>
            </a:r>
          </a:p>
          <a:p>
            <a:pPr marL="0" indent="0">
              <a:buNone/>
            </a:pPr>
            <a:r>
              <a:rPr lang="en-US" sz="1600" dirty="0"/>
              <a:t>	</a:t>
            </a:r>
          </a:p>
          <a:p>
            <a:pPr marL="0" indent="0">
              <a:buNone/>
            </a:pPr>
            <a:r>
              <a:rPr lang="en-US" sz="1600" dirty="0"/>
              <a:t>// Write a short to storage</a:t>
            </a:r>
          </a:p>
          <a:p>
            <a:pPr marL="0" indent="0">
              <a:buNone/>
            </a:pPr>
            <a:r>
              <a:rPr lang="en-US" sz="1600" dirty="0" smtClean="0"/>
              <a:t>public </a:t>
            </a:r>
            <a:r>
              <a:rPr lang="en-US" sz="1600" dirty="0"/>
              <a:t>void Write( short value </a:t>
            </a:r>
            <a:r>
              <a:rPr lang="en-US" sz="1600" dirty="0" smtClean="0"/>
              <a:t>) throws </a:t>
            </a:r>
            <a:r>
              <a:rPr lang="en-US" sz="1600" dirty="0" err="1"/>
              <a:t>StorageException</a:t>
            </a:r>
            <a:endParaRPr lang="en-US" sz="1600" dirty="0"/>
          </a:p>
          <a:p>
            <a:pPr marL="0" indent="0">
              <a:buNone/>
            </a:pPr>
            <a:r>
              <a:rPr lang="en-US" sz="1600" dirty="0" smtClean="0"/>
              <a:t>{</a:t>
            </a:r>
            <a:endParaRPr lang="en-US" sz="1600" dirty="0"/>
          </a:p>
          <a:p>
            <a:pPr marL="0" indent="0">
              <a:buNone/>
            </a:pPr>
            <a:r>
              <a:rPr lang="en-US" sz="1600" dirty="0"/>
              <a:t>	</a:t>
            </a:r>
            <a:r>
              <a:rPr lang="en-US" sz="1600" dirty="0" smtClean="0"/>
              <a:t>if </a:t>
            </a:r>
            <a:r>
              <a:rPr lang="en-US" sz="1600" dirty="0"/>
              <a:t>( null != storage )</a:t>
            </a:r>
          </a:p>
          <a:p>
            <a:pPr marL="0" indent="0">
              <a:buNone/>
            </a:pPr>
            <a:r>
              <a:rPr lang="en-US" sz="1600" dirty="0"/>
              <a:t>		</a:t>
            </a:r>
            <a:r>
              <a:rPr lang="en-US" sz="1600" dirty="0" err="1" smtClean="0"/>
              <a:t>storage.Write</a:t>
            </a:r>
            <a:r>
              <a:rPr lang="en-US" sz="1600" dirty="0"/>
              <a:t>( value </a:t>
            </a:r>
            <a:r>
              <a:rPr lang="en-US" sz="1600" dirty="0" smtClean="0"/>
              <a:t>);		</a:t>
            </a:r>
            <a:r>
              <a:rPr lang="en-US" sz="1600" dirty="0" smtClean="0">
                <a:solidFill>
                  <a:schemeClr val="tx2">
                    <a:lumMod val="75000"/>
                  </a:schemeClr>
                </a:solidFill>
              </a:rPr>
              <a:t>// write call is transparent to data store</a:t>
            </a:r>
            <a:endParaRPr lang="en-US" sz="1600" dirty="0">
              <a:solidFill>
                <a:schemeClr val="tx2">
                  <a:lumMod val="75000"/>
                </a:schemeClr>
              </a:solidFill>
            </a:endParaRPr>
          </a:p>
          <a:p>
            <a:pPr marL="0" indent="0">
              <a:buNone/>
            </a:pPr>
            <a:r>
              <a:rPr lang="en-US" sz="1600" dirty="0" smtClean="0"/>
              <a:t>}</a:t>
            </a:r>
          </a:p>
        </p:txBody>
      </p:sp>
    </p:spTree>
    <p:extLst>
      <p:ext uri="{BB962C8B-B14F-4D97-AF65-F5344CB8AC3E}">
        <p14:creationId xmlns:p14="http://schemas.microsoft.com/office/powerpoint/2010/main" val="332582806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Demonstrable Code – Data</a:t>
            </a:r>
            <a:endParaRPr lang="en-US" dirty="0"/>
          </a:p>
        </p:txBody>
      </p:sp>
      <p:sp>
        <p:nvSpPr>
          <p:cNvPr id="3" name="Text Placeholder 2"/>
          <p:cNvSpPr>
            <a:spLocks noGrp="1"/>
          </p:cNvSpPr>
          <p:nvPr>
            <p:ph type="body" sz="quarter" idx="10"/>
          </p:nvPr>
        </p:nvSpPr>
        <p:spPr>
          <a:xfrm>
            <a:off x="381000" y="1143000"/>
            <a:ext cx="8382000" cy="5078313"/>
          </a:xfrm>
        </p:spPr>
        <p:txBody>
          <a:bodyPr/>
          <a:lstStyle/>
          <a:p>
            <a:r>
              <a:rPr lang="en-US" dirty="0" smtClean="0"/>
              <a:t>Handling Data Types Natively was Problematic</a:t>
            </a:r>
          </a:p>
          <a:p>
            <a:pPr lvl="1"/>
            <a:r>
              <a:rPr lang="en-US" dirty="0" smtClean="0"/>
              <a:t>Conversion from representations: File, Data Store, Java, User Output</a:t>
            </a:r>
          </a:p>
          <a:p>
            <a:pPr lvl="1"/>
            <a:r>
              <a:rPr lang="en-US" dirty="0" smtClean="0"/>
              <a:t>Lengthy if statements throughout code.</a:t>
            </a:r>
          </a:p>
          <a:p>
            <a:pPr lvl="1"/>
            <a:r>
              <a:rPr lang="en-US" dirty="0" smtClean="0"/>
              <a:t>Error (Coding) Prune – need extensive testing</a:t>
            </a:r>
          </a:p>
          <a:p>
            <a:pPr lvl="1"/>
            <a:r>
              <a:rPr lang="en-US" dirty="0" smtClean="0"/>
              <a:t>Long instruction (code) paths.</a:t>
            </a:r>
            <a:r>
              <a:rPr lang="en-US" dirty="0"/>
              <a:t/>
            </a:r>
            <a:br>
              <a:rPr lang="en-US" dirty="0"/>
            </a:br>
            <a:endParaRPr lang="en-US" dirty="0" smtClean="0"/>
          </a:p>
          <a:p>
            <a:r>
              <a:rPr lang="en-US" dirty="0" smtClean="0"/>
              <a:t>Decided to Abstract out Data Types</a:t>
            </a:r>
          </a:p>
          <a:p>
            <a:pPr lvl="1"/>
            <a:r>
              <a:rPr lang="en-US" dirty="0" smtClean="0"/>
              <a:t>Base Class defines interface</a:t>
            </a:r>
          </a:p>
          <a:p>
            <a:pPr lvl="1"/>
            <a:r>
              <a:rPr lang="en-US" dirty="0" smtClean="0"/>
              <a:t>Derived class per supported data type</a:t>
            </a:r>
          </a:p>
          <a:p>
            <a:pPr lvl="1"/>
            <a:r>
              <a:rPr lang="en-US" dirty="0" smtClean="0"/>
              <a:t>Handles conversions and operations</a:t>
            </a:r>
          </a:p>
        </p:txBody>
      </p:sp>
    </p:spTree>
    <p:extLst>
      <p:ext uri="{BB962C8B-B14F-4D97-AF65-F5344CB8AC3E}">
        <p14:creationId xmlns:p14="http://schemas.microsoft.com/office/powerpoint/2010/main" val="1860870364"/>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Data – Abstraction (Base Class)</a:t>
            </a:r>
            <a:endParaRPr lang="en-US" dirty="0"/>
          </a:p>
        </p:txBody>
      </p:sp>
      <p:sp>
        <p:nvSpPr>
          <p:cNvPr id="3" name="Text Placeholder 2"/>
          <p:cNvSpPr>
            <a:spLocks noGrp="1"/>
          </p:cNvSpPr>
          <p:nvPr>
            <p:ph type="body" sz="quarter" idx="10"/>
          </p:nvPr>
        </p:nvSpPr>
        <p:spPr>
          <a:xfrm>
            <a:off x="381000" y="914400"/>
            <a:ext cx="8382000" cy="4555093"/>
          </a:xfrm>
        </p:spPr>
        <p:txBody>
          <a:bodyPr/>
          <a:lstStyle/>
          <a:p>
            <a:pPr marL="0" indent="0">
              <a:buNone/>
            </a:pPr>
            <a:r>
              <a:rPr lang="en-US" sz="1600" dirty="0" smtClean="0"/>
              <a:t>// </a:t>
            </a:r>
            <a:r>
              <a:rPr lang="en-US" sz="1600" dirty="0"/>
              <a:t>Method for getting the value of the data item</a:t>
            </a:r>
          </a:p>
          <a:p>
            <a:pPr marL="0" indent="0">
              <a:buNone/>
            </a:pPr>
            <a:r>
              <a:rPr lang="en-US" sz="1600" dirty="0" smtClean="0"/>
              <a:t>public </a:t>
            </a:r>
            <a:r>
              <a:rPr lang="en-US" sz="1600" dirty="0"/>
              <a:t>abstract Object Get();</a:t>
            </a:r>
          </a:p>
          <a:p>
            <a:pPr marL="0" indent="0">
              <a:buNone/>
            </a:pPr>
            <a:r>
              <a:rPr lang="en-US" sz="1600" dirty="0"/>
              <a:t>	</a:t>
            </a:r>
          </a:p>
          <a:p>
            <a:pPr marL="0" indent="0">
              <a:buNone/>
            </a:pPr>
            <a:r>
              <a:rPr lang="en-US" sz="1600" dirty="0" smtClean="0"/>
              <a:t>// </a:t>
            </a:r>
            <a:r>
              <a:rPr lang="en-US" sz="1600" dirty="0"/>
              <a:t>Method for setting the value of the data item</a:t>
            </a:r>
          </a:p>
          <a:p>
            <a:pPr marL="0" indent="0">
              <a:buNone/>
            </a:pPr>
            <a:r>
              <a:rPr lang="en-US" sz="1600" dirty="0" smtClean="0"/>
              <a:t>public </a:t>
            </a:r>
            <a:r>
              <a:rPr lang="en-US" sz="1600" dirty="0"/>
              <a:t>abstract void Set( Object v );</a:t>
            </a:r>
          </a:p>
          <a:p>
            <a:pPr marL="0" indent="0">
              <a:buNone/>
            </a:pPr>
            <a:r>
              <a:rPr lang="en-US" sz="1600" dirty="0"/>
              <a:t>	</a:t>
            </a:r>
          </a:p>
          <a:p>
            <a:pPr marL="0" indent="0">
              <a:buNone/>
            </a:pPr>
            <a:r>
              <a:rPr lang="en-US" sz="1600" dirty="0" smtClean="0"/>
              <a:t>// </a:t>
            </a:r>
            <a:r>
              <a:rPr lang="en-US" sz="1600" dirty="0"/>
              <a:t>Method for string representation of the data item</a:t>
            </a:r>
          </a:p>
          <a:p>
            <a:pPr marL="0" indent="0">
              <a:buNone/>
            </a:pPr>
            <a:r>
              <a:rPr lang="en-US" sz="1600" dirty="0" smtClean="0"/>
              <a:t>public </a:t>
            </a:r>
            <a:r>
              <a:rPr lang="en-US" sz="1600" dirty="0"/>
              <a:t>abstract String </a:t>
            </a:r>
            <a:r>
              <a:rPr lang="en-US" sz="1600" dirty="0" err="1"/>
              <a:t>AsString</a:t>
            </a:r>
            <a:r>
              <a:rPr lang="en-US" sz="1600" dirty="0"/>
              <a:t>();</a:t>
            </a:r>
          </a:p>
          <a:p>
            <a:pPr marL="0" indent="0">
              <a:buNone/>
            </a:pPr>
            <a:r>
              <a:rPr lang="en-US" sz="1600" dirty="0"/>
              <a:t>	</a:t>
            </a:r>
          </a:p>
          <a:p>
            <a:pPr marL="0" indent="0">
              <a:buNone/>
            </a:pPr>
            <a:r>
              <a:rPr lang="en-US" sz="1600" dirty="0" smtClean="0"/>
              <a:t>// </a:t>
            </a:r>
            <a:r>
              <a:rPr lang="en-US" sz="1600" dirty="0"/>
              <a:t>Method for equal operator for data type</a:t>
            </a:r>
          </a:p>
          <a:p>
            <a:pPr marL="0" indent="0">
              <a:buNone/>
            </a:pPr>
            <a:r>
              <a:rPr lang="en-US" sz="1600" dirty="0" smtClean="0"/>
              <a:t>public </a:t>
            </a:r>
            <a:r>
              <a:rPr lang="en-US" sz="1600" dirty="0"/>
              <a:t>abstract </a:t>
            </a:r>
            <a:r>
              <a:rPr lang="en-US" sz="1600" dirty="0" err="1"/>
              <a:t>boolean</a:t>
            </a:r>
            <a:r>
              <a:rPr lang="en-US" sz="1600" dirty="0"/>
              <a:t> EQ( Object v );</a:t>
            </a:r>
          </a:p>
          <a:p>
            <a:pPr marL="0" indent="0">
              <a:buNone/>
            </a:pPr>
            <a:r>
              <a:rPr lang="en-US" sz="1600" dirty="0"/>
              <a:t>	</a:t>
            </a:r>
          </a:p>
          <a:p>
            <a:pPr marL="0" indent="0">
              <a:buNone/>
            </a:pPr>
            <a:r>
              <a:rPr lang="en-US" sz="1600" dirty="0" smtClean="0"/>
              <a:t>// </a:t>
            </a:r>
            <a:r>
              <a:rPr lang="en-US" sz="1600" dirty="0"/>
              <a:t>Method for not equal operator for data type</a:t>
            </a:r>
          </a:p>
          <a:p>
            <a:pPr marL="0" indent="0">
              <a:buNone/>
            </a:pPr>
            <a:r>
              <a:rPr lang="en-US" sz="1600" dirty="0" smtClean="0"/>
              <a:t>public </a:t>
            </a:r>
            <a:r>
              <a:rPr lang="en-US" sz="1600" dirty="0"/>
              <a:t>abstract </a:t>
            </a:r>
            <a:r>
              <a:rPr lang="en-US" sz="1600" dirty="0" err="1"/>
              <a:t>boolean</a:t>
            </a:r>
            <a:r>
              <a:rPr lang="en-US" sz="1600" dirty="0"/>
              <a:t> NE( Object v );</a:t>
            </a:r>
          </a:p>
          <a:p>
            <a:pPr marL="0" indent="0">
              <a:buNone/>
            </a:pPr>
            <a:r>
              <a:rPr lang="en-US" sz="1600" dirty="0"/>
              <a:t>	</a:t>
            </a:r>
          </a:p>
          <a:p>
            <a:pPr marL="0" indent="0">
              <a:buNone/>
            </a:pPr>
            <a:r>
              <a:rPr lang="en-US" sz="1600" dirty="0" smtClean="0"/>
              <a:t>// </a:t>
            </a:r>
            <a:r>
              <a:rPr lang="en-US" sz="1600" dirty="0"/>
              <a:t>Method for less than operator for data type</a:t>
            </a:r>
          </a:p>
          <a:p>
            <a:pPr marL="0" indent="0">
              <a:buNone/>
            </a:pPr>
            <a:r>
              <a:rPr lang="en-US" sz="1600" dirty="0" smtClean="0"/>
              <a:t>public </a:t>
            </a:r>
            <a:r>
              <a:rPr lang="en-US" sz="1600" dirty="0"/>
              <a:t>abstract </a:t>
            </a:r>
            <a:r>
              <a:rPr lang="en-US" sz="1600" dirty="0" err="1"/>
              <a:t>boolean</a:t>
            </a:r>
            <a:r>
              <a:rPr lang="en-US" sz="1600" dirty="0"/>
              <a:t> LT( Object v );</a:t>
            </a:r>
            <a:endParaRPr lang="en-US" sz="1600" dirty="0" smtClean="0"/>
          </a:p>
        </p:txBody>
      </p:sp>
    </p:spTree>
    <p:extLst>
      <p:ext uri="{BB962C8B-B14F-4D97-AF65-F5344CB8AC3E}">
        <p14:creationId xmlns:p14="http://schemas.microsoft.com/office/powerpoint/2010/main" val="287841529"/>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Data – Read  Opaque</a:t>
            </a:r>
            <a:endParaRPr lang="en-US" dirty="0"/>
          </a:p>
        </p:txBody>
      </p:sp>
      <p:sp>
        <p:nvSpPr>
          <p:cNvPr id="3" name="Text Placeholder 2"/>
          <p:cNvSpPr>
            <a:spLocks noGrp="1"/>
          </p:cNvSpPr>
          <p:nvPr>
            <p:ph type="body" sz="quarter" idx="10"/>
          </p:nvPr>
        </p:nvSpPr>
        <p:spPr>
          <a:xfrm>
            <a:off x="381000" y="914400"/>
            <a:ext cx="8382000" cy="5441490"/>
          </a:xfrm>
        </p:spPr>
        <p:txBody>
          <a:bodyPr/>
          <a:lstStyle/>
          <a:p>
            <a:pPr marL="0" indent="0">
              <a:buNone/>
            </a:pPr>
            <a:r>
              <a:rPr lang="en-US" sz="1600" dirty="0"/>
              <a:t>// Read each column according to data type</a:t>
            </a:r>
          </a:p>
          <a:p>
            <a:pPr marL="0" indent="0">
              <a:buNone/>
            </a:pPr>
            <a:r>
              <a:rPr lang="en-US" sz="1600" dirty="0" err="1" smtClean="0"/>
              <a:t>boolean</a:t>
            </a:r>
            <a:r>
              <a:rPr lang="en-US" sz="1600" dirty="0" smtClean="0"/>
              <a:t> </a:t>
            </a:r>
            <a:r>
              <a:rPr lang="en-US" sz="1600" dirty="0"/>
              <a:t>skip = false;</a:t>
            </a:r>
          </a:p>
          <a:p>
            <a:pPr marL="0" indent="0">
              <a:buNone/>
            </a:pPr>
            <a:r>
              <a:rPr lang="en-US" sz="1600" dirty="0" smtClean="0"/>
              <a:t>for </a:t>
            </a:r>
            <a:r>
              <a:rPr lang="en-US" sz="1600" dirty="0"/>
              <a:t>( Pair&lt;</a:t>
            </a:r>
            <a:r>
              <a:rPr lang="en-US" sz="1600" dirty="0" err="1"/>
              <a:t>String,String</a:t>
            </a:r>
            <a:r>
              <a:rPr lang="en-US" sz="1600" dirty="0"/>
              <a:t>&gt; key : keys ) {</a:t>
            </a:r>
          </a:p>
          <a:p>
            <a:pPr marL="0" indent="0">
              <a:buNone/>
            </a:pPr>
            <a:r>
              <a:rPr lang="en-US" sz="1600" dirty="0"/>
              <a:t>	</a:t>
            </a:r>
            <a:r>
              <a:rPr lang="en-US" sz="1600" dirty="0" smtClean="0"/>
              <a:t>Data </a:t>
            </a:r>
            <a:r>
              <a:rPr lang="en-US" sz="1600" dirty="0"/>
              <a:t>value = null;</a:t>
            </a:r>
          </a:p>
          <a:p>
            <a:pPr marL="0" indent="0">
              <a:buNone/>
            </a:pPr>
            <a:r>
              <a:rPr lang="en-US" sz="1600" dirty="0"/>
              <a:t>	</a:t>
            </a:r>
            <a:r>
              <a:rPr lang="en-US" sz="1600" dirty="0" smtClean="0"/>
              <a:t>switch </a:t>
            </a:r>
            <a:r>
              <a:rPr lang="en-US" sz="1600" dirty="0"/>
              <a:t>( </a:t>
            </a:r>
            <a:r>
              <a:rPr lang="en-US" sz="1600" dirty="0" err="1"/>
              <a:t>key.getValue</a:t>
            </a:r>
            <a:r>
              <a:rPr lang="en-US" sz="1600" dirty="0"/>
              <a:t>() )</a:t>
            </a:r>
          </a:p>
          <a:p>
            <a:pPr marL="0" indent="0">
              <a:buNone/>
            </a:pPr>
            <a:r>
              <a:rPr lang="en-US" sz="1600" dirty="0"/>
              <a:t>	</a:t>
            </a:r>
            <a:r>
              <a:rPr lang="en-US" sz="1600" dirty="0" smtClean="0"/>
              <a:t>{</a:t>
            </a:r>
            <a:endParaRPr lang="en-US" sz="1600" dirty="0"/>
          </a:p>
          <a:p>
            <a:pPr marL="0" indent="0">
              <a:buNone/>
            </a:pPr>
            <a:r>
              <a:rPr lang="en-US" sz="1600" dirty="0"/>
              <a:t>	</a:t>
            </a:r>
            <a:r>
              <a:rPr lang="en-US" sz="1600" dirty="0" smtClean="0"/>
              <a:t>case </a:t>
            </a:r>
            <a:r>
              <a:rPr lang="en-US" sz="1600" dirty="0"/>
              <a:t>"string16" : value = new DataString16();  </a:t>
            </a:r>
            <a:r>
              <a:rPr lang="en-US" sz="1600" dirty="0" err="1"/>
              <a:t>value.Set</a:t>
            </a:r>
            <a:r>
              <a:rPr lang="en-US" sz="1600" dirty="0"/>
              <a:t>( ( ( String ) Read( 16 ) ).trim()  );  break;</a:t>
            </a:r>
          </a:p>
          <a:p>
            <a:pPr marL="0" indent="0">
              <a:buNone/>
            </a:pPr>
            <a:r>
              <a:rPr lang="en-US" sz="1600" dirty="0"/>
              <a:t>	</a:t>
            </a:r>
            <a:r>
              <a:rPr lang="en-US" sz="1600" dirty="0" smtClean="0"/>
              <a:t>case </a:t>
            </a:r>
            <a:r>
              <a:rPr lang="en-US" sz="1600" dirty="0"/>
              <a:t>"string32" : value = new DataString32();  </a:t>
            </a:r>
            <a:r>
              <a:rPr lang="en-US" sz="1600" dirty="0" err="1"/>
              <a:t>value.Set</a:t>
            </a:r>
            <a:r>
              <a:rPr lang="en-US" sz="1600" dirty="0"/>
              <a:t>( ( ( String ) Read( 32 ) ).trim() );  break;</a:t>
            </a:r>
          </a:p>
          <a:p>
            <a:pPr marL="0" indent="0">
              <a:buNone/>
            </a:pPr>
            <a:r>
              <a:rPr lang="en-US" sz="1600" dirty="0"/>
              <a:t>	</a:t>
            </a:r>
            <a:r>
              <a:rPr lang="en-US" sz="1600" dirty="0" smtClean="0"/>
              <a:t>case </a:t>
            </a:r>
            <a:r>
              <a:rPr lang="en-US" sz="1600" dirty="0"/>
              <a:t>"string64" : value = new DataString64();  </a:t>
            </a:r>
            <a:r>
              <a:rPr lang="en-US" sz="1600" dirty="0" err="1"/>
              <a:t>value.Set</a:t>
            </a:r>
            <a:r>
              <a:rPr lang="en-US" sz="1600" dirty="0"/>
              <a:t>( ( ( String ) Read( 64 ) ).trim() );  break;</a:t>
            </a:r>
          </a:p>
          <a:p>
            <a:pPr marL="0" indent="0">
              <a:buNone/>
            </a:pPr>
            <a:r>
              <a:rPr lang="en-US" sz="1600" dirty="0"/>
              <a:t>	</a:t>
            </a:r>
            <a:r>
              <a:rPr lang="en-US" sz="1600" dirty="0" smtClean="0"/>
              <a:t>case </a:t>
            </a:r>
            <a:r>
              <a:rPr lang="en-US" sz="1600" dirty="0"/>
              <a:t>"string128": value = new DataString128(); </a:t>
            </a:r>
            <a:r>
              <a:rPr lang="en-US" sz="1600" dirty="0" err="1"/>
              <a:t>value.Set</a:t>
            </a:r>
            <a:r>
              <a:rPr lang="en-US" sz="1600" dirty="0"/>
              <a:t>( ( ( String ) Read( 128 ) ).trim() ); break;</a:t>
            </a:r>
          </a:p>
          <a:p>
            <a:pPr marL="0" indent="0">
              <a:buNone/>
            </a:pPr>
            <a:r>
              <a:rPr lang="en-US" sz="1600" dirty="0"/>
              <a:t>	</a:t>
            </a:r>
            <a:r>
              <a:rPr lang="en-US" sz="1600" dirty="0" smtClean="0"/>
              <a:t>case </a:t>
            </a:r>
            <a:r>
              <a:rPr lang="en-US" sz="1600" dirty="0"/>
              <a:t>"</a:t>
            </a:r>
            <a:r>
              <a:rPr lang="en-US" sz="1600" dirty="0" smtClean="0"/>
              <a:t>char“     : </a:t>
            </a:r>
            <a:r>
              <a:rPr lang="en-US" sz="1600" dirty="0"/>
              <a:t>value = new </a:t>
            </a:r>
            <a:r>
              <a:rPr lang="en-US" sz="1600" dirty="0" err="1"/>
              <a:t>DataChar</a:t>
            </a:r>
            <a:r>
              <a:rPr lang="en-US" sz="1600" dirty="0"/>
              <a:t>();	   </a:t>
            </a:r>
            <a:r>
              <a:rPr lang="en-US" sz="1600" dirty="0" err="1"/>
              <a:t>value.Set</a:t>
            </a:r>
            <a:r>
              <a:rPr lang="en-US" sz="1600" dirty="0"/>
              <a:t>( ( char ) </a:t>
            </a:r>
            <a:r>
              <a:rPr lang="en-US" sz="1600" dirty="0" err="1"/>
              <a:t>ReadByte</a:t>
            </a:r>
            <a:r>
              <a:rPr lang="en-US" sz="1600" dirty="0"/>
              <a:t>() ); break;</a:t>
            </a:r>
          </a:p>
          <a:p>
            <a:pPr marL="0" indent="0">
              <a:buNone/>
            </a:pPr>
            <a:r>
              <a:rPr lang="en-US" sz="1600" dirty="0"/>
              <a:t>	</a:t>
            </a:r>
            <a:r>
              <a:rPr lang="en-US" sz="1600" dirty="0" smtClean="0"/>
              <a:t>case </a:t>
            </a:r>
            <a:r>
              <a:rPr lang="en-US" sz="1600" dirty="0"/>
              <a:t>"short"    : value = new </a:t>
            </a:r>
            <a:r>
              <a:rPr lang="en-US" sz="1600" dirty="0" err="1"/>
              <a:t>DataShort</a:t>
            </a:r>
            <a:r>
              <a:rPr lang="en-US" sz="1600" dirty="0"/>
              <a:t>();     </a:t>
            </a:r>
            <a:r>
              <a:rPr lang="en-US" sz="1600" dirty="0" err="1"/>
              <a:t>value.Set</a:t>
            </a:r>
            <a:r>
              <a:rPr lang="en-US" sz="1600" dirty="0"/>
              <a:t>( </a:t>
            </a:r>
            <a:r>
              <a:rPr lang="en-US" sz="1600" dirty="0" err="1"/>
              <a:t>ReadShort</a:t>
            </a:r>
            <a:r>
              <a:rPr lang="en-US" sz="1600" dirty="0"/>
              <a:t>() ); break;</a:t>
            </a:r>
          </a:p>
          <a:p>
            <a:pPr marL="0" indent="0">
              <a:buNone/>
            </a:pPr>
            <a:r>
              <a:rPr lang="en-US" sz="1600" dirty="0"/>
              <a:t>	</a:t>
            </a:r>
            <a:r>
              <a:rPr lang="en-US" sz="1600" dirty="0" smtClean="0"/>
              <a:t>case </a:t>
            </a:r>
            <a:r>
              <a:rPr lang="en-US" sz="1600" dirty="0"/>
              <a:t>"integer" </a:t>
            </a:r>
            <a:r>
              <a:rPr lang="en-US" sz="1600" dirty="0" smtClean="0"/>
              <a:t>: </a:t>
            </a:r>
            <a:r>
              <a:rPr lang="en-US" sz="1600" dirty="0"/>
              <a:t>value = new </a:t>
            </a:r>
            <a:r>
              <a:rPr lang="en-US" sz="1600" dirty="0" err="1"/>
              <a:t>DataInteger</a:t>
            </a:r>
            <a:r>
              <a:rPr lang="en-US" sz="1600" dirty="0"/>
              <a:t>();   </a:t>
            </a:r>
            <a:r>
              <a:rPr lang="en-US" sz="1600" dirty="0" err="1"/>
              <a:t>value.Set</a:t>
            </a:r>
            <a:r>
              <a:rPr lang="en-US" sz="1600" dirty="0"/>
              <a:t>( </a:t>
            </a:r>
            <a:r>
              <a:rPr lang="en-US" sz="1600" dirty="0" err="1"/>
              <a:t>ReadInt</a:t>
            </a:r>
            <a:r>
              <a:rPr lang="en-US" sz="1600" dirty="0"/>
              <a:t>() ); break;</a:t>
            </a:r>
          </a:p>
          <a:p>
            <a:pPr marL="0" indent="0">
              <a:buNone/>
            </a:pPr>
            <a:r>
              <a:rPr lang="en-US" sz="1600" dirty="0"/>
              <a:t>	</a:t>
            </a:r>
            <a:r>
              <a:rPr lang="en-US" sz="1600" dirty="0" smtClean="0"/>
              <a:t>case </a:t>
            </a:r>
            <a:r>
              <a:rPr lang="en-US" sz="1600" dirty="0"/>
              <a:t>"long"  </a:t>
            </a:r>
            <a:r>
              <a:rPr lang="en-US" sz="1600" dirty="0" smtClean="0"/>
              <a:t>    : </a:t>
            </a:r>
            <a:r>
              <a:rPr lang="en-US" sz="1600" dirty="0"/>
              <a:t>value = new </a:t>
            </a:r>
            <a:r>
              <a:rPr lang="en-US" sz="1600" dirty="0" err="1"/>
              <a:t>DataLong</a:t>
            </a:r>
            <a:r>
              <a:rPr lang="en-US" sz="1600" dirty="0"/>
              <a:t>();      </a:t>
            </a:r>
            <a:r>
              <a:rPr lang="en-US" sz="1600" dirty="0" err="1"/>
              <a:t>value.Set</a:t>
            </a:r>
            <a:r>
              <a:rPr lang="en-US" sz="1600" dirty="0"/>
              <a:t>( </a:t>
            </a:r>
            <a:r>
              <a:rPr lang="en-US" sz="1600" dirty="0" err="1"/>
              <a:t>ReadLong</a:t>
            </a:r>
            <a:r>
              <a:rPr lang="en-US" sz="1600" dirty="0"/>
              <a:t>() ); break;</a:t>
            </a:r>
          </a:p>
          <a:p>
            <a:pPr marL="0" indent="0">
              <a:buNone/>
            </a:pPr>
            <a:r>
              <a:rPr lang="en-US" sz="1600" dirty="0"/>
              <a:t>	</a:t>
            </a:r>
            <a:r>
              <a:rPr lang="en-US" sz="1600" dirty="0" smtClean="0"/>
              <a:t>case </a:t>
            </a:r>
            <a:r>
              <a:rPr lang="en-US" sz="1600" dirty="0"/>
              <a:t>"float"  </a:t>
            </a:r>
            <a:r>
              <a:rPr lang="en-US" sz="1600" dirty="0" smtClean="0"/>
              <a:t>    : </a:t>
            </a:r>
            <a:r>
              <a:rPr lang="en-US" sz="1600" dirty="0"/>
              <a:t>value = new </a:t>
            </a:r>
            <a:r>
              <a:rPr lang="en-US" sz="1600" dirty="0" err="1"/>
              <a:t>DataFloat</a:t>
            </a:r>
            <a:r>
              <a:rPr lang="en-US" sz="1600" dirty="0"/>
              <a:t>();     </a:t>
            </a:r>
            <a:r>
              <a:rPr lang="en-US" sz="1600" dirty="0" err="1"/>
              <a:t>value.Set</a:t>
            </a:r>
            <a:r>
              <a:rPr lang="en-US" sz="1600" dirty="0"/>
              <a:t>( </a:t>
            </a:r>
            <a:r>
              <a:rPr lang="en-US" sz="1600" dirty="0" err="1"/>
              <a:t>ReadFloat</a:t>
            </a:r>
            <a:r>
              <a:rPr lang="en-US" sz="1600" dirty="0"/>
              <a:t>() ); break;</a:t>
            </a:r>
          </a:p>
          <a:p>
            <a:pPr marL="0" indent="0">
              <a:buNone/>
            </a:pPr>
            <a:r>
              <a:rPr lang="en-US" sz="1600" dirty="0"/>
              <a:t>	</a:t>
            </a:r>
            <a:r>
              <a:rPr lang="en-US" sz="1600" dirty="0" smtClean="0"/>
              <a:t>case </a:t>
            </a:r>
            <a:r>
              <a:rPr lang="en-US" sz="1600" dirty="0"/>
              <a:t>"double"  </a:t>
            </a:r>
            <a:r>
              <a:rPr lang="en-US" sz="1600" dirty="0" smtClean="0"/>
              <a:t>: </a:t>
            </a:r>
            <a:r>
              <a:rPr lang="en-US" sz="1600" dirty="0"/>
              <a:t>value = new </a:t>
            </a:r>
            <a:r>
              <a:rPr lang="en-US" sz="1600" dirty="0" err="1"/>
              <a:t>DataDouble</a:t>
            </a:r>
            <a:r>
              <a:rPr lang="en-US" sz="1600" dirty="0"/>
              <a:t>();    </a:t>
            </a:r>
            <a:r>
              <a:rPr lang="en-US" sz="1600" dirty="0" err="1"/>
              <a:t>value.Set</a:t>
            </a:r>
            <a:r>
              <a:rPr lang="en-US" sz="1600" dirty="0"/>
              <a:t>( </a:t>
            </a:r>
            <a:r>
              <a:rPr lang="en-US" sz="1600" dirty="0" err="1"/>
              <a:t>ReadDouble</a:t>
            </a:r>
            <a:r>
              <a:rPr lang="en-US" sz="1600" dirty="0"/>
              <a:t>() ); break;</a:t>
            </a:r>
          </a:p>
          <a:p>
            <a:pPr marL="0" indent="0">
              <a:buNone/>
            </a:pPr>
            <a:r>
              <a:rPr lang="en-US" sz="1600" dirty="0"/>
              <a:t>	</a:t>
            </a:r>
            <a:r>
              <a:rPr lang="en-US" sz="1600" dirty="0" smtClean="0"/>
              <a:t>case </a:t>
            </a:r>
            <a:r>
              <a:rPr lang="en-US" sz="1600" dirty="0"/>
              <a:t>"date"  </a:t>
            </a:r>
            <a:r>
              <a:rPr lang="en-US" sz="1600" dirty="0" smtClean="0"/>
              <a:t>    : </a:t>
            </a:r>
            <a:r>
              <a:rPr lang="en-US" sz="1600" dirty="0"/>
              <a:t>value = new </a:t>
            </a:r>
            <a:r>
              <a:rPr lang="en-US" sz="1600" dirty="0" err="1"/>
              <a:t>DataDate</a:t>
            </a:r>
            <a:r>
              <a:rPr lang="en-US" sz="1600" dirty="0"/>
              <a:t>();      </a:t>
            </a:r>
            <a:r>
              <a:rPr lang="en-US" sz="1600" dirty="0" err="1"/>
              <a:t>value.Set</a:t>
            </a:r>
            <a:r>
              <a:rPr lang="en-US" sz="1600" dirty="0"/>
              <a:t>( </a:t>
            </a:r>
            <a:r>
              <a:rPr lang="en-US" sz="1600" dirty="0" err="1"/>
              <a:t>ReadLong</a:t>
            </a:r>
            <a:r>
              <a:rPr lang="en-US" sz="1600" dirty="0"/>
              <a:t>() ); break</a:t>
            </a:r>
            <a:r>
              <a:rPr lang="en-US" sz="1600" dirty="0" smtClean="0"/>
              <a:t>;</a:t>
            </a:r>
          </a:p>
        </p:txBody>
      </p:sp>
    </p:spTree>
    <p:extLst>
      <p:ext uri="{BB962C8B-B14F-4D97-AF65-F5344CB8AC3E}">
        <p14:creationId xmlns:p14="http://schemas.microsoft.com/office/powerpoint/2010/main" val="160844922"/>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Data – Operation Transparent</a:t>
            </a:r>
            <a:endParaRPr lang="en-US" dirty="0"/>
          </a:p>
        </p:txBody>
      </p:sp>
      <p:sp>
        <p:nvSpPr>
          <p:cNvPr id="3" name="Text Placeholder 2"/>
          <p:cNvSpPr>
            <a:spLocks noGrp="1"/>
          </p:cNvSpPr>
          <p:nvPr>
            <p:ph type="body" sz="quarter" idx="10"/>
          </p:nvPr>
        </p:nvSpPr>
        <p:spPr>
          <a:xfrm>
            <a:off x="381000" y="914400"/>
            <a:ext cx="8382000" cy="6672596"/>
          </a:xfrm>
        </p:spPr>
        <p:txBody>
          <a:bodyPr/>
          <a:lstStyle/>
          <a:p>
            <a:pPr marL="0" indent="0">
              <a:buNone/>
            </a:pPr>
            <a:r>
              <a:rPr lang="en-US" sz="1600" dirty="0"/>
              <a:t>// Check each where condition (AND)</a:t>
            </a:r>
          </a:p>
          <a:p>
            <a:pPr marL="0" indent="0">
              <a:buNone/>
            </a:pPr>
            <a:r>
              <a:rPr lang="en-US" sz="1600" dirty="0" smtClean="0"/>
              <a:t>for </a:t>
            </a:r>
            <a:r>
              <a:rPr lang="en-US" sz="1600" dirty="0"/>
              <a:t>( Where </a:t>
            </a:r>
            <a:r>
              <a:rPr lang="en-US" sz="1600" dirty="0" err="1"/>
              <a:t>where</a:t>
            </a:r>
            <a:r>
              <a:rPr lang="en-US" sz="1600" dirty="0"/>
              <a:t> : </a:t>
            </a:r>
            <a:r>
              <a:rPr lang="en-US" sz="1600" dirty="0" err="1"/>
              <a:t>whereList</a:t>
            </a:r>
            <a:r>
              <a:rPr lang="en-US" sz="1600" dirty="0"/>
              <a:t> ) {</a:t>
            </a:r>
          </a:p>
          <a:p>
            <a:pPr marL="0" indent="0">
              <a:buNone/>
            </a:pPr>
            <a:r>
              <a:rPr lang="en-US" sz="1600" dirty="0"/>
              <a:t>	</a:t>
            </a:r>
            <a:r>
              <a:rPr lang="en-US" sz="1600" dirty="0" smtClean="0"/>
              <a:t>// </a:t>
            </a:r>
            <a:r>
              <a:rPr lang="en-US" sz="1600" dirty="0"/>
              <a:t>matched key</a:t>
            </a:r>
          </a:p>
          <a:p>
            <a:pPr marL="0" indent="0">
              <a:buNone/>
            </a:pPr>
            <a:r>
              <a:rPr lang="en-US" sz="1600" dirty="0"/>
              <a:t>	</a:t>
            </a:r>
            <a:r>
              <a:rPr lang="en-US" sz="1600" dirty="0" smtClean="0"/>
              <a:t>if </a:t>
            </a:r>
            <a:r>
              <a:rPr lang="en-US" sz="1600" dirty="0"/>
              <a:t>( </a:t>
            </a:r>
            <a:r>
              <a:rPr lang="en-US" sz="1600" dirty="0" err="1"/>
              <a:t>key.getKey</a:t>
            </a:r>
            <a:r>
              <a:rPr lang="en-US" sz="1600" dirty="0"/>
              <a:t>().equals( </a:t>
            </a:r>
            <a:r>
              <a:rPr lang="en-US" sz="1600" dirty="0" err="1"/>
              <a:t>where.key</a:t>
            </a:r>
            <a:r>
              <a:rPr lang="en-US" sz="1600" dirty="0"/>
              <a:t> ) ) {</a:t>
            </a:r>
          </a:p>
          <a:p>
            <a:pPr marL="0" indent="0">
              <a:buNone/>
            </a:pPr>
            <a:r>
              <a:rPr lang="en-US" sz="1600" dirty="0"/>
              <a:t>		</a:t>
            </a:r>
            <a:r>
              <a:rPr lang="en-US" sz="1600" dirty="0" smtClean="0"/>
              <a:t>switch </a:t>
            </a:r>
            <a:r>
              <a:rPr lang="en-US" sz="1600" dirty="0"/>
              <a:t>( </a:t>
            </a:r>
            <a:r>
              <a:rPr lang="en-US" sz="1600" dirty="0" err="1"/>
              <a:t>where.op</a:t>
            </a:r>
            <a:r>
              <a:rPr lang="en-US" sz="1600" dirty="0"/>
              <a:t> ) {</a:t>
            </a:r>
          </a:p>
          <a:p>
            <a:pPr marL="0" indent="0">
              <a:buNone/>
            </a:pPr>
            <a:r>
              <a:rPr lang="en-US" sz="1600" dirty="0"/>
              <a:t>		</a:t>
            </a:r>
            <a:r>
              <a:rPr lang="en-US" sz="1600" dirty="0" smtClean="0"/>
              <a:t>case </a:t>
            </a:r>
            <a:r>
              <a:rPr lang="en-US" sz="1600" dirty="0"/>
              <a:t>EQ: </a:t>
            </a:r>
          </a:p>
          <a:p>
            <a:pPr marL="0" indent="0">
              <a:buNone/>
            </a:pPr>
            <a:r>
              <a:rPr lang="en-US" sz="1600" dirty="0"/>
              <a:t>			</a:t>
            </a:r>
            <a:r>
              <a:rPr lang="en-US" sz="1600" dirty="0" smtClean="0"/>
              <a:t>if </a:t>
            </a:r>
            <a:r>
              <a:rPr lang="en-US" sz="1600" dirty="0"/>
              <a:t>( !</a:t>
            </a:r>
            <a:r>
              <a:rPr lang="en-US" sz="1600" dirty="0" err="1"/>
              <a:t>value.EQ</a:t>
            </a:r>
            <a:r>
              <a:rPr lang="en-US" sz="1600" dirty="0"/>
              <a:t>( </a:t>
            </a:r>
            <a:r>
              <a:rPr lang="en-US" sz="1600" dirty="0" err="1"/>
              <a:t>where.value</a:t>
            </a:r>
            <a:r>
              <a:rPr lang="en-US" sz="1600" dirty="0"/>
              <a:t> ) ) </a:t>
            </a:r>
            <a:r>
              <a:rPr lang="en-US" sz="1600" dirty="0" smtClean="0"/>
              <a:t>{</a:t>
            </a:r>
            <a:r>
              <a:rPr lang="en-US" sz="1600" dirty="0"/>
              <a:t>							</a:t>
            </a:r>
            <a:r>
              <a:rPr lang="en-US" sz="1600" dirty="0" smtClean="0"/>
              <a:t>	skip </a:t>
            </a:r>
            <a:r>
              <a:rPr lang="en-US" sz="1600" dirty="0"/>
              <a:t>= true; // value not matched</a:t>
            </a:r>
          </a:p>
          <a:p>
            <a:pPr marL="0" indent="0">
              <a:buNone/>
            </a:pPr>
            <a:r>
              <a:rPr lang="en-US" sz="1600" dirty="0"/>
              <a:t>				</a:t>
            </a:r>
            <a:r>
              <a:rPr lang="en-US" sz="1600" dirty="0" smtClean="0"/>
              <a:t>break</a:t>
            </a:r>
            <a:r>
              <a:rPr lang="en-US" sz="1600" dirty="0"/>
              <a:t>;</a:t>
            </a:r>
          </a:p>
          <a:p>
            <a:pPr marL="0" indent="0">
              <a:buNone/>
            </a:pPr>
            <a:r>
              <a:rPr lang="en-US" sz="1600" dirty="0"/>
              <a:t>			</a:t>
            </a:r>
            <a:r>
              <a:rPr lang="en-US" sz="1600" dirty="0" smtClean="0"/>
              <a:t>}</a:t>
            </a:r>
            <a:endParaRPr lang="en-US" sz="1600" dirty="0"/>
          </a:p>
          <a:p>
            <a:pPr marL="0" indent="0">
              <a:buNone/>
            </a:pPr>
            <a:r>
              <a:rPr lang="en-US" sz="1600" dirty="0"/>
              <a:t>			</a:t>
            </a:r>
            <a:r>
              <a:rPr lang="en-US" sz="1600" dirty="0" smtClean="0"/>
              <a:t>break</a:t>
            </a:r>
            <a:r>
              <a:rPr lang="en-US" sz="1600" dirty="0"/>
              <a:t>;</a:t>
            </a:r>
          </a:p>
          <a:p>
            <a:pPr marL="0" indent="0">
              <a:buNone/>
            </a:pPr>
            <a:r>
              <a:rPr lang="en-US" sz="1600" dirty="0"/>
              <a:t>		</a:t>
            </a:r>
            <a:r>
              <a:rPr lang="en-US" sz="1600" dirty="0" smtClean="0"/>
              <a:t>case </a:t>
            </a:r>
            <a:r>
              <a:rPr lang="en-US" sz="1600" dirty="0"/>
              <a:t>NE: </a:t>
            </a:r>
          </a:p>
          <a:p>
            <a:pPr marL="0" indent="0">
              <a:buNone/>
            </a:pPr>
            <a:r>
              <a:rPr lang="en-US" sz="1600" dirty="0"/>
              <a:t>			</a:t>
            </a:r>
            <a:r>
              <a:rPr lang="en-US" sz="1600" dirty="0" smtClean="0"/>
              <a:t>if </a:t>
            </a:r>
            <a:r>
              <a:rPr lang="en-US" sz="1600" dirty="0"/>
              <a:t>( !value.NE( </a:t>
            </a:r>
            <a:r>
              <a:rPr lang="en-US" sz="1600" dirty="0" err="1"/>
              <a:t>where.value</a:t>
            </a:r>
            <a:r>
              <a:rPr lang="en-US" sz="1600" dirty="0"/>
              <a:t> ) ) {</a:t>
            </a:r>
          </a:p>
          <a:p>
            <a:pPr marL="0" indent="0">
              <a:buNone/>
            </a:pPr>
            <a:r>
              <a:rPr lang="en-US" sz="1600" dirty="0"/>
              <a:t>				</a:t>
            </a:r>
            <a:r>
              <a:rPr lang="en-US" sz="1600" dirty="0" smtClean="0"/>
              <a:t>skip </a:t>
            </a:r>
            <a:r>
              <a:rPr lang="en-US" sz="1600" dirty="0"/>
              <a:t>= true; // value not matched</a:t>
            </a:r>
          </a:p>
          <a:p>
            <a:pPr marL="0" indent="0">
              <a:buNone/>
            </a:pPr>
            <a:r>
              <a:rPr lang="en-US" sz="1600" dirty="0"/>
              <a:t>				</a:t>
            </a:r>
            <a:r>
              <a:rPr lang="en-US" sz="1600" dirty="0" smtClean="0"/>
              <a:t>break</a:t>
            </a:r>
            <a:r>
              <a:rPr lang="en-US" sz="1600" dirty="0"/>
              <a:t>;</a:t>
            </a:r>
          </a:p>
          <a:p>
            <a:pPr marL="0" indent="0">
              <a:buNone/>
            </a:pPr>
            <a:r>
              <a:rPr lang="en-US" sz="1600" dirty="0"/>
              <a:t>			</a:t>
            </a:r>
            <a:r>
              <a:rPr lang="en-US" sz="1600" dirty="0" smtClean="0"/>
              <a:t>}</a:t>
            </a:r>
            <a:endParaRPr lang="en-US" sz="1600" dirty="0"/>
          </a:p>
          <a:p>
            <a:pPr marL="0" indent="0">
              <a:buNone/>
            </a:pPr>
            <a:r>
              <a:rPr lang="en-US" sz="1600" dirty="0"/>
              <a:t>			</a:t>
            </a:r>
            <a:r>
              <a:rPr lang="en-US" sz="1600" dirty="0" smtClean="0"/>
              <a:t>break</a:t>
            </a:r>
            <a:r>
              <a:rPr lang="en-US" sz="1600" dirty="0"/>
              <a:t>;</a:t>
            </a:r>
          </a:p>
          <a:p>
            <a:pPr marL="0" indent="0">
              <a:buNone/>
            </a:pPr>
            <a:r>
              <a:rPr lang="en-US" sz="1600" dirty="0"/>
              <a:t>		</a:t>
            </a:r>
            <a:r>
              <a:rPr lang="en-US" sz="1600" dirty="0" smtClean="0"/>
              <a:t>case </a:t>
            </a:r>
            <a:r>
              <a:rPr lang="en-US" sz="1600" dirty="0"/>
              <a:t>LT: </a:t>
            </a:r>
          </a:p>
          <a:p>
            <a:pPr marL="0" indent="0">
              <a:buNone/>
            </a:pPr>
            <a:r>
              <a:rPr lang="en-US" sz="1600" dirty="0"/>
              <a:t>		</a:t>
            </a:r>
            <a:r>
              <a:rPr lang="en-US" sz="1600" dirty="0" smtClean="0"/>
              <a:t>	if </a:t>
            </a:r>
            <a:r>
              <a:rPr lang="en-US" sz="1600" dirty="0"/>
              <a:t>( !value.LT( </a:t>
            </a:r>
            <a:r>
              <a:rPr lang="en-US" sz="1600" dirty="0" err="1"/>
              <a:t>where.value</a:t>
            </a:r>
            <a:r>
              <a:rPr lang="en-US" sz="1600" dirty="0"/>
              <a:t> ) ) {</a:t>
            </a:r>
          </a:p>
          <a:p>
            <a:pPr marL="0" indent="0">
              <a:buNone/>
            </a:pPr>
            <a:r>
              <a:rPr lang="en-US" sz="1600" dirty="0"/>
              <a:t>				</a:t>
            </a:r>
            <a:r>
              <a:rPr lang="en-US" sz="1600" dirty="0" smtClean="0"/>
              <a:t>skip </a:t>
            </a:r>
            <a:r>
              <a:rPr lang="en-US" sz="1600" dirty="0"/>
              <a:t>= true; // value not matched</a:t>
            </a:r>
          </a:p>
          <a:p>
            <a:pPr marL="0" indent="0">
              <a:buNone/>
            </a:pPr>
            <a:r>
              <a:rPr lang="en-US" sz="1600" dirty="0"/>
              <a:t>				</a:t>
            </a:r>
            <a:r>
              <a:rPr lang="en-US" sz="1600" dirty="0" smtClean="0"/>
              <a:t>break</a:t>
            </a:r>
            <a:r>
              <a:rPr lang="en-US" sz="1600" dirty="0"/>
              <a:t>;</a:t>
            </a:r>
          </a:p>
          <a:p>
            <a:pPr marL="0" indent="0">
              <a:buNone/>
            </a:pPr>
            <a:r>
              <a:rPr lang="en-US" sz="1600" dirty="0"/>
              <a:t>								</a:t>
            </a:r>
          </a:p>
          <a:p>
            <a:pPr marL="0" indent="0">
              <a:buNone/>
            </a:pPr>
            <a:endParaRPr lang="en-US" sz="1600" dirty="0" smtClean="0"/>
          </a:p>
          <a:p>
            <a:pPr marL="0" indent="0">
              <a:buNone/>
            </a:pPr>
            <a:endParaRPr lang="en-US" sz="1600" dirty="0"/>
          </a:p>
          <a:p>
            <a:pPr marL="0" indent="0">
              <a:buNone/>
            </a:pPr>
            <a:endParaRPr lang="en-US" sz="1600" dirty="0" smtClean="0"/>
          </a:p>
        </p:txBody>
      </p:sp>
    </p:spTree>
    <p:extLst>
      <p:ext uri="{BB962C8B-B14F-4D97-AF65-F5344CB8AC3E}">
        <p14:creationId xmlns:p14="http://schemas.microsoft.com/office/powerpoint/2010/main" val="79276808"/>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Demonstrable Code – Parse Input</a:t>
            </a:r>
            <a:endParaRPr lang="en-US" dirty="0"/>
          </a:p>
        </p:txBody>
      </p:sp>
      <p:sp>
        <p:nvSpPr>
          <p:cNvPr id="3" name="Text Placeholder 2"/>
          <p:cNvSpPr>
            <a:spLocks noGrp="1"/>
          </p:cNvSpPr>
          <p:nvPr>
            <p:ph type="body" sz="quarter" idx="10"/>
          </p:nvPr>
        </p:nvSpPr>
        <p:spPr>
          <a:xfrm>
            <a:off x="381000" y="1143000"/>
            <a:ext cx="8382000" cy="4204228"/>
          </a:xfrm>
        </p:spPr>
        <p:txBody>
          <a:bodyPr/>
          <a:lstStyle/>
          <a:p>
            <a:r>
              <a:rPr lang="en-US" dirty="0"/>
              <a:t>Used OOP abstraction and interface</a:t>
            </a:r>
          </a:p>
          <a:p>
            <a:pPr lvl="1"/>
            <a:r>
              <a:rPr lang="en-US" dirty="0"/>
              <a:t>Create Base Class</a:t>
            </a:r>
          </a:p>
          <a:p>
            <a:pPr lvl="1"/>
            <a:r>
              <a:rPr lang="en-US" dirty="0"/>
              <a:t>Implement Common Implementation</a:t>
            </a:r>
          </a:p>
          <a:p>
            <a:pPr lvl="2"/>
            <a:r>
              <a:rPr lang="en-US" dirty="0"/>
              <a:t>Open, </a:t>
            </a:r>
            <a:r>
              <a:rPr lang="en-US" dirty="0" smtClean="0"/>
              <a:t>Close (input)</a:t>
            </a:r>
            <a:endParaRPr lang="en-US" dirty="0"/>
          </a:p>
          <a:p>
            <a:pPr lvl="1"/>
            <a:r>
              <a:rPr lang="en-US" dirty="0"/>
              <a:t>Create Interface (Abstract Methods) for Functions</a:t>
            </a:r>
          </a:p>
          <a:p>
            <a:pPr lvl="2"/>
            <a:r>
              <a:rPr lang="en-US" dirty="0" smtClean="0"/>
              <a:t>Parse</a:t>
            </a:r>
            <a:endParaRPr lang="en-US" dirty="0"/>
          </a:p>
          <a:p>
            <a:pPr marL="0" indent="0">
              <a:buNone/>
            </a:pPr>
            <a:endParaRPr lang="en-US" dirty="0" smtClean="0"/>
          </a:p>
          <a:p>
            <a:r>
              <a:rPr lang="en-US" dirty="0" smtClean="0"/>
              <a:t>Derived Class per input format and implemented the parse function (interface)</a:t>
            </a:r>
          </a:p>
        </p:txBody>
      </p:sp>
    </p:spTree>
    <p:extLst>
      <p:ext uri="{BB962C8B-B14F-4D97-AF65-F5344CB8AC3E}">
        <p14:creationId xmlns:p14="http://schemas.microsoft.com/office/powerpoint/2010/main" val="2807942357"/>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Test Driven Development</a:t>
            </a:r>
            <a:endParaRPr lang="en-US" dirty="0"/>
          </a:p>
        </p:txBody>
      </p:sp>
      <p:sp>
        <p:nvSpPr>
          <p:cNvPr id="3" name="Text Placeholder 2"/>
          <p:cNvSpPr>
            <a:spLocks noGrp="1"/>
          </p:cNvSpPr>
          <p:nvPr>
            <p:ph type="body" sz="quarter" idx="10"/>
          </p:nvPr>
        </p:nvSpPr>
        <p:spPr>
          <a:xfrm>
            <a:off x="381000" y="1143000"/>
            <a:ext cx="8382000" cy="5115246"/>
          </a:xfrm>
        </p:spPr>
        <p:txBody>
          <a:bodyPr/>
          <a:lstStyle/>
          <a:p>
            <a:r>
              <a:rPr lang="en-US" dirty="0" smtClean="0"/>
              <a:t>After an initial round of coding, switched to Test Driven Development.</a:t>
            </a:r>
            <a:endParaRPr lang="en-US" dirty="0"/>
          </a:p>
          <a:p>
            <a:pPr marL="0" indent="0">
              <a:buNone/>
            </a:pPr>
            <a:endParaRPr lang="en-US" dirty="0" smtClean="0"/>
          </a:p>
          <a:p>
            <a:r>
              <a:rPr lang="en-US" dirty="0" smtClean="0"/>
              <a:t>Working on 5 to 20 lines (typically) at a time.</a:t>
            </a:r>
          </a:p>
          <a:p>
            <a:pPr lvl="1"/>
            <a:r>
              <a:rPr lang="en-US" dirty="0" smtClean="0"/>
              <a:t>Write some initial black box unit tests (e.g., happy path and error case).</a:t>
            </a:r>
          </a:p>
          <a:p>
            <a:pPr lvl="1"/>
            <a:r>
              <a:rPr lang="en-US" dirty="0" smtClean="0"/>
              <a:t>Work on code until passes.</a:t>
            </a:r>
          </a:p>
          <a:p>
            <a:pPr lvl="1"/>
            <a:r>
              <a:rPr lang="en-US" dirty="0" smtClean="0"/>
              <a:t>Write additional cases based on knowledge of code to round out tests (white box).</a:t>
            </a:r>
          </a:p>
          <a:p>
            <a:pPr lvl="1"/>
            <a:r>
              <a:rPr lang="en-US" dirty="0" smtClean="0"/>
              <a:t>Work on code until passes.</a:t>
            </a:r>
          </a:p>
          <a:p>
            <a:pPr lvl="1"/>
            <a:r>
              <a:rPr lang="en-US" dirty="0" smtClean="0"/>
              <a:t>Run all accumulated tests (Regression Suite)</a:t>
            </a:r>
          </a:p>
        </p:txBody>
      </p:sp>
    </p:spTree>
    <p:extLst>
      <p:ext uri="{BB962C8B-B14F-4D97-AF65-F5344CB8AC3E}">
        <p14:creationId xmlns:p14="http://schemas.microsoft.com/office/powerpoint/2010/main" val="2212654949"/>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Potential Areas of  IP</a:t>
            </a:r>
            <a:endParaRPr lang="en-US" dirty="0"/>
          </a:p>
        </p:txBody>
      </p:sp>
      <p:sp>
        <p:nvSpPr>
          <p:cNvPr id="3" name="Text Placeholder 2"/>
          <p:cNvSpPr>
            <a:spLocks noGrp="1"/>
          </p:cNvSpPr>
          <p:nvPr>
            <p:ph type="body" sz="quarter" idx="10"/>
          </p:nvPr>
        </p:nvSpPr>
        <p:spPr>
          <a:xfrm>
            <a:off x="381000" y="990600"/>
            <a:ext cx="8382000" cy="5663089"/>
          </a:xfrm>
        </p:spPr>
        <p:txBody>
          <a:bodyPr/>
          <a:lstStyle/>
          <a:p>
            <a:r>
              <a:rPr lang="en-US" sz="2400" dirty="0" smtClean="0"/>
              <a:t>Using Abstraction / Interfaces to dynamically switch modules (data stores, sorting, storage, </a:t>
            </a:r>
            <a:r>
              <a:rPr lang="en-US" sz="2400" dirty="0" err="1" smtClean="0"/>
              <a:t>sharding</a:t>
            </a:r>
            <a:r>
              <a:rPr lang="en-US" sz="2400" dirty="0" smtClean="0"/>
              <a:t>, </a:t>
            </a:r>
            <a:r>
              <a:rPr lang="en-US" sz="2400" dirty="0" smtClean="0"/>
              <a:t>clustering</a:t>
            </a:r>
            <a:r>
              <a:rPr lang="en-US" sz="2400" smtClean="0"/>
              <a:t>, parsing)</a:t>
            </a:r>
            <a:endParaRPr lang="en-US" sz="2400" dirty="0"/>
          </a:p>
          <a:p>
            <a:pPr marL="0" indent="0">
              <a:buNone/>
            </a:pPr>
            <a:endParaRPr lang="en-US" sz="2400" dirty="0" smtClean="0"/>
          </a:p>
          <a:p>
            <a:r>
              <a:rPr lang="en-US" sz="2400" dirty="0" smtClean="0"/>
              <a:t>Performance Monitoring with Machine Learning</a:t>
            </a:r>
          </a:p>
          <a:p>
            <a:pPr lvl="1"/>
            <a:r>
              <a:rPr lang="en-US" sz="2400" dirty="0" smtClean="0"/>
              <a:t>Could possible dynamically learn best configuration on per user / application of modules.</a:t>
            </a:r>
          </a:p>
          <a:p>
            <a:pPr lvl="2"/>
            <a:r>
              <a:rPr lang="en-US" dirty="0" smtClean="0"/>
              <a:t>A/B Testing – Run-Time</a:t>
            </a:r>
          </a:p>
          <a:p>
            <a:pPr lvl="2"/>
            <a:r>
              <a:rPr lang="en-US" dirty="0" smtClean="0"/>
              <a:t>Training Sets – Offline using previous data</a:t>
            </a:r>
            <a:endParaRPr lang="en-US" dirty="0"/>
          </a:p>
          <a:p>
            <a:pPr lvl="2"/>
            <a:endParaRPr lang="en-US" dirty="0" smtClean="0"/>
          </a:p>
          <a:p>
            <a:r>
              <a:rPr lang="en-US" sz="2400" dirty="0" smtClean="0"/>
              <a:t>Novels ways of handling dynamic / extendable schemas (semi structured data)</a:t>
            </a:r>
          </a:p>
          <a:p>
            <a:pPr marL="0" indent="0">
              <a:buNone/>
            </a:pPr>
            <a:endParaRPr lang="en-US" sz="2400" dirty="0" smtClean="0"/>
          </a:p>
          <a:p>
            <a:r>
              <a:rPr lang="en-US" sz="2400" dirty="0" smtClean="0"/>
              <a:t>Preflight Procedures</a:t>
            </a:r>
          </a:p>
          <a:p>
            <a:pPr lvl="1"/>
            <a:r>
              <a:rPr lang="en-US" sz="2000" dirty="0" smtClean="0"/>
              <a:t>Adding semantic content to data elements via abstraction / metadata</a:t>
            </a:r>
          </a:p>
          <a:p>
            <a:pPr lvl="1"/>
            <a:r>
              <a:rPr lang="en-US" sz="2000" dirty="0" smtClean="0"/>
              <a:t>Data Wrangling</a:t>
            </a:r>
          </a:p>
        </p:txBody>
      </p:sp>
    </p:spTree>
    <p:extLst>
      <p:ext uri="{BB962C8B-B14F-4D97-AF65-F5344CB8AC3E}">
        <p14:creationId xmlns:p14="http://schemas.microsoft.com/office/powerpoint/2010/main" val="52522480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Objective</a:t>
            </a:r>
            <a:endParaRPr lang="en-US" dirty="0"/>
          </a:p>
        </p:txBody>
      </p:sp>
      <p:sp>
        <p:nvSpPr>
          <p:cNvPr id="3" name="Text Placeholder 2"/>
          <p:cNvSpPr>
            <a:spLocks noGrp="1"/>
          </p:cNvSpPr>
          <p:nvPr>
            <p:ph type="body" sz="quarter" idx="10"/>
          </p:nvPr>
        </p:nvSpPr>
        <p:spPr>
          <a:xfrm>
            <a:off x="381000" y="1096423"/>
            <a:ext cx="8382000" cy="5219891"/>
          </a:xfrm>
        </p:spPr>
        <p:txBody>
          <a:bodyPr/>
          <a:lstStyle/>
          <a:p>
            <a:r>
              <a:rPr lang="en-US" dirty="0" smtClean="0"/>
              <a:t>Setup Sprint</a:t>
            </a:r>
          </a:p>
          <a:p>
            <a:pPr marL="0" indent="0">
              <a:buNone/>
            </a:pPr>
            <a:endParaRPr lang="en-US" dirty="0" smtClean="0"/>
          </a:p>
          <a:p>
            <a:r>
              <a:rPr lang="en-US" dirty="0" smtClean="0"/>
              <a:t>Research Concepts of NoSQL Databases</a:t>
            </a:r>
          </a:p>
          <a:p>
            <a:pPr marL="0" indent="0">
              <a:buNone/>
            </a:pPr>
            <a:endParaRPr lang="en-US" dirty="0" smtClean="0"/>
          </a:p>
          <a:p>
            <a:r>
              <a:rPr lang="en-US" dirty="0" smtClean="0"/>
              <a:t>Create Demonstrable Program using Design Methodology</a:t>
            </a:r>
          </a:p>
          <a:p>
            <a:pPr marL="0" indent="0">
              <a:buNone/>
            </a:pPr>
            <a:endParaRPr lang="en-US" dirty="0" smtClean="0"/>
          </a:p>
          <a:p>
            <a:r>
              <a:rPr lang="en-US" dirty="0" smtClean="0"/>
              <a:t>Identify IP</a:t>
            </a:r>
          </a:p>
          <a:p>
            <a:endParaRPr lang="en-US" dirty="0" smtClean="0"/>
          </a:p>
          <a:p>
            <a:r>
              <a:rPr lang="en-US" dirty="0" smtClean="0"/>
              <a:t>Demonstration (Show n Tell)</a:t>
            </a:r>
          </a:p>
        </p:txBody>
      </p:sp>
    </p:spTree>
    <p:extLst>
      <p:ext uri="{BB962C8B-B14F-4D97-AF65-F5344CB8AC3E}">
        <p14:creationId xmlns:p14="http://schemas.microsoft.com/office/powerpoint/2010/main" val="144899111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Sprint</a:t>
            </a:r>
            <a:endParaRPr lang="en-US" dirty="0"/>
          </a:p>
        </p:txBody>
      </p:sp>
      <p:sp>
        <p:nvSpPr>
          <p:cNvPr id="3" name="Text Placeholder 2"/>
          <p:cNvSpPr>
            <a:spLocks noGrp="1"/>
          </p:cNvSpPr>
          <p:nvPr>
            <p:ph type="body" sz="quarter" idx="10"/>
          </p:nvPr>
        </p:nvSpPr>
        <p:spPr>
          <a:xfrm>
            <a:off x="381000" y="914400"/>
            <a:ext cx="8382000" cy="5761577"/>
          </a:xfrm>
        </p:spPr>
        <p:txBody>
          <a:bodyPr/>
          <a:lstStyle/>
          <a:p>
            <a:r>
              <a:rPr lang="en-US" dirty="0" smtClean="0"/>
              <a:t>Select Programming Tools and Design Methodology</a:t>
            </a:r>
          </a:p>
          <a:p>
            <a:pPr marL="0" indent="0">
              <a:buNone/>
            </a:pPr>
            <a:endParaRPr lang="en-US" dirty="0" smtClean="0"/>
          </a:p>
          <a:p>
            <a:pPr lvl="1"/>
            <a:r>
              <a:rPr lang="en-US" dirty="0" smtClean="0"/>
              <a:t>Write demonstration code in Java</a:t>
            </a:r>
          </a:p>
          <a:p>
            <a:pPr lvl="2"/>
            <a:r>
              <a:rPr lang="en-US" dirty="0" smtClean="0"/>
              <a:t>Modern Language widely used</a:t>
            </a:r>
          </a:p>
          <a:p>
            <a:pPr lvl="2"/>
            <a:r>
              <a:rPr lang="en-US" dirty="0" smtClean="0"/>
              <a:t>Portable across wide variety of platforms</a:t>
            </a:r>
          </a:p>
          <a:p>
            <a:pPr marL="914400" lvl="2" indent="0">
              <a:buNone/>
            </a:pPr>
            <a:endParaRPr lang="en-US" dirty="0" smtClean="0"/>
          </a:p>
          <a:p>
            <a:pPr lvl="1"/>
            <a:r>
              <a:rPr lang="en-US" dirty="0" smtClean="0"/>
              <a:t>OOP Design Methodology</a:t>
            </a:r>
          </a:p>
          <a:p>
            <a:pPr lvl="2"/>
            <a:r>
              <a:rPr lang="en-US" dirty="0" smtClean="0"/>
              <a:t>Abstraction</a:t>
            </a:r>
          </a:p>
          <a:p>
            <a:pPr lvl="2"/>
            <a:r>
              <a:rPr lang="en-US" dirty="0" smtClean="0"/>
              <a:t>Interfaces</a:t>
            </a:r>
          </a:p>
          <a:p>
            <a:pPr marL="914400" lvl="2" indent="0">
              <a:buNone/>
            </a:pPr>
            <a:endParaRPr lang="en-US" dirty="0" smtClean="0"/>
          </a:p>
          <a:p>
            <a:pPr lvl="1"/>
            <a:r>
              <a:rPr lang="en-US" dirty="0" smtClean="0"/>
              <a:t>Test Driven Development Methodology</a:t>
            </a:r>
          </a:p>
          <a:p>
            <a:pPr lvl="2"/>
            <a:r>
              <a:rPr lang="en-US" dirty="0" smtClean="0"/>
              <a:t>Write tests per 5-20 lines of coding - Automate</a:t>
            </a:r>
          </a:p>
        </p:txBody>
      </p:sp>
    </p:spTree>
    <p:extLst>
      <p:ext uri="{BB962C8B-B14F-4D97-AF65-F5344CB8AC3E}">
        <p14:creationId xmlns:p14="http://schemas.microsoft.com/office/powerpoint/2010/main" val="39934063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994392"/>
          </a:xfrm>
        </p:spPr>
        <p:txBody>
          <a:bodyPr/>
          <a:lstStyle/>
          <a:p>
            <a:r>
              <a:rPr lang="en-US" dirty="0"/>
              <a:t>Research Concepts of NoSQL </a:t>
            </a:r>
            <a:r>
              <a:rPr lang="en-US" dirty="0" smtClean="0"/>
              <a:t>Databases</a:t>
            </a:r>
            <a:r>
              <a:rPr lang="en-US" dirty="0"/>
              <a:t/>
            </a:r>
            <a:br>
              <a:rPr lang="en-US" dirty="0"/>
            </a:br>
            <a:endParaRPr lang="en-US" dirty="0"/>
          </a:p>
        </p:txBody>
      </p:sp>
      <p:sp>
        <p:nvSpPr>
          <p:cNvPr id="3" name="Text Placeholder 2"/>
          <p:cNvSpPr>
            <a:spLocks noGrp="1"/>
          </p:cNvSpPr>
          <p:nvPr>
            <p:ph type="body" sz="quarter" idx="10"/>
          </p:nvPr>
        </p:nvSpPr>
        <p:spPr>
          <a:xfrm>
            <a:off x="381000" y="1752600"/>
            <a:ext cx="8382000" cy="4807470"/>
          </a:xfrm>
        </p:spPr>
        <p:txBody>
          <a:bodyPr/>
          <a:lstStyle/>
          <a:p>
            <a:r>
              <a:rPr lang="en-US" dirty="0" smtClean="0"/>
              <a:t>What is NoSQL</a:t>
            </a:r>
          </a:p>
          <a:p>
            <a:pPr lvl="1"/>
            <a:r>
              <a:rPr lang="en-US" dirty="0" smtClean="0"/>
              <a:t>Handle non-traditional unstructured / semi-structured data (not well suited for traditional RDBMS)</a:t>
            </a:r>
          </a:p>
          <a:p>
            <a:pPr lvl="1"/>
            <a:r>
              <a:rPr lang="en-US" dirty="0" smtClean="0"/>
              <a:t>Schema-less</a:t>
            </a:r>
          </a:p>
          <a:p>
            <a:pPr lvl="2"/>
            <a:r>
              <a:rPr lang="en-US" dirty="0" smtClean="0"/>
              <a:t>Key / Value Stores</a:t>
            </a:r>
          </a:p>
          <a:p>
            <a:pPr lvl="2"/>
            <a:r>
              <a:rPr lang="en-US" dirty="0" smtClean="0"/>
              <a:t>Document Oriented (w/o index)</a:t>
            </a:r>
          </a:p>
          <a:p>
            <a:pPr lvl="1"/>
            <a:r>
              <a:rPr lang="en-US" dirty="0" smtClean="0"/>
              <a:t>Dynamic Schema</a:t>
            </a:r>
          </a:p>
          <a:p>
            <a:pPr lvl="2"/>
            <a:r>
              <a:rPr lang="en-US" dirty="0" smtClean="0"/>
              <a:t>Document Oriented (with index)</a:t>
            </a:r>
            <a:endParaRPr lang="en-US" dirty="0"/>
          </a:p>
          <a:p>
            <a:pPr lvl="1"/>
            <a:r>
              <a:rPr lang="en-US" dirty="0" smtClean="0"/>
              <a:t>Others (Not Researched)</a:t>
            </a:r>
          </a:p>
          <a:p>
            <a:pPr lvl="2"/>
            <a:r>
              <a:rPr lang="en-US" dirty="0" smtClean="0"/>
              <a:t>Graph and Columnar </a:t>
            </a:r>
          </a:p>
        </p:txBody>
      </p:sp>
    </p:spTree>
    <p:extLst>
      <p:ext uri="{BB962C8B-B14F-4D97-AF65-F5344CB8AC3E}">
        <p14:creationId xmlns:p14="http://schemas.microsoft.com/office/powerpoint/2010/main" val="136045425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Demonstrable Code – Data Store</a:t>
            </a:r>
            <a:endParaRPr lang="en-US" dirty="0"/>
          </a:p>
        </p:txBody>
      </p:sp>
      <p:sp>
        <p:nvSpPr>
          <p:cNvPr id="3" name="Text Placeholder 2"/>
          <p:cNvSpPr>
            <a:spLocks noGrp="1"/>
          </p:cNvSpPr>
          <p:nvPr>
            <p:ph type="body" sz="quarter" idx="10"/>
          </p:nvPr>
        </p:nvSpPr>
        <p:spPr>
          <a:xfrm>
            <a:off x="381000" y="1143000"/>
            <a:ext cx="8382000" cy="5115246"/>
          </a:xfrm>
        </p:spPr>
        <p:txBody>
          <a:bodyPr/>
          <a:lstStyle/>
          <a:p>
            <a:r>
              <a:rPr lang="en-US" dirty="0" smtClean="0"/>
              <a:t>Data Store</a:t>
            </a:r>
          </a:p>
          <a:p>
            <a:pPr lvl="1"/>
            <a:r>
              <a:rPr lang="en-US" dirty="0" smtClean="0"/>
              <a:t>RDBMS</a:t>
            </a:r>
          </a:p>
          <a:p>
            <a:pPr lvl="2"/>
            <a:r>
              <a:rPr lang="en-US" dirty="0" smtClean="0"/>
              <a:t>Traditional Fixed Format Records</a:t>
            </a:r>
          </a:p>
          <a:p>
            <a:pPr lvl="2"/>
            <a:r>
              <a:rPr lang="en-US" dirty="0" smtClean="0"/>
              <a:t>Schema must be predefined</a:t>
            </a:r>
          </a:p>
          <a:p>
            <a:pPr lvl="1"/>
            <a:r>
              <a:rPr lang="en-US" dirty="0" smtClean="0"/>
              <a:t>Document Oriented (JSON)</a:t>
            </a:r>
          </a:p>
          <a:p>
            <a:pPr lvl="2"/>
            <a:r>
              <a:rPr lang="en-US" dirty="0" smtClean="0"/>
              <a:t>Schema generated on the fly, then retained</a:t>
            </a:r>
          </a:p>
          <a:p>
            <a:pPr lvl="2"/>
            <a:r>
              <a:rPr lang="en-US" dirty="0" smtClean="0"/>
              <a:t>Can extend schema</a:t>
            </a:r>
          </a:p>
          <a:p>
            <a:pPr lvl="2"/>
            <a:r>
              <a:rPr lang="en-US" dirty="0" smtClean="0"/>
              <a:t>Indexed on object field name</a:t>
            </a:r>
          </a:p>
          <a:p>
            <a:pPr lvl="1"/>
            <a:r>
              <a:rPr lang="en-US" dirty="0" smtClean="0"/>
              <a:t>Separated Values – CSV / PSV</a:t>
            </a:r>
          </a:p>
          <a:p>
            <a:pPr lvl="2"/>
            <a:r>
              <a:rPr lang="en-US" dirty="0"/>
              <a:t>Schema generated on the fly, then retained</a:t>
            </a:r>
          </a:p>
          <a:p>
            <a:pPr lvl="2"/>
            <a:r>
              <a:rPr lang="en-US" dirty="0" smtClean="0"/>
              <a:t>Can extend schema</a:t>
            </a:r>
          </a:p>
          <a:p>
            <a:pPr lvl="2"/>
            <a:r>
              <a:rPr lang="en-US" dirty="0" smtClean="0"/>
              <a:t>Indexed on column name</a:t>
            </a:r>
          </a:p>
        </p:txBody>
      </p:sp>
    </p:spTree>
    <p:extLst>
      <p:ext uri="{BB962C8B-B14F-4D97-AF65-F5344CB8AC3E}">
        <p14:creationId xmlns:p14="http://schemas.microsoft.com/office/powerpoint/2010/main" val="1441547214"/>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Demonstrable Code – Data Store</a:t>
            </a:r>
            <a:endParaRPr lang="en-US" dirty="0"/>
          </a:p>
        </p:txBody>
      </p:sp>
      <p:sp>
        <p:nvSpPr>
          <p:cNvPr id="3" name="Text Placeholder 2"/>
          <p:cNvSpPr>
            <a:spLocks noGrp="1"/>
          </p:cNvSpPr>
          <p:nvPr>
            <p:ph type="body" sz="quarter" idx="10"/>
          </p:nvPr>
        </p:nvSpPr>
        <p:spPr>
          <a:xfrm>
            <a:off x="381000" y="1143000"/>
            <a:ext cx="8382000" cy="4573560"/>
          </a:xfrm>
        </p:spPr>
        <p:txBody>
          <a:bodyPr/>
          <a:lstStyle/>
          <a:p>
            <a:r>
              <a:rPr lang="en-US" dirty="0" smtClean="0"/>
              <a:t>Used OOP abstraction and interface</a:t>
            </a:r>
          </a:p>
          <a:p>
            <a:pPr lvl="1"/>
            <a:r>
              <a:rPr lang="en-US" dirty="0" smtClean="0"/>
              <a:t>Create Base Class</a:t>
            </a:r>
          </a:p>
          <a:p>
            <a:pPr lvl="1"/>
            <a:r>
              <a:rPr lang="en-US" dirty="0" smtClean="0"/>
              <a:t>Implement Common </a:t>
            </a:r>
            <a:r>
              <a:rPr lang="en-US" dirty="0" smtClean="0"/>
              <a:t>Methods</a:t>
            </a:r>
            <a:endParaRPr lang="en-US" dirty="0" smtClean="0"/>
          </a:p>
          <a:p>
            <a:pPr lvl="2"/>
            <a:r>
              <a:rPr lang="en-US" dirty="0" smtClean="0"/>
              <a:t>Open, Close, Begin, End, Read, Write</a:t>
            </a:r>
          </a:p>
          <a:p>
            <a:pPr lvl="1"/>
            <a:r>
              <a:rPr lang="en-US" dirty="0" smtClean="0"/>
              <a:t>Create Interface (Abstract Methods) for Functions</a:t>
            </a:r>
          </a:p>
          <a:p>
            <a:pPr lvl="2"/>
            <a:r>
              <a:rPr lang="en-US" dirty="0" smtClean="0"/>
              <a:t>Insert, Update, Select, Delete</a:t>
            </a:r>
            <a:endParaRPr lang="en-US" dirty="0"/>
          </a:p>
          <a:p>
            <a:pPr lvl="2"/>
            <a:endParaRPr lang="en-US" dirty="0" smtClean="0"/>
          </a:p>
          <a:p>
            <a:r>
              <a:rPr lang="en-US" dirty="0" smtClean="0"/>
              <a:t>Derived (extended) Class per Data Store</a:t>
            </a:r>
          </a:p>
          <a:p>
            <a:pPr lvl="1"/>
            <a:r>
              <a:rPr lang="en-US" dirty="0" smtClean="0"/>
              <a:t>Implement Interface – Specific to Data Store</a:t>
            </a:r>
          </a:p>
          <a:p>
            <a:pPr lvl="1"/>
            <a:r>
              <a:rPr lang="en-US" dirty="0" smtClean="0"/>
              <a:t>Can switch data store at run-time</a:t>
            </a:r>
          </a:p>
        </p:txBody>
      </p:sp>
    </p:spTree>
    <p:extLst>
      <p:ext uri="{BB962C8B-B14F-4D97-AF65-F5344CB8AC3E}">
        <p14:creationId xmlns:p14="http://schemas.microsoft.com/office/powerpoint/2010/main" val="159816464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Data Store - Interface</a:t>
            </a:r>
            <a:endParaRPr lang="en-US" dirty="0"/>
          </a:p>
        </p:txBody>
      </p:sp>
      <p:sp>
        <p:nvSpPr>
          <p:cNvPr id="3" name="Text Placeholder 2"/>
          <p:cNvSpPr>
            <a:spLocks noGrp="1"/>
          </p:cNvSpPr>
          <p:nvPr>
            <p:ph type="body" sz="quarter" idx="10"/>
          </p:nvPr>
        </p:nvSpPr>
        <p:spPr>
          <a:xfrm>
            <a:off x="381000" y="1143000"/>
            <a:ext cx="8382000" cy="5041380"/>
          </a:xfrm>
          <a:solidFill>
            <a:srgbClr val="002060"/>
          </a:solidFill>
        </p:spPr>
        <p:txBody>
          <a:bodyPr/>
          <a:lstStyle/>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smtClean="0">
                <a:latin typeface="Courier New" panose="02070309020205020404" pitchFamily="49" charset="0"/>
                <a:cs typeface="Courier New" panose="02070309020205020404" pitchFamily="49" charset="0"/>
              </a:rPr>
              <a:t>/</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Method for inserting into </a:t>
            </a:r>
            <a:r>
              <a:rPr lang="en-US" sz="1400" dirty="0" err="1">
                <a:latin typeface="Courier New" panose="02070309020205020404" pitchFamily="49" charset="0"/>
                <a:cs typeface="Courier New" panose="02070309020205020404" pitchFamily="49" charset="0"/>
              </a:rPr>
              <a:t>datastore</a:t>
            </a:r>
            <a:endParaRPr lang="en-US" sz="1400" dirty="0">
              <a:latin typeface="Courier New" panose="02070309020205020404" pitchFamily="49" charset="0"/>
              <a:cs typeface="Courier New" panose="02070309020205020404" pitchFamily="49" charset="0"/>
            </a:endParaRPr>
          </a:p>
          <a:p>
            <a:pPr marL="0" indent="0">
              <a:buNone/>
            </a:pPr>
            <a:r>
              <a:rPr lang="en-US" sz="1400" dirty="0" smtClean="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keyvals</a:t>
            </a:r>
            <a:r>
              <a:rPr lang="en-US" sz="1400" dirty="0">
                <a:latin typeface="Courier New" panose="02070309020205020404" pitchFamily="49" charset="0"/>
                <a:cs typeface="Courier New" panose="02070309020205020404" pitchFamily="49" charset="0"/>
              </a:rPr>
              <a:t>:</a:t>
            </a:r>
          </a:p>
          <a:p>
            <a:pPr marL="0" indent="0">
              <a:buNone/>
            </a:pPr>
            <a:r>
              <a:rPr lang="en-US" sz="1400" dirty="0" smtClean="0">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L = Name of Key that matches schema</a:t>
            </a:r>
          </a:p>
          <a:p>
            <a:pPr marL="0" indent="0">
              <a:buNone/>
            </a:pPr>
            <a:r>
              <a:rPr lang="en-US" sz="1400" dirty="0" smtClean="0">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R = Value in String Representation</a:t>
            </a:r>
          </a:p>
          <a:p>
            <a:pPr marL="0" indent="0">
              <a:buNone/>
            </a:pPr>
            <a:r>
              <a:rPr lang="en-US" sz="1400" dirty="0" smtClean="0">
                <a:latin typeface="Courier New" panose="02070309020205020404" pitchFamily="49" charset="0"/>
                <a:cs typeface="Courier New" panose="02070309020205020404" pitchFamily="49" charset="0"/>
              </a:rPr>
              <a:t>public </a:t>
            </a:r>
            <a:r>
              <a:rPr lang="en-US" sz="1400" dirty="0">
                <a:latin typeface="Courier New" panose="02070309020205020404" pitchFamily="49" charset="0"/>
                <a:cs typeface="Courier New" panose="02070309020205020404" pitchFamily="49" charset="0"/>
              </a:rPr>
              <a:t>abstract void Insert( </a:t>
            </a:r>
            <a:r>
              <a:rPr lang="en-US" sz="1400" dirty="0" err="1">
                <a:latin typeface="Courier New" panose="02070309020205020404" pitchFamily="49" charset="0"/>
                <a:cs typeface="Courier New" panose="02070309020205020404" pitchFamily="49" charset="0"/>
              </a:rPr>
              <a:t>ArrayList</a:t>
            </a:r>
            <a:r>
              <a:rPr lang="en-US" sz="1400" dirty="0">
                <a:latin typeface="Courier New" panose="02070309020205020404" pitchFamily="49" charset="0"/>
                <a:cs typeface="Courier New" panose="02070309020205020404" pitchFamily="49" charset="0"/>
              </a:rPr>
              <a:t>&lt;Pair&lt;</a:t>
            </a:r>
            <a:r>
              <a:rPr lang="en-US" sz="1400" dirty="0" err="1">
                <a:latin typeface="Courier New" panose="02070309020205020404" pitchFamily="49" charset="0"/>
                <a:cs typeface="Courier New" panose="02070309020205020404" pitchFamily="49" charset="0"/>
              </a:rPr>
              <a:t>String,String</a:t>
            </a:r>
            <a:r>
              <a:rPr lang="en-US" sz="1400" dirty="0">
                <a:latin typeface="Courier New" panose="02070309020205020404" pitchFamily="49" charset="0"/>
                <a:cs typeface="Courier New" panose="02070309020205020404" pitchFamily="49" charset="0"/>
              </a:rPr>
              <a:t>&gt;&gt; </a:t>
            </a:r>
            <a:r>
              <a:rPr lang="en-US" sz="1400" dirty="0" err="1">
                <a:latin typeface="Courier New" panose="02070309020205020404" pitchFamily="49" charset="0"/>
                <a:cs typeface="Courier New" panose="02070309020205020404" pitchFamily="49" charset="0"/>
              </a:rPr>
              <a:t>keyVals</a:t>
            </a:r>
            <a:r>
              <a:rPr lang="en-US" sz="1400" dirty="0">
                <a:latin typeface="Courier New" panose="02070309020205020404" pitchFamily="49" charset="0"/>
                <a:cs typeface="Courier New" panose="02070309020205020404" pitchFamily="49" charset="0"/>
              </a:rPr>
              <a:t> ) throws </a:t>
            </a:r>
            <a:r>
              <a:rPr lang="en-US" sz="1400" dirty="0" err="1">
                <a:latin typeface="Courier New" panose="02070309020205020404" pitchFamily="49" charset="0"/>
                <a:cs typeface="Courier New" panose="02070309020205020404" pitchFamily="49" charset="0"/>
              </a:rPr>
              <a:t>StorageException</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a:t>
            </a:r>
          </a:p>
          <a:p>
            <a:pPr marL="0" indent="0">
              <a:buNone/>
            </a:pP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Method for updating the </a:t>
            </a:r>
            <a:r>
              <a:rPr lang="en-US" sz="1400" dirty="0" err="1">
                <a:latin typeface="Courier New" panose="02070309020205020404" pitchFamily="49" charset="0"/>
                <a:cs typeface="Courier New" panose="02070309020205020404" pitchFamily="49" charset="0"/>
              </a:rPr>
              <a:t>datastore</a:t>
            </a:r>
            <a:endParaRPr lang="en-US" sz="1400" dirty="0">
              <a:latin typeface="Courier New" panose="02070309020205020404" pitchFamily="49" charset="0"/>
              <a:cs typeface="Courier New" panose="02070309020205020404" pitchFamily="49" charset="0"/>
            </a:endParaRPr>
          </a:p>
          <a:p>
            <a:pPr marL="0" indent="0">
              <a:buNone/>
            </a:pPr>
            <a:r>
              <a:rPr lang="en-US" sz="1400" dirty="0" smtClean="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keyvals</a:t>
            </a:r>
            <a:r>
              <a:rPr lang="en-US" sz="1400" dirty="0">
                <a:latin typeface="Courier New" panose="02070309020205020404" pitchFamily="49" charset="0"/>
                <a:cs typeface="Courier New" panose="02070309020205020404" pitchFamily="49" charset="0"/>
              </a:rPr>
              <a:t>:</a:t>
            </a:r>
          </a:p>
          <a:p>
            <a:pPr marL="0" indent="0">
              <a:buNone/>
            </a:pPr>
            <a:r>
              <a:rPr lang="en-US" sz="1400" dirty="0" smtClean="0">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L = Name of Key that matches schema</a:t>
            </a:r>
          </a:p>
          <a:p>
            <a:pPr marL="0" indent="0">
              <a:buNone/>
            </a:pPr>
            <a:r>
              <a:rPr lang="en-US" sz="1400" dirty="0" smtClean="0">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R = Value in String Representation	</a:t>
            </a:r>
          </a:p>
          <a:p>
            <a:pPr marL="0" indent="0">
              <a:buNone/>
            </a:pPr>
            <a:r>
              <a:rPr lang="en-US" sz="1400" dirty="0" smtClean="0">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where: where clause for matching records</a:t>
            </a:r>
          </a:p>
          <a:p>
            <a:pPr marL="0" indent="0">
              <a:buNone/>
            </a:pPr>
            <a:r>
              <a:rPr lang="en-US" sz="1400" dirty="0" smtClean="0">
                <a:latin typeface="Courier New" panose="02070309020205020404" pitchFamily="49" charset="0"/>
                <a:cs typeface="Courier New" panose="02070309020205020404" pitchFamily="49" charset="0"/>
              </a:rPr>
              <a:t>public </a:t>
            </a:r>
            <a:r>
              <a:rPr lang="en-US" sz="1400" dirty="0">
                <a:latin typeface="Courier New" panose="02070309020205020404" pitchFamily="49" charset="0"/>
                <a:cs typeface="Courier New" panose="02070309020205020404" pitchFamily="49" charset="0"/>
              </a:rPr>
              <a:t>abstract void Update( </a:t>
            </a:r>
            <a:r>
              <a:rPr lang="en-US" sz="1400" dirty="0" err="1">
                <a:latin typeface="Courier New" panose="02070309020205020404" pitchFamily="49" charset="0"/>
                <a:cs typeface="Courier New" panose="02070309020205020404" pitchFamily="49" charset="0"/>
              </a:rPr>
              <a:t>ArrayList</a:t>
            </a:r>
            <a:r>
              <a:rPr lang="en-US" sz="1400" dirty="0">
                <a:latin typeface="Courier New" panose="02070309020205020404" pitchFamily="49" charset="0"/>
                <a:cs typeface="Courier New" panose="02070309020205020404" pitchFamily="49" charset="0"/>
              </a:rPr>
              <a:t>&lt;Pair&lt;</a:t>
            </a:r>
            <a:r>
              <a:rPr lang="en-US" sz="1400" dirty="0" err="1">
                <a:latin typeface="Courier New" panose="02070309020205020404" pitchFamily="49" charset="0"/>
                <a:cs typeface="Courier New" panose="02070309020205020404" pitchFamily="49" charset="0"/>
              </a:rPr>
              <a:t>String,String</a:t>
            </a:r>
            <a:r>
              <a:rPr lang="en-US" sz="1400" dirty="0">
                <a:latin typeface="Courier New" panose="02070309020205020404" pitchFamily="49" charset="0"/>
                <a:cs typeface="Courier New" panose="02070309020205020404" pitchFamily="49" charset="0"/>
              </a:rPr>
              <a:t>&gt;&gt; </a:t>
            </a:r>
            <a:r>
              <a:rPr lang="en-US" sz="1400" dirty="0" err="1">
                <a:latin typeface="Courier New" panose="02070309020205020404" pitchFamily="49" charset="0"/>
                <a:cs typeface="Courier New" panose="02070309020205020404" pitchFamily="49" charset="0"/>
              </a:rPr>
              <a:t>keyVals</a:t>
            </a:r>
            <a:r>
              <a:rPr lang="en-US" sz="1400" dirty="0">
                <a:latin typeface="Courier New" panose="02070309020205020404" pitchFamily="49" charset="0"/>
                <a:cs typeface="Courier New" panose="02070309020205020404" pitchFamily="49" charset="0"/>
              </a:rPr>
              <a:t>, Where </a:t>
            </a:r>
            <a:r>
              <a:rPr lang="en-US" sz="1400" dirty="0" err="1">
                <a:latin typeface="Courier New" panose="02070309020205020404" pitchFamily="49" charset="0"/>
                <a:cs typeface="Courier New" panose="02070309020205020404" pitchFamily="49" charset="0"/>
              </a:rPr>
              <a:t>where</a:t>
            </a: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a:t>
            </a:r>
          </a:p>
          <a:p>
            <a:pPr marL="0" indent="0">
              <a:buNone/>
            </a:pP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Method for selecting rows from </a:t>
            </a:r>
            <a:r>
              <a:rPr lang="en-US" sz="1400" dirty="0" err="1">
                <a:latin typeface="Courier New" panose="02070309020205020404" pitchFamily="49" charset="0"/>
                <a:cs typeface="Courier New" panose="02070309020205020404" pitchFamily="49" charset="0"/>
              </a:rPr>
              <a:t>datastore</a:t>
            </a:r>
            <a:endParaRPr lang="en-US" sz="1400" dirty="0">
              <a:latin typeface="Courier New" panose="02070309020205020404" pitchFamily="49" charset="0"/>
              <a:cs typeface="Courier New" panose="02070309020205020404" pitchFamily="49" charset="0"/>
            </a:endParaRPr>
          </a:p>
          <a:p>
            <a:pPr marL="0" indent="0">
              <a:buNone/>
            </a:pPr>
            <a:r>
              <a:rPr lang="en-US" sz="1400" dirty="0" smtClean="0">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keys: keys to selecting</a:t>
            </a:r>
          </a:p>
          <a:p>
            <a:pPr marL="0" indent="0">
              <a:buNone/>
            </a:pPr>
            <a:r>
              <a:rPr lang="en-US" sz="1400" dirty="0" smtClean="0">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where: where clause for matching records</a:t>
            </a:r>
          </a:p>
          <a:p>
            <a:pPr marL="0" indent="0">
              <a:buNone/>
            </a:pPr>
            <a:r>
              <a:rPr lang="en-US" sz="1400" dirty="0" smtClean="0">
                <a:latin typeface="Courier New" panose="02070309020205020404" pitchFamily="49" charset="0"/>
                <a:cs typeface="Courier New" panose="02070309020205020404" pitchFamily="49" charset="0"/>
              </a:rPr>
              <a:t>public </a:t>
            </a:r>
            <a:r>
              <a:rPr lang="en-US" sz="1400" dirty="0">
                <a:latin typeface="Courier New" panose="02070309020205020404" pitchFamily="49" charset="0"/>
                <a:cs typeface="Courier New" panose="02070309020205020404" pitchFamily="49" charset="0"/>
              </a:rPr>
              <a:t>abstract </a:t>
            </a:r>
            <a:r>
              <a:rPr lang="en-US" sz="1400" dirty="0" err="1">
                <a:latin typeface="Courier New" panose="02070309020205020404" pitchFamily="49" charset="0"/>
                <a:cs typeface="Courier New" panose="02070309020205020404" pitchFamily="49" charset="0"/>
              </a:rPr>
              <a:t>ArrayList</a:t>
            </a:r>
            <a:r>
              <a:rPr lang="en-US" sz="1400" dirty="0">
                <a:latin typeface="Courier New" panose="02070309020205020404" pitchFamily="49" charset="0"/>
                <a:cs typeface="Courier New" panose="02070309020205020404" pitchFamily="49" charset="0"/>
              </a:rPr>
              <a:t>&lt;Data[]&gt; Select( String[] keys, </a:t>
            </a:r>
            <a:r>
              <a:rPr lang="en-US" sz="1400" dirty="0" err="1">
                <a:latin typeface="Courier New" panose="02070309020205020404" pitchFamily="49" charset="0"/>
                <a:cs typeface="Courier New" panose="02070309020205020404" pitchFamily="49" charset="0"/>
              </a:rPr>
              <a:t>ArrayList</a:t>
            </a:r>
            <a:r>
              <a:rPr lang="en-US" sz="1400" dirty="0">
                <a:latin typeface="Courier New" panose="02070309020205020404" pitchFamily="49" charset="0"/>
                <a:cs typeface="Courier New" panose="02070309020205020404" pitchFamily="49" charset="0"/>
              </a:rPr>
              <a:t>&lt;Where&gt; where ) </a:t>
            </a:r>
            <a:r>
              <a:rPr lang="en-US" sz="1400" dirty="0" smtClean="0">
                <a:latin typeface="Courier New" panose="02070309020205020404" pitchFamily="49" charset="0"/>
                <a:cs typeface="Courier New" panose="02070309020205020404" pitchFamily="49" charset="0"/>
              </a:rPr>
              <a:t>throws </a:t>
            </a:r>
            <a:r>
              <a:rPr lang="en-US" sz="1400" dirty="0" err="1" smtClean="0">
                <a:latin typeface="Courier New" panose="02070309020205020404" pitchFamily="49" charset="0"/>
                <a:cs typeface="Courier New" panose="02070309020205020404" pitchFamily="49" charset="0"/>
              </a:rPr>
              <a:t>IllegalArgumentException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StorageException</a:t>
            </a:r>
            <a:r>
              <a:rPr lang="en-US" sz="1400" dirty="0" smtClean="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a:t>
            </a:r>
            <a:endParaRPr lang="en-US" sz="14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7614574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Data Store – Binary Store</a:t>
            </a:r>
            <a:endParaRPr lang="en-US" dirty="0"/>
          </a:p>
        </p:txBody>
      </p:sp>
      <p:sp>
        <p:nvSpPr>
          <p:cNvPr id="3" name="Text Placeholder 2"/>
          <p:cNvSpPr>
            <a:spLocks noGrp="1"/>
          </p:cNvSpPr>
          <p:nvPr>
            <p:ph type="body" sz="quarter" idx="10"/>
          </p:nvPr>
        </p:nvSpPr>
        <p:spPr>
          <a:xfrm>
            <a:off x="381000" y="914400"/>
            <a:ext cx="8382000" cy="5562600"/>
          </a:xfrm>
          <a:solidFill>
            <a:srgbClr val="002060"/>
          </a:solidFill>
        </p:spPr>
        <p:txBody>
          <a:bodyPr/>
          <a:lstStyle/>
          <a:p>
            <a:pPr marL="0" indent="0">
              <a:buNone/>
            </a:pP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Implementation of Insert() method</a:t>
            </a:r>
          </a:p>
          <a:p>
            <a:pPr marL="0" indent="0">
              <a:buNone/>
            </a:pPr>
            <a:r>
              <a:rPr lang="en-US" sz="1600" dirty="0" smtClean="0">
                <a:latin typeface="Courier New" panose="02070309020205020404" pitchFamily="49" charset="0"/>
                <a:cs typeface="Courier New" panose="02070309020205020404" pitchFamily="49" charset="0"/>
              </a:rPr>
              <a:t>public </a:t>
            </a:r>
            <a:r>
              <a:rPr lang="en-US" sz="1600" dirty="0">
                <a:latin typeface="Courier New" panose="02070309020205020404" pitchFamily="49" charset="0"/>
                <a:cs typeface="Courier New" panose="02070309020205020404" pitchFamily="49" charset="0"/>
              </a:rPr>
              <a:t>void Insert( </a:t>
            </a:r>
            <a:r>
              <a:rPr lang="en-US" sz="1600" dirty="0" err="1">
                <a:latin typeface="Courier New" panose="02070309020205020404" pitchFamily="49" charset="0"/>
                <a:cs typeface="Courier New" panose="02070309020205020404" pitchFamily="49" charset="0"/>
              </a:rPr>
              <a:t>ArrayList</a:t>
            </a:r>
            <a:r>
              <a:rPr lang="en-US" sz="1600" dirty="0">
                <a:latin typeface="Courier New" panose="02070309020205020404" pitchFamily="49" charset="0"/>
                <a:cs typeface="Courier New" panose="02070309020205020404" pitchFamily="49" charset="0"/>
              </a:rPr>
              <a:t>&lt;Pair&lt;</a:t>
            </a:r>
            <a:r>
              <a:rPr lang="en-US" sz="1600" dirty="0" err="1">
                <a:latin typeface="Courier New" panose="02070309020205020404" pitchFamily="49" charset="0"/>
                <a:cs typeface="Courier New" panose="02070309020205020404" pitchFamily="49" charset="0"/>
              </a:rPr>
              <a:t>String,String</a:t>
            </a:r>
            <a:r>
              <a:rPr lang="en-US" sz="1600" dirty="0">
                <a:latin typeface="Courier New" panose="02070309020205020404" pitchFamily="49" charset="0"/>
                <a:cs typeface="Courier New" panose="02070309020205020404" pitchFamily="49" charset="0"/>
              </a:rPr>
              <a:t>&gt;&gt; </a:t>
            </a:r>
            <a:r>
              <a:rPr lang="en-US" sz="1600" dirty="0" err="1">
                <a:latin typeface="Courier New" panose="02070309020205020404" pitchFamily="49" charset="0"/>
                <a:cs typeface="Courier New" panose="02070309020205020404" pitchFamily="49" charset="0"/>
              </a:rPr>
              <a:t>keyVals</a:t>
            </a:r>
            <a:r>
              <a:rPr lang="en-US" sz="1600" dirty="0">
                <a:latin typeface="Courier New" panose="02070309020205020404" pitchFamily="49" charset="0"/>
                <a:cs typeface="Courier New" panose="02070309020205020404" pitchFamily="49" charset="0"/>
              </a:rPr>
              <a:t> ) </a:t>
            </a:r>
          </a:p>
          <a:p>
            <a:pPr marL="0"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throws </a:t>
            </a:r>
            <a:r>
              <a:rPr lang="en-US" sz="1600" dirty="0" err="1">
                <a:latin typeface="Courier New" panose="02070309020205020404" pitchFamily="49" charset="0"/>
                <a:cs typeface="Courier New" panose="02070309020205020404" pitchFamily="49" charset="0"/>
              </a:rPr>
              <a:t>IllegalArgumentException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StorageException</a:t>
            </a:r>
            <a:endParaRPr lang="en-US" sz="1600" dirty="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schema.checkKeyValArgs</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keyVals</a:t>
            </a: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smtClean="0">
                <a:latin typeface="Courier New" panose="02070309020205020404" pitchFamily="49" charset="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Seek to the end of the Storage</a:t>
            </a:r>
          </a:p>
          <a:p>
            <a:pPr marL="0" indent="0">
              <a:buNone/>
            </a:pPr>
            <a:r>
              <a:rPr lang="en-US" sz="1600" dirty="0">
                <a:latin typeface="Courier New" panose="02070309020205020404" pitchFamily="49" charset="0"/>
                <a:cs typeface="Courier New" panose="02070309020205020404" pitchFamily="49" charset="0"/>
              </a:rPr>
              <a:t>		End();</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Index the entry for primary key(s)</a:t>
            </a:r>
          </a:p>
          <a:p>
            <a:pPr marL="0"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long </a:t>
            </a:r>
            <a:r>
              <a:rPr lang="en-US" sz="1600" dirty="0">
                <a:latin typeface="Courier New" panose="02070309020205020404" pitchFamily="49" charset="0"/>
                <a:cs typeface="Courier New" panose="02070309020205020404" pitchFamily="49" charset="0"/>
              </a:rPr>
              <a:t>found = Index( </a:t>
            </a:r>
            <a:r>
              <a:rPr lang="en-US" sz="1600" dirty="0" err="1">
                <a:latin typeface="Courier New" panose="02070309020205020404" pitchFamily="49" charset="0"/>
                <a:cs typeface="Courier New" panose="02070309020205020404" pitchFamily="49" charset="0"/>
              </a:rPr>
              <a:t>keyVals</a:t>
            </a: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if </a:t>
            </a:r>
            <a:r>
              <a:rPr lang="en-US" sz="1600" dirty="0">
                <a:latin typeface="Courier New" panose="02070309020205020404" pitchFamily="49" charset="0"/>
                <a:cs typeface="Courier New" panose="02070309020205020404" pitchFamily="49" charset="0"/>
              </a:rPr>
              <a:t>( -1 != found ) {</a:t>
            </a:r>
          </a:p>
          <a:p>
            <a:pPr marL="0"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move to location in storage of found entry</a:t>
            </a:r>
          </a:p>
          <a:p>
            <a:pPr marL="0"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Move</a:t>
            </a:r>
            <a:r>
              <a:rPr lang="en-US" sz="1600" dirty="0">
                <a:latin typeface="Courier New" panose="02070309020205020404" pitchFamily="49" charset="0"/>
                <a:cs typeface="Courier New" panose="02070309020205020404" pitchFamily="49" charset="0"/>
              </a:rPr>
              <a:t>( found );</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remove it (mark as dirty)</a:t>
            </a:r>
          </a:p>
          <a:p>
            <a:pPr marL="0"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Write</a:t>
            </a:r>
            <a:r>
              <a:rPr lang="en-US" sz="1600" dirty="0">
                <a:latin typeface="Courier New" panose="02070309020205020404" pitchFamily="49" charset="0"/>
                <a:cs typeface="Courier New" panose="02070309020205020404" pitchFamily="49" charset="0"/>
              </a:rPr>
              <a:t>( (byte) 0x00 );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Goto</a:t>
            </a:r>
            <a:r>
              <a:rPr lang="en-US" sz="1600" dirty="0">
                <a:latin typeface="Courier New" panose="02070309020205020404" pitchFamily="49" charset="0"/>
                <a:cs typeface="Courier New" panose="02070309020205020404" pitchFamily="49" charset="0"/>
              </a:rPr>
              <a:t> end of storage to add updated entry</a:t>
            </a:r>
          </a:p>
          <a:p>
            <a:pPr marL="0"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End</a:t>
            </a:r>
            <a:r>
              <a:rPr lang="en-US" sz="1600" dirty="0" smtClean="0">
                <a:latin typeface="Courier New" panose="02070309020205020404" pitchFamily="49" charset="0"/>
                <a:cs typeface="Courier New" panose="02070309020205020404" pitchFamily="49" charset="0"/>
              </a:rPr>
              <a:t>();</a:t>
            </a:r>
            <a:r>
              <a:rPr lang="en-US" dirty="0"/>
              <a:t>	</a:t>
            </a:r>
            <a:endParaRPr lang="en-US" dirty="0" smtClean="0"/>
          </a:p>
        </p:txBody>
      </p:sp>
    </p:spTree>
    <p:extLst>
      <p:ext uri="{BB962C8B-B14F-4D97-AF65-F5344CB8AC3E}">
        <p14:creationId xmlns:p14="http://schemas.microsoft.com/office/powerpoint/2010/main" val="1094484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Demonstrable Code – Storage</a:t>
            </a:r>
            <a:endParaRPr lang="en-US" dirty="0"/>
          </a:p>
        </p:txBody>
      </p:sp>
      <p:sp>
        <p:nvSpPr>
          <p:cNvPr id="3" name="Text Placeholder 2"/>
          <p:cNvSpPr>
            <a:spLocks noGrp="1"/>
          </p:cNvSpPr>
          <p:nvPr>
            <p:ph type="body" sz="quarter" idx="10"/>
          </p:nvPr>
        </p:nvSpPr>
        <p:spPr>
          <a:xfrm>
            <a:off x="381000" y="1143000"/>
            <a:ext cx="8382000" cy="5361468"/>
          </a:xfrm>
        </p:spPr>
        <p:txBody>
          <a:bodyPr/>
          <a:lstStyle/>
          <a:p>
            <a:r>
              <a:rPr lang="en-US" dirty="0"/>
              <a:t>Used OOP abstraction and </a:t>
            </a:r>
            <a:r>
              <a:rPr lang="en-US" dirty="0" smtClean="0"/>
              <a:t>interface</a:t>
            </a:r>
          </a:p>
          <a:p>
            <a:pPr lvl="1"/>
            <a:r>
              <a:rPr lang="en-US" dirty="0" smtClean="0"/>
              <a:t>Handle multiple physical storage types using base class, derived class (abstraction) and interface.</a:t>
            </a:r>
            <a:endParaRPr lang="en-US" dirty="0"/>
          </a:p>
          <a:p>
            <a:pPr marL="0" indent="0">
              <a:buNone/>
            </a:pPr>
            <a:endParaRPr lang="en-US" dirty="0" smtClean="0"/>
          </a:p>
          <a:p>
            <a:r>
              <a:rPr lang="en-US" dirty="0" smtClean="0"/>
              <a:t>Separated (Modular) Storage from Data Store</a:t>
            </a:r>
          </a:p>
          <a:p>
            <a:pPr lvl="1"/>
            <a:r>
              <a:rPr lang="en-US" dirty="0" smtClean="0"/>
              <a:t>Interface between Data Store and Storage is Opaque.</a:t>
            </a:r>
          </a:p>
          <a:p>
            <a:pPr lvl="1"/>
            <a:r>
              <a:rPr lang="en-US" dirty="0" smtClean="0"/>
              <a:t>Handles method of reading/writing data types specific to storage.</a:t>
            </a:r>
          </a:p>
          <a:p>
            <a:pPr lvl="1"/>
            <a:r>
              <a:rPr lang="en-US" dirty="0" smtClean="0"/>
              <a:t>Uses an abstract Data object for data types for handling data representation to/from storage opaque.</a:t>
            </a:r>
          </a:p>
        </p:txBody>
      </p:sp>
    </p:spTree>
    <p:extLst>
      <p:ext uri="{BB962C8B-B14F-4D97-AF65-F5344CB8AC3E}">
        <p14:creationId xmlns:p14="http://schemas.microsoft.com/office/powerpoint/2010/main" val="73662993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Soft Blue with Bar Trebuchet">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Trebuchet MS"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65B5691-0686-4C8F-9AB9-A93F5285A6A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1_Soft Blue with Bar Trebuchet</Template>
  <TotalTime>5585</TotalTime>
  <Words>2418</Words>
  <Application>Microsoft Office PowerPoint</Application>
  <PresentationFormat>On-screen Show (4:3)</PresentationFormat>
  <Paragraphs>293</Paragraphs>
  <Slides>17</Slides>
  <Notes>17</Notes>
  <HiddenSlides>0</HiddenSlides>
  <MMClips>0</MMClip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1_Soft Blue with Bar Trebuchet</vt:lpstr>
      <vt:lpstr>White with Courier font for code slides</vt:lpstr>
      <vt:lpstr>Epipog – Sprint 1 Review Oct. 3 – Oct. 28</vt:lpstr>
      <vt:lpstr>Sprint Objective</vt:lpstr>
      <vt:lpstr>Setup Sprint</vt:lpstr>
      <vt:lpstr>Research Concepts of NoSQL Databases </vt:lpstr>
      <vt:lpstr>Demonstrable Code – Data Store</vt:lpstr>
      <vt:lpstr>Demonstrable Code – Data Store</vt:lpstr>
      <vt:lpstr>Data Store - Interface</vt:lpstr>
      <vt:lpstr>Data Store – Binary Store</vt:lpstr>
      <vt:lpstr>Demonstrable Code – Storage</vt:lpstr>
      <vt:lpstr>Storage – Abstraction via Data Store</vt:lpstr>
      <vt:lpstr>Demonstrable Code – Data</vt:lpstr>
      <vt:lpstr>Data – Abstraction (Base Class)</vt:lpstr>
      <vt:lpstr>Data – Read  Opaque</vt:lpstr>
      <vt:lpstr>Data – Operation Transparent</vt:lpstr>
      <vt:lpstr>Demonstrable Code – Parse Input</vt:lpstr>
      <vt:lpstr>Test Driven Development</vt:lpstr>
      <vt:lpstr>Potential Areas of  IP</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REFUGEE EXODUS : Historical Archive: Index/Search/Analysis</dc:title>
  <dc:creator>Ferlitsch, Andy</dc:creator>
  <cp:lastModifiedBy>Andrew Ferlitsch</cp:lastModifiedBy>
  <cp:revision>59</cp:revision>
  <dcterms:created xsi:type="dcterms:W3CDTF">2016-04-14T21:28:30Z</dcterms:created>
  <dcterms:modified xsi:type="dcterms:W3CDTF">2016-10-29T16:53:20Z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TC102867759990</vt:lpwstr>
  </property>
</Properties>
</file>