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
  </p:notesMasterIdLst>
  <p:sldIdLst>
    <p:sldId id="257" r:id="rId4"/>
    <p:sldId id="270" r:id="rId5"/>
    <p:sldId id="271" r:id="rId6"/>
    <p:sldId id="272" r:id="rId7"/>
    <p:sldId id="273" r:id="rId8"/>
    <p:sldId id="275" r:id="rId9"/>
    <p:sldId id="274" r:id="rId10"/>
    <p:sldId id="27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11/5/2016 6:37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2 Review</a:t>
            </a:r>
            <a:br>
              <a:rPr lang="en-US" dirty="0" smtClean="0"/>
            </a:br>
            <a:r>
              <a:rPr lang="en-US" dirty="0" smtClean="0"/>
              <a:t>Oct. 29 – Nov. 5</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1096423"/>
            <a:ext cx="8382000" cy="5564600"/>
          </a:xfrm>
        </p:spPr>
        <p:txBody>
          <a:bodyPr/>
          <a:lstStyle/>
          <a:p>
            <a:r>
              <a:rPr lang="en-US" dirty="0" smtClean="0"/>
              <a:t>Initiate Process of Turning IP into Technology – </a:t>
            </a:r>
            <a:r>
              <a:rPr lang="en-US" dirty="0" smtClean="0">
                <a:solidFill>
                  <a:schemeClr val="tx1">
                    <a:lumMod val="75000"/>
                  </a:schemeClr>
                </a:solidFill>
              </a:rPr>
              <a:t>100%</a:t>
            </a:r>
          </a:p>
          <a:p>
            <a:pPr marL="0" indent="0">
              <a:buNone/>
            </a:pPr>
            <a:endParaRPr lang="en-US" dirty="0" smtClean="0"/>
          </a:p>
          <a:p>
            <a:r>
              <a:rPr lang="en-US" dirty="0" smtClean="0"/>
              <a:t>100K Foot Level e2e Design – </a:t>
            </a:r>
            <a:r>
              <a:rPr lang="en-US" dirty="0" smtClean="0">
                <a:solidFill>
                  <a:schemeClr val="tx1">
                    <a:lumMod val="75000"/>
                  </a:schemeClr>
                </a:solidFill>
              </a:rPr>
              <a:t>50%</a:t>
            </a:r>
          </a:p>
          <a:p>
            <a:pPr marL="0" indent="0">
              <a:buNone/>
            </a:pPr>
            <a:endParaRPr lang="en-US" dirty="0" smtClean="0"/>
          </a:p>
          <a:p>
            <a:r>
              <a:rPr lang="en-US" dirty="0" smtClean="0"/>
              <a:t>Develop (Define, Code &amp; Test) Complete Data Model – </a:t>
            </a:r>
            <a:r>
              <a:rPr lang="en-US" dirty="0" smtClean="0">
                <a:solidFill>
                  <a:schemeClr val="tx1">
                    <a:lumMod val="75000"/>
                  </a:schemeClr>
                </a:solidFill>
              </a:rPr>
              <a:t>80%</a:t>
            </a:r>
          </a:p>
          <a:p>
            <a:pPr marL="0" indent="0">
              <a:buNone/>
            </a:pPr>
            <a:endParaRPr lang="en-US" dirty="0" smtClean="0"/>
          </a:p>
          <a:p>
            <a:r>
              <a:rPr lang="en-US" dirty="0" smtClean="0"/>
              <a:t>Develop (Define &amp; Code) Abstract Layer of Data Input – </a:t>
            </a:r>
            <a:r>
              <a:rPr lang="en-US" dirty="0" smtClean="0">
                <a:solidFill>
                  <a:schemeClr val="tx1">
                    <a:lumMod val="75000"/>
                  </a:schemeClr>
                </a:solidFill>
              </a:rPr>
              <a:t>100+%</a:t>
            </a:r>
            <a:endParaRPr lang="en-US" dirty="0">
              <a:solidFill>
                <a:schemeClr val="tx1">
                  <a:lumMod val="75000"/>
                </a:schemeClr>
              </a:solidFill>
            </a:endParaRPr>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into Technology</a:t>
            </a:r>
            <a:endParaRPr lang="en-US" dirty="0"/>
          </a:p>
        </p:txBody>
      </p:sp>
      <p:sp>
        <p:nvSpPr>
          <p:cNvPr id="3" name="Text Placeholder 2"/>
          <p:cNvSpPr>
            <a:spLocks noGrp="1"/>
          </p:cNvSpPr>
          <p:nvPr>
            <p:ph type="body" sz="quarter" idx="10"/>
          </p:nvPr>
        </p:nvSpPr>
        <p:spPr>
          <a:xfrm>
            <a:off x="381000" y="1096423"/>
            <a:ext cx="8382000" cy="5589222"/>
          </a:xfrm>
        </p:spPr>
        <p:txBody>
          <a:bodyPr/>
          <a:lstStyle/>
          <a:p>
            <a:r>
              <a:rPr lang="en-US" dirty="0" smtClean="0"/>
              <a:t>Completed Setup of Wiki / Scrum Process in </a:t>
            </a:r>
            <a:r>
              <a:rPr lang="en-US" dirty="0" err="1" smtClean="0"/>
              <a:t>Github</a:t>
            </a:r>
            <a:endParaRPr lang="en-US" dirty="0" smtClean="0"/>
          </a:p>
          <a:p>
            <a:pPr lvl="1"/>
            <a:r>
              <a:rPr lang="en-US" dirty="0" err="1" smtClean="0">
                <a:solidFill>
                  <a:schemeClr val="tx1">
                    <a:lumMod val="75000"/>
                  </a:schemeClr>
                </a:solidFill>
              </a:rPr>
              <a:t>Github</a:t>
            </a:r>
            <a:r>
              <a:rPr lang="en-US" dirty="0" smtClean="0">
                <a:solidFill>
                  <a:schemeClr val="tx1">
                    <a:lumMod val="75000"/>
                  </a:schemeClr>
                </a:solidFill>
              </a:rPr>
              <a:t> Wiki used for sprint documents / technical backlog</a:t>
            </a:r>
          </a:p>
          <a:p>
            <a:pPr lvl="1"/>
            <a:r>
              <a:rPr lang="en-US" dirty="0" smtClean="0">
                <a:solidFill>
                  <a:schemeClr val="tx1">
                    <a:lumMod val="75000"/>
                  </a:schemeClr>
                </a:solidFill>
              </a:rPr>
              <a:t>Sprints are 1 week. Review on Saturday, Plan on Sunday.</a:t>
            </a:r>
          </a:p>
          <a:p>
            <a:r>
              <a:rPr lang="en-US" dirty="0" smtClean="0"/>
              <a:t>Selected Development Methodologies</a:t>
            </a:r>
          </a:p>
          <a:p>
            <a:pPr lvl="1"/>
            <a:r>
              <a:rPr lang="en-US" dirty="0" smtClean="0">
                <a:solidFill>
                  <a:schemeClr val="tx1">
                    <a:lumMod val="75000"/>
                  </a:schemeClr>
                </a:solidFill>
              </a:rPr>
              <a:t>Java / </a:t>
            </a:r>
            <a:r>
              <a:rPr lang="en-US" dirty="0" err="1" smtClean="0">
                <a:solidFill>
                  <a:schemeClr val="tx1">
                    <a:lumMod val="75000"/>
                  </a:schemeClr>
                </a:solidFill>
              </a:rPr>
              <a:t>intellJ</a:t>
            </a:r>
            <a:r>
              <a:rPr lang="en-US" dirty="0" smtClean="0">
                <a:solidFill>
                  <a:schemeClr val="tx1">
                    <a:lumMod val="75000"/>
                  </a:schemeClr>
                </a:solidFill>
              </a:rPr>
              <a:t> for IDE, Node.js for server</a:t>
            </a:r>
          </a:p>
          <a:p>
            <a:pPr lvl="1"/>
            <a:r>
              <a:rPr lang="en-US" dirty="0" smtClean="0">
                <a:solidFill>
                  <a:schemeClr val="tx1">
                    <a:lumMod val="75000"/>
                  </a:schemeClr>
                </a:solidFill>
              </a:rPr>
              <a:t>OOP design</a:t>
            </a:r>
          </a:p>
          <a:p>
            <a:pPr lvl="1"/>
            <a:r>
              <a:rPr lang="en-US" dirty="0" smtClean="0">
                <a:solidFill>
                  <a:schemeClr val="tx1">
                    <a:lumMod val="75000"/>
                  </a:schemeClr>
                </a:solidFill>
              </a:rPr>
              <a:t>Re-Entrant, Multi-Thread Safe</a:t>
            </a:r>
          </a:p>
          <a:p>
            <a:pPr lvl="1"/>
            <a:r>
              <a:rPr lang="en-US" dirty="0" smtClean="0">
                <a:solidFill>
                  <a:schemeClr val="tx1">
                    <a:lumMod val="75000"/>
                  </a:schemeClr>
                </a:solidFill>
              </a:rPr>
              <a:t>Test Driven Development</a:t>
            </a:r>
          </a:p>
          <a:p>
            <a:pPr marL="0" indent="0">
              <a:buNone/>
            </a:pPr>
            <a:endParaRPr lang="en-US" dirty="0" smtClean="0"/>
          </a:p>
        </p:txBody>
      </p:sp>
    </p:spTree>
    <p:extLst>
      <p:ext uri="{BB962C8B-B14F-4D97-AF65-F5344CB8AC3E}">
        <p14:creationId xmlns:p14="http://schemas.microsoft.com/office/powerpoint/2010/main" val="37759367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Design</a:t>
            </a:r>
            <a:endParaRPr lang="en-US" dirty="0"/>
          </a:p>
        </p:txBody>
      </p:sp>
      <p:sp>
        <p:nvSpPr>
          <p:cNvPr id="3" name="Text Placeholder 2"/>
          <p:cNvSpPr>
            <a:spLocks noGrp="1"/>
          </p:cNvSpPr>
          <p:nvPr>
            <p:ph type="body" sz="quarter" idx="10"/>
          </p:nvPr>
        </p:nvSpPr>
        <p:spPr>
          <a:xfrm>
            <a:off x="381000" y="1096423"/>
            <a:ext cx="8382000" cy="5121402"/>
          </a:xfrm>
        </p:spPr>
        <p:txBody>
          <a:bodyPr/>
          <a:lstStyle/>
          <a:p>
            <a:r>
              <a:rPr lang="en-US" dirty="0" smtClean="0"/>
              <a:t>Wrote High Level Block Design – </a:t>
            </a:r>
            <a:r>
              <a:rPr lang="en-US" dirty="0" smtClean="0">
                <a:solidFill>
                  <a:schemeClr val="tx1">
                    <a:lumMod val="75000"/>
                  </a:schemeClr>
                </a:solidFill>
              </a:rPr>
              <a:t>specs/stages/Data Pipeline.pptx</a:t>
            </a:r>
          </a:p>
          <a:p>
            <a:endParaRPr lang="en-US" dirty="0"/>
          </a:p>
          <a:p>
            <a:r>
              <a:rPr lang="en-US" dirty="0" smtClean="0"/>
              <a:t>Identify Scope of Features – </a:t>
            </a:r>
            <a:r>
              <a:rPr lang="en-US" dirty="0" smtClean="0">
                <a:solidFill>
                  <a:schemeClr val="tx1">
                    <a:lumMod val="75000"/>
                  </a:schemeClr>
                </a:solidFill>
              </a:rPr>
              <a:t>Not Done</a:t>
            </a:r>
          </a:p>
          <a:p>
            <a:pPr marL="0" indent="0">
              <a:buNone/>
            </a:pPr>
            <a:endParaRPr lang="en-US" dirty="0" smtClean="0"/>
          </a:p>
          <a:p>
            <a:r>
              <a:rPr lang="en-US" dirty="0" smtClean="0"/>
              <a:t>Identify Modules / Components – </a:t>
            </a:r>
            <a:r>
              <a:rPr lang="en-US" dirty="0" smtClean="0">
                <a:solidFill>
                  <a:schemeClr val="tx1">
                    <a:lumMod val="75000"/>
                  </a:schemeClr>
                </a:solidFill>
              </a:rPr>
              <a:t>Not Done</a:t>
            </a:r>
          </a:p>
          <a:p>
            <a:pPr marL="0" indent="0">
              <a:buNone/>
            </a:pPr>
            <a:endParaRPr lang="en-US" dirty="0" smtClean="0"/>
          </a:p>
          <a:p>
            <a:r>
              <a:rPr lang="en-US" dirty="0" smtClean="0"/>
              <a:t>Identify Interface and Coupling Methodology – </a:t>
            </a:r>
            <a:r>
              <a:rPr lang="en-US" dirty="0" smtClean="0">
                <a:solidFill>
                  <a:schemeClr val="tx1">
                    <a:lumMod val="75000"/>
                  </a:schemeClr>
                </a:solidFill>
              </a:rPr>
              <a:t>In Progress</a:t>
            </a:r>
          </a:p>
          <a:p>
            <a:pPr marL="0" indent="0">
              <a:buNone/>
            </a:pPr>
            <a:endParaRPr lang="en-US" dirty="0" smtClean="0"/>
          </a:p>
        </p:txBody>
      </p:sp>
    </p:spTree>
    <p:extLst>
      <p:ext uri="{BB962C8B-B14F-4D97-AF65-F5344CB8AC3E}">
        <p14:creationId xmlns:p14="http://schemas.microsoft.com/office/powerpoint/2010/main" val="38699967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Text Placeholder 2"/>
          <p:cNvSpPr>
            <a:spLocks noGrp="1"/>
          </p:cNvSpPr>
          <p:nvPr>
            <p:ph type="body" sz="quarter" idx="10"/>
          </p:nvPr>
        </p:nvSpPr>
        <p:spPr>
          <a:xfrm>
            <a:off x="381000" y="1096423"/>
            <a:ext cx="8382000" cy="4438138"/>
          </a:xfrm>
        </p:spPr>
        <p:txBody>
          <a:bodyPr/>
          <a:lstStyle/>
          <a:p>
            <a:r>
              <a:rPr lang="en-US" dirty="0" smtClean="0"/>
              <a:t>Supported Data Types </a:t>
            </a:r>
          </a:p>
          <a:p>
            <a:pPr lvl="1"/>
            <a:r>
              <a:rPr lang="en-US" sz="2400" dirty="0" smtClean="0">
                <a:solidFill>
                  <a:schemeClr val="tx1">
                    <a:lumMod val="75000"/>
                  </a:schemeClr>
                </a:solidFill>
              </a:rPr>
              <a:t>Short, Integer, Long</a:t>
            </a:r>
          </a:p>
          <a:p>
            <a:pPr lvl="1"/>
            <a:r>
              <a:rPr lang="en-US" sz="2400" dirty="0" smtClean="0">
                <a:solidFill>
                  <a:schemeClr val="tx1">
                    <a:lumMod val="75000"/>
                  </a:schemeClr>
                </a:solidFill>
              </a:rPr>
              <a:t>Float, Double</a:t>
            </a:r>
          </a:p>
          <a:p>
            <a:pPr lvl="1"/>
            <a:r>
              <a:rPr lang="en-US" sz="2400" dirty="0" smtClean="0">
                <a:solidFill>
                  <a:schemeClr val="tx1">
                    <a:lumMod val="75000"/>
                  </a:schemeClr>
                </a:solidFill>
              </a:rPr>
              <a:t>Boolean</a:t>
            </a:r>
          </a:p>
          <a:p>
            <a:pPr lvl="1"/>
            <a:r>
              <a:rPr lang="en-US" sz="2400" dirty="0" smtClean="0">
                <a:solidFill>
                  <a:schemeClr val="tx1">
                    <a:lumMod val="75000"/>
                  </a:schemeClr>
                </a:solidFill>
              </a:rPr>
              <a:t>Character, String, Fixed Size String</a:t>
            </a:r>
          </a:p>
          <a:p>
            <a:pPr lvl="1"/>
            <a:r>
              <a:rPr lang="en-US" sz="2400" dirty="0" smtClean="0">
                <a:solidFill>
                  <a:schemeClr val="tx1">
                    <a:lumMod val="75000"/>
                  </a:schemeClr>
                </a:solidFill>
              </a:rPr>
              <a:t>Time, Date</a:t>
            </a:r>
          </a:p>
          <a:p>
            <a:pPr marL="517525" lvl="1" indent="0">
              <a:buNone/>
            </a:pPr>
            <a:endParaRPr lang="en-US" dirty="0" smtClean="0"/>
          </a:p>
          <a:p>
            <a:r>
              <a:rPr lang="en-US" dirty="0" smtClean="0"/>
              <a:t>Abstract &amp; Derived Layer / Operations</a:t>
            </a:r>
          </a:p>
          <a:p>
            <a:pPr lvl="1"/>
            <a:r>
              <a:rPr lang="en-US" dirty="0" smtClean="0">
                <a:solidFill>
                  <a:schemeClr val="tx1">
                    <a:lumMod val="75000"/>
                  </a:schemeClr>
                </a:solidFill>
              </a:rPr>
              <a:t>Type, Getters/Setters, Comparison Operators</a:t>
            </a:r>
          </a:p>
          <a:p>
            <a:pPr lvl="1"/>
            <a:r>
              <a:rPr lang="en-US" dirty="0" smtClean="0">
                <a:solidFill>
                  <a:schemeClr val="tx1">
                    <a:lumMod val="75000"/>
                  </a:schemeClr>
                </a:solidFill>
              </a:rPr>
              <a:t>Data/Data.java</a:t>
            </a:r>
            <a:endParaRPr lang="en-US" dirty="0" smtClean="0"/>
          </a:p>
        </p:txBody>
      </p:sp>
    </p:spTree>
    <p:extLst>
      <p:ext uri="{BB962C8B-B14F-4D97-AF65-F5344CB8AC3E}">
        <p14:creationId xmlns:p14="http://schemas.microsoft.com/office/powerpoint/2010/main" val="18593519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 (</a:t>
            </a:r>
            <a:r>
              <a:rPr lang="en-US" dirty="0" err="1" smtClean="0"/>
              <a:t>cont</a:t>
            </a:r>
            <a:r>
              <a:rPr lang="en-US" dirty="0" smtClean="0"/>
              <a:t>)</a:t>
            </a:r>
            <a:endParaRPr lang="en-US" dirty="0"/>
          </a:p>
        </p:txBody>
      </p:sp>
      <p:sp>
        <p:nvSpPr>
          <p:cNvPr id="3" name="Text Placeholder 2"/>
          <p:cNvSpPr>
            <a:spLocks noGrp="1"/>
          </p:cNvSpPr>
          <p:nvPr>
            <p:ph type="body" sz="quarter" idx="10"/>
          </p:nvPr>
        </p:nvSpPr>
        <p:spPr>
          <a:xfrm>
            <a:off x="381000" y="1096423"/>
            <a:ext cx="8382000" cy="5299912"/>
          </a:xfrm>
        </p:spPr>
        <p:txBody>
          <a:bodyPr/>
          <a:lstStyle/>
          <a:p>
            <a:r>
              <a:rPr lang="en-US" dirty="0" smtClean="0"/>
              <a:t>Data Store Formats</a:t>
            </a:r>
          </a:p>
          <a:p>
            <a:pPr lvl="1"/>
            <a:r>
              <a:rPr lang="en-US" dirty="0" smtClean="0">
                <a:solidFill>
                  <a:schemeClr val="tx1">
                    <a:lumMod val="75000"/>
                  </a:schemeClr>
                </a:solidFill>
              </a:rPr>
              <a:t>Fixed Binary Record (RBDMS)</a:t>
            </a:r>
          </a:p>
          <a:p>
            <a:pPr lvl="1"/>
            <a:r>
              <a:rPr lang="en-US" dirty="0" smtClean="0">
                <a:solidFill>
                  <a:schemeClr val="tx1">
                    <a:lumMod val="75000"/>
                  </a:schemeClr>
                </a:solidFill>
              </a:rPr>
              <a:t>Document Oriented (JSON, BSON)</a:t>
            </a:r>
          </a:p>
          <a:p>
            <a:pPr lvl="1"/>
            <a:r>
              <a:rPr lang="en-US" dirty="0" smtClean="0">
                <a:solidFill>
                  <a:schemeClr val="tx1">
                    <a:lumMod val="75000"/>
                  </a:schemeClr>
                </a:solidFill>
              </a:rPr>
              <a:t>Column (CSV, PSV)</a:t>
            </a:r>
          </a:p>
          <a:p>
            <a:pPr marL="517525" lvl="1" indent="0">
              <a:buNone/>
            </a:pPr>
            <a:endParaRPr lang="en-US" dirty="0" smtClean="0"/>
          </a:p>
          <a:p>
            <a:r>
              <a:rPr lang="en-US" dirty="0" smtClean="0"/>
              <a:t>Data Wrangling</a:t>
            </a:r>
          </a:p>
          <a:p>
            <a:pPr lvl="1"/>
            <a:r>
              <a:rPr lang="en-US" dirty="0" smtClean="0">
                <a:solidFill>
                  <a:schemeClr val="tx1">
                    <a:lumMod val="75000"/>
                  </a:schemeClr>
                </a:solidFill>
              </a:rPr>
              <a:t>Implemented in Derived Data classes in method Parse().</a:t>
            </a:r>
          </a:p>
          <a:p>
            <a:pPr marL="517525" lvl="1" indent="0">
              <a:buNone/>
            </a:pPr>
            <a:endParaRPr lang="en-US" dirty="0" smtClean="0"/>
          </a:p>
          <a:p>
            <a:r>
              <a:rPr lang="en-US" dirty="0" smtClean="0"/>
              <a:t>Data Linking (Semantic Model)</a:t>
            </a:r>
          </a:p>
          <a:p>
            <a:pPr lvl="1"/>
            <a:r>
              <a:rPr lang="en-US" dirty="0" smtClean="0">
                <a:solidFill>
                  <a:schemeClr val="tx1">
                    <a:lumMod val="75000"/>
                  </a:schemeClr>
                </a:solidFill>
              </a:rPr>
              <a:t>Not Started</a:t>
            </a:r>
          </a:p>
        </p:txBody>
      </p:sp>
    </p:spTree>
    <p:extLst>
      <p:ext uri="{BB962C8B-B14F-4D97-AF65-F5344CB8AC3E}">
        <p14:creationId xmlns:p14="http://schemas.microsoft.com/office/powerpoint/2010/main" val="23881368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Input</a:t>
            </a:r>
            <a:endParaRPr lang="en-US" dirty="0"/>
          </a:p>
        </p:txBody>
      </p:sp>
      <p:sp>
        <p:nvSpPr>
          <p:cNvPr id="3" name="Text Placeholder 2"/>
          <p:cNvSpPr>
            <a:spLocks noGrp="1"/>
          </p:cNvSpPr>
          <p:nvPr>
            <p:ph type="body" sz="quarter" idx="10"/>
          </p:nvPr>
        </p:nvSpPr>
        <p:spPr>
          <a:xfrm>
            <a:off x="381000" y="1096423"/>
            <a:ext cx="8382000" cy="5977021"/>
          </a:xfrm>
        </p:spPr>
        <p:txBody>
          <a:bodyPr/>
          <a:lstStyle/>
          <a:p>
            <a:r>
              <a:rPr lang="en-US" dirty="0" smtClean="0"/>
              <a:t>Reading Input from File</a:t>
            </a:r>
          </a:p>
          <a:p>
            <a:pPr lvl="1"/>
            <a:r>
              <a:rPr lang="en-US" dirty="0" err="1" smtClean="0">
                <a:solidFill>
                  <a:schemeClr val="tx1">
                    <a:lumMod val="75000"/>
                  </a:schemeClr>
                </a:solidFill>
              </a:rPr>
              <a:t>ReaderMem</a:t>
            </a:r>
            <a:r>
              <a:rPr lang="en-US" dirty="0" smtClean="0">
                <a:solidFill>
                  <a:schemeClr val="tx1">
                    <a:lumMod val="75000"/>
                  </a:schemeClr>
                </a:solidFill>
              </a:rPr>
              <a:t> – file all read into memory</a:t>
            </a:r>
          </a:p>
          <a:p>
            <a:pPr lvl="1"/>
            <a:r>
              <a:rPr lang="en-US" dirty="0" err="1" smtClean="0">
                <a:solidFill>
                  <a:schemeClr val="tx1">
                    <a:lumMod val="75000"/>
                  </a:schemeClr>
                </a:solidFill>
              </a:rPr>
              <a:t>ReaderLine</a:t>
            </a:r>
            <a:r>
              <a:rPr lang="en-US" dirty="0" smtClean="0">
                <a:solidFill>
                  <a:schemeClr val="tx1">
                    <a:lumMod val="75000"/>
                  </a:schemeClr>
                </a:solidFill>
              </a:rPr>
              <a:t> – read line at a time from storage</a:t>
            </a:r>
          </a:p>
          <a:p>
            <a:pPr lvl="1"/>
            <a:r>
              <a:rPr lang="en-US" dirty="0" err="1" smtClean="0">
                <a:solidFill>
                  <a:schemeClr val="tx1">
                    <a:lumMod val="75000"/>
                  </a:schemeClr>
                </a:solidFill>
              </a:rPr>
              <a:t>ReaderMapped</a:t>
            </a:r>
            <a:r>
              <a:rPr lang="en-US" dirty="0" smtClean="0">
                <a:solidFill>
                  <a:schemeClr val="tx1">
                    <a:lumMod val="75000"/>
                  </a:schemeClr>
                </a:solidFill>
              </a:rPr>
              <a:t> -  memory mapped file</a:t>
            </a:r>
          </a:p>
          <a:p>
            <a:pPr marL="0" indent="0">
              <a:buNone/>
            </a:pPr>
            <a:endParaRPr lang="en-US" dirty="0" smtClean="0"/>
          </a:p>
          <a:p>
            <a:r>
              <a:rPr lang="en-US" dirty="0" smtClean="0"/>
              <a:t>Ejector</a:t>
            </a:r>
          </a:p>
          <a:p>
            <a:pPr lvl="1"/>
            <a:r>
              <a:rPr lang="en-US" dirty="0" smtClean="0">
                <a:solidFill>
                  <a:schemeClr val="tx1">
                    <a:lumMod val="75000"/>
                  </a:schemeClr>
                </a:solidFill>
              </a:rPr>
              <a:t>Component for handling ejecting non-</a:t>
            </a:r>
            <a:r>
              <a:rPr lang="en-US" dirty="0" err="1" smtClean="0">
                <a:solidFill>
                  <a:schemeClr val="tx1">
                    <a:lumMod val="75000"/>
                  </a:schemeClr>
                </a:solidFill>
              </a:rPr>
              <a:t>parseable</a:t>
            </a:r>
            <a:r>
              <a:rPr lang="en-US" dirty="0" smtClean="0">
                <a:solidFill>
                  <a:schemeClr val="tx1">
                    <a:lumMod val="75000"/>
                  </a:schemeClr>
                </a:solidFill>
              </a:rPr>
              <a:t> records</a:t>
            </a:r>
          </a:p>
          <a:p>
            <a:pPr marL="0" indent="0">
              <a:buNone/>
            </a:pPr>
            <a:endParaRPr lang="en-US" dirty="0"/>
          </a:p>
          <a:p>
            <a:r>
              <a:rPr lang="en-US" dirty="0" smtClean="0"/>
              <a:t>Parsing Methods</a:t>
            </a:r>
          </a:p>
          <a:p>
            <a:pPr lvl="1"/>
            <a:r>
              <a:rPr lang="en-US" dirty="0" smtClean="0">
                <a:solidFill>
                  <a:schemeClr val="tx1">
                    <a:lumMod val="75000"/>
                  </a:schemeClr>
                </a:solidFill>
              </a:rPr>
              <a:t>Character Separated Values (CSV, PSV, TSV)</a:t>
            </a:r>
          </a:p>
          <a:p>
            <a:pPr marL="0" indent="0">
              <a:buNone/>
            </a:pPr>
            <a:endParaRPr lang="en-US" dirty="0"/>
          </a:p>
        </p:txBody>
      </p:sp>
    </p:spTree>
    <p:extLst>
      <p:ext uri="{BB962C8B-B14F-4D97-AF65-F5344CB8AC3E}">
        <p14:creationId xmlns:p14="http://schemas.microsoft.com/office/powerpoint/2010/main" val="17545995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0"/>
          </p:nvPr>
        </p:nvSpPr>
        <p:spPr>
          <a:xfrm>
            <a:off x="381000" y="1096423"/>
            <a:ext cx="8382000" cy="5047536"/>
          </a:xfrm>
        </p:spPr>
        <p:txBody>
          <a:bodyPr/>
          <a:lstStyle/>
          <a:p>
            <a:r>
              <a:rPr lang="en-US" dirty="0" smtClean="0"/>
              <a:t>Java Test Drivers</a:t>
            </a:r>
          </a:p>
          <a:p>
            <a:pPr lvl="1"/>
            <a:r>
              <a:rPr lang="en-US" sz="2400" dirty="0" smtClean="0">
                <a:solidFill>
                  <a:schemeClr val="tx1">
                    <a:lumMod val="75000"/>
                  </a:schemeClr>
                </a:solidFill>
              </a:rPr>
              <a:t>At least one </a:t>
            </a:r>
            <a:r>
              <a:rPr lang="en-US" sz="2400" dirty="0" smtClean="0">
                <a:solidFill>
                  <a:schemeClr val="tx1">
                    <a:lumMod val="75000"/>
                  </a:schemeClr>
                </a:solidFill>
              </a:rPr>
              <a:t>per component, name _Test&lt;N&gt;.java</a:t>
            </a:r>
          </a:p>
          <a:p>
            <a:pPr lvl="1"/>
            <a:r>
              <a:rPr lang="en-US" sz="2400" dirty="0" smtClean="0">
                <a:solidFill>
                  <a:schemeClr val="tx1">
                    <a:lumMod val="75000"/>
                  </a:schemeClr>
                </a:solidFill>
              </a:rPr>
              <a:t>Stored in same location as code.</a:t>
            </a:r>
          </a:p>
          <a:p>
            <a:pPr marL="0" indent="0">
              <a:buNone/>
            </a:pPr>
            <a:endParaRPr lang="en-US" dirty="0" smtClean="0"/>
          </a:p>
          <a:p>
            <a:r>
              <a:rPr lang="en-US" dirty="0" smtClean="0"/>
              <a:t>Data (Data Model)</a:t>
            </a:r>
          </a:p>
          <a:p>
            <a:pPr lvl="1"/>
            <a:r>
              <a:rPr lang="en-US" sz="2400" dirty="0" smtClean="0">
                <a:solidFill>
                  <a:schemeClr val="tx1">
                    <a:lumMod val="75000"/>
                  </a:schemeClr>
                </a:solidFill>
              </a:rPr>
              <a:t>100% PASSED</a:t>
            </a:r>
          </a:p>
          <a:p>
            <a:pPr lvl="1"/>
            <a:r>
              <a:rPr lang="en-US" sz="2400" dirty="0" smtClean="0">
                <a:solidFill>
                  <a:schemeClr val="tx1">
                    <a:lumMod val="75000"/>
                  </a:schemeClr>
                </a:solidFill>
              </a:rPr>
              <a:t>711 tests</a:t>
            </a:r>
          </a:p>
          <a:p>
            <a:pPr marL="0" indent="0">
              <a:buNone/>
            </a:pPr>
            <a:endParaRPr lang="en-US" dirty="0" smtClean="0"/>
          </a:p>
          <a:p>
            <a:r>
              <a:rPr lang="en-US" dirty="0" smtClean="0"/>
              <a:t>Parse (Data Input)</a:t>
            </a:r>
          </a:p>
          <a:p>
            <a:pPr lvl="1"/>
            <a:r>
              <a:rPr lang="en-US" sz="2400" dirty="0" smtClean="0">
                <a:solidFill>
                  <a:schemeClr val="tx1">
                    <a:lumMod val="75000"/>
                  </a:schemeClr>
                </a:solidFill>
              </a:rPr>
              <a:t>100% PASSED</a:t>
            </a:r>
          </a:p>
          <a:p>
            <a:pPr lvl="1"/>
            <a:r>
              <a:rPr lang="en-US" sz="2400" dirty="0" smtClean="0">
                <a:solidFill>
                  <a:schemeClr val="tx1">
                    <a:lumMod val="75000"/>
                  </a:schemeClr>
                </a:solidFill>
              </a:rPr>
              <a:t>96 tests</a:t>
            </a:r>
          </a:p>
        </p:txBody>
      </p:sp>
    </p:spTree>
    <p:extLst>
      <p:ext uri="{BB962C8B-B14F-4D97-AF65-F5344CB8AC3E}">
        <p14:creationId xmlns:p14="http://schemas.microsoft.com/office/powerpoint/2010/main" val="25804632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6250</TotalTime>
  <Words>1132</Words>
  <Application>Microsoft Office PowerPoint</Application>
  <PresentationFormat>On-screen Show (4:3)</PresentationFormat>
  <Paragraphs>104</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1_Soft Blue with Bar Trebuchet</vt:lpstr>
      <vt:lpstr>White with Courier font for code slides</vt:lpstr>
      <vt:lpstr>Epipog – Sprint 2 Review Oct. 29 – Nov. 5</vt:lpstr>
      <vt:lpstr>Sprint Objective</vt:lpstr>
      <vt:lpstr>IP into Technology</vt:lpstr>
      <vt:lpstr>e2e Design</vt:lpstr>
      <vt:lpstr>Data Model</vt:lpstr>
      <vt:lpstr>Data Model (cont)</vt:lpstr>
      <vt:lpstr>Data Input</vt:lpstr>
      <vt:lpstr>Testing</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70</cp:revision>
  <dcterms:created xsi:type="dcterms:W3CDTF">2016-04-14T21:28:30Z</dcterms:created>
  <dcterms:modified xsi:type="dcterms:W3CDTF">2016-11-06T01:58:32Z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