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2"/>
    <p:sldMasterId id="2147483674" r:id="rId3"/>
  </p:sldMasterIdLst>
  <p:notesMasterIdLst>
    <p:notesMasterId r:id="rId9"/>
  </p:notesMasterIdLst>
  <p:sldIdLst>
    <p:sldId id="257" r:id="rId4"/>
    <p:sldId id="270" r:id="rId5"/>
    <p:sldId id="277" r:id="rId6"/>
    <p:sldId id="272" r:id="rId7"/>
    <p:sldId id="276"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24" autoAdjust="0"/>
    <p:restoredTop sz="94660"/>
  </p:normalViewPr>
  <p:slideViewPr>
    <p:cSldViewPr>
      <p:cViewPr>
        <p:scale>
          <a:sx n="75" d="100"/>
          <a:sy n="75" d="100"/>
        </p:scale>
        <p:origin x="-1356" y="-21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tableStyles" Target="tableStyles.xml"/><Relationship Id="rId3" Type="http://schemas.openxmlformats.org/officeDocument/2006/relationships/slideMaster" Target="slideMasters/slideMaster2.xml"/><Relationship Id="rId7" Type="http://schemas.openxmlformats.org/officeDocument/2006/relationships/slide" Target="slides/slide4.xml"/><Relationship Id="rId12" Type="http://schemas.openxmlformats.org/officeDocument/2006/relationships/theme" Target="theme/theme1.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viewProps" Target="viewProps.xml"/><Relationship Id="rId5" Type="http://schemas.openxmlformats.org/officeDocument/2006/relationships/slide" Target="slides/slide2.xml"/><Relationship Id="rId10"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B00D8E-BD79-47BE-AA74-0D4716B611F1}" type="datetimeFigureOut">
              <a:rPr lang="en-US" smtClean="0"/>
              <a:t>12/31/2016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AD10CC0-7B66-438D-9572-4A76220421BC}" type="slidenum">
              <a:rPr lang="en-US" smtClean="0"/>
              <a:t>‹#›</a:t>
            </a:fld>
            <a:endParaRPr lang="en-US"/>
          </a:p>
        </p:txBody>
      </p:sp>
    </p:spTree>
    <p:extLst>
      <p:ext uri="{BB962C8B-B14F-4D97-AF65-F5344CB8AC3E}">
        <p14:creationId xmlns:p14="http://schemas.microsoft.com/office/powerpoint/2010/main" val="32500797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12/31/2016 9:54 PM</a:t>
            </a:fld>
            <a:endParaRPr lang="en-US" dirty="0"/>
          </a:p>
        </p:txBody>
      </p:sp>
      <p:sp>
        <p:nvSpPr>
          <p:cNvPr id="6" name="Footer Placeholder 5"/>
          <p:cNvSpPr>
            <a:spLocks noGrp="1"/>
          </p:cNvSpPr>
          <p:nvPr>
            <p:ph type="ftr" sz="quarter" idx="12"/>
          </p:nvPr>
        </p:nvSpPr>
        <p:spPr>
          <a:xfrm>
            <a:off x="0" y="8685213"/>
            <a:ext cx="6172200" cy="457200"/>
          </a:xfrm>
        </p:spPr>
        <p:txBody>
          <a:bodyPr/>
          <a:lstStyle/>
          <a:p>
            <a:r>
              <a:rPr lang="en-US" sz="500" dirty="0" smtClean="0">
                <a:solidFill>
                  <a:srgbClr val="000000"/>
                </a:solidFill>
                <a:latin typeface="Trebuchet MS" pitchFamily="34" charset="0"/>
              </a:rPr>
              <a:t>© 2007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Trebuchet MS"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Trebuchet MS" pitchFamily="34" charset="0"/>
              </a:rPr>
            </a:br>
            <a:r>
              <a:rPr lang="en-US" sz="500" dirty="0" smtClean="0">
                <a:solidFill>
                  <a:srgbClr val="000000"/>
                </a:solidFill>
                <a:latin typeface="Trebuchet MS" pitchFamily="34" charset="0"/>
              </a:rPr>
              <a:t>MICROSOFT MAKES NO WARRANTIES, EXPRESS, IMPLIED OR STATUTORY, AS TO THE INFORMATION IN THIS PRESENTATION.</a:t>
            </a:r>
          </a:p>
          <a:p>
            <a:endParaRPr lang="en-US" sz="500" dirty="0">
              <a:latin typeface="Trebuchet MS" pitchFamily="34" charset="0"/>
            </a:endParaRPr>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12/31/2016 9:54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Trebuchet MS"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Trebuchet MS"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Trebuchet MS" pitchFamily="34" charset="0"/>
              </a:rPr>
            </a:br>
            <a:r>
              <a:rPr lang="en-US" dirty="0" smtClean="0">
                <a:solidFill>
                  <a:srgbClr val="000000"/>
                </a:solidFill>
                <a:latin typeface="Trebuchet MS" pitchFamily="34" charset="0"/>
              </a:rPr>
              <a:t>MICROSOFT MAKES NO WARRANTIES, EXPRESS, IMPLIED OR STATUTORY, AS TO THE INFORMATION IN THIS PRESENTATION.</a:t>
            </a:r>
          </a:p>
          <a:p>
            <a:endParaRPr lang="en-US" dirty="0">
              <a:latin typeface="Trebuchet MS"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12/31/2016 9:54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Trebuchet MS"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Trebuchet MS"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Trebuchet MS" pitchFamily="34" charset="0"/>
              </a:rPr>
            </a:br>
            <a:r>
              <a:rPr lang="en-US" dirty="0" smtClean="0">
                <a:solidFill>
                  <a:srgbClr val="000000"/>
                </a:solidFill>
                <a:latin typeface="Trebuchet MS" pitchFamily="34" charset="0"/>
              </a:rPr>
              <a:t>MICROSOFT MAKES NO WARRANTIES, EXPRESS, IMPLIED OR STATUTORY, AS TO THE INFORMATION IN THIS PRESENTATION.</a:t>
            </a:r>
          </a:p>
          <a:p>
            <a:endParaRPr lang="en-US" dirty="0">
              <a:latin typeface="Trebuchet MS"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12/31/2016 9:54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Trebuchet MS"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Trebuchet MS"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Trebuchet MS" pitchFamily="34" charset="0"/>
              </a:rPr>
            </a:br>
            <a:r>
              <a:rPr lang="en-US" dirty="0" smtClean="0">
                <a:solidFill>
                  <a:srgbClr val="000000"/>
                </a:solidFill>
                <a:latin typeface="Trebuchet MS" pitchFamily="34" charset="0"/>
              </a:rPr>
              <a:t>MICROSOFT MAKES NO WARRANTIES, EXPRESS, IMPLIED OR STATUTORY, AS TO THE INFORMATION IN THIS PRESENTATION.</a:t>
            </a:r>
          </a:p>
          <a:p>
            <a:endParaRPr lang="en-US" dirty="0">
              <a:latin typeface="Trebuchet MS"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12/31/2016 9:54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Trebuchet MS"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Trebuchet MS"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Trebuchet MS" pitchFamily="34" charset="0"/>
              </a:rPr>
            </a:br>
            <a:r>
              <a:rPr lang="en-US" dirty="0" smtClean="0">
                <a:solidFill>
                  <a:srgbClr val="000000"/>
                </a:solidFill>
                <a:latin typeface="Trebuchet MS" pitchFamily="34" charset="0"/>
              </a:rPr>
              <a:t>MICROSOFT MAKES NO WARRANTIES, EXPRESS, IMPLIED OR STATUTORY, AS TO THE INFORMATION IN THIS PRESENTATION.</a:t>
            </a:r>
          </a:p>
          <a:p>
            <a:endParaRPr lang="en-US" dirty="0">
              <a:latin typeface="Trebuchet MS"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5</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905000"/>
            <a:ext cx="7681913" cy="1523495"/>
          </a:xfrm>
        </p:spPr>
        <p:txBody>
          <a:bodyPr>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730249" y="4344988"/>
            <a:ext cx="7681913"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_Title and Content">
    <p:bg bwMode="black">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_Title and Content">
    <p:bg bwMode="black">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mj-lt"/>
              </a:defRPr>
            </a:lvl1pPr>
          </a:lstStyle>
          <a:p>
            <a:pPr lvl="0"/>
            <a:r>
              <a:rPr lang="en-US" smtClean="0"/>
              <a:t>Click to edit Master text styles</a:t>
            </a:r>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722313" y="1905000"/>
            <a:ext cx="8040688" cy="193899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4.png"/><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xml"/><Relationship Id="rId1" Type="http://schemas.openxmlformats.org/officeDocument/2006/relationships/slideLayout" Target="../slideLayouts/slideLayout13.xml"/><Relationship Id="rId4"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12875"/>
            <a:ext cx="8382000" cy="2135969"/>
          </a:xfrm>
          <a:prstGeom prst="rect">
            <a:avLst/>
          </a:prstGeom>
        </p:spPr>
        <p:txBody>
          <a:bodyPr vert="horz"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Picture 14" descr="bottombar"/>
          <p:cNvPicPr>
            <a:picLocks noChangeAspect="1" noChangeArrowheads="1"/>
          </p:cNvPicPr>
          <p:nvPr/>
        </p:nvPicPr>
        <p:blipFill>
          <a:blip r:embed="rId15"/>
          <a:srcRect/>
          <a:stretch>
            <a:fillRect/>
          </a:stretch>
        </p:blipFill>
        <p:spPr bwMode="auto">
          <a:xfrm>
            <a:off x="0" y="6572250"/>
            <a:ext cx="9144000" cy="285750"/>
          </a:xfrm>
          <a:prstGeom prst="rect">
            <a:avLst/>
          </a:prstGeom>
          <a:noFill/>
        </p:spPr>
      </p:pic>
    </p:spTree>
  </p:cSld>
  <p:clrMap bg1="dk1" tx1="lt1" bg2="dk2"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61" r:id="rId12"/>
  </p:sldLayoutIdLst>
  <p:transition>
    <p:fade/>
  </p:transition>
  <p:txStyles>
    <p:titleStyle>
      <a:lvl1pPr algn="l" defTabSz="914363" rtl="0" eaLnBrk="1" latinLnBrk="0" hangingPunct="1">
        <a:lnSpc>
          <a:spcPct val="90000"/>
        </a:lnSpc>
        <a:spcBef>
          <a:spcPct val="0"/>
        </a:spcBef>
        <a:buNone/>
        <a:defRPr lang="en-US" sz="4800" b="0" kern="1200" cap="none"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396875" indent="-396875" algn="l" defTabSz="914363" rtl="0" eaLnBrk="1" latinLnBrk="0" hangingPunct="1">
        <a:lnSpc>
          <a:spcPct val="90000"/>
        </a:lnSpc>
        <a:spcBef>
          <a:spcPct val="20000"/>
        </a:spcBef>
        <a:buFontTx/>
        <a:buBlip>
          <a:blip r:embed="rId16"/>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17"/>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17"/>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17"/>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17"/>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4" name="Picture 3" descr="white rectangle.png"/>
          <p:cNvPicPr>
            <a:picLocks noChangeAspect="1"/>
          </p:cNvPicPr>
          <p:nvPr/>
        </p:nvPicPr>
        <p:blipFill>
          <a:blip r:embed="rId4"/>
          <a:srcRect b="10453"/>
          <a:stretch>
            <a:fillRect/>
          </a:stretch>
        </p:blipFill>
        <p:spPr>
          <a:xfrm>
            <a:off x="0" y="1299706"/>
            <a:ext cx="9144000" cy="5558294"/>
          </a:xfrm>
          <a:prstGeom prst="rect">
            <a:avLst/>
          </a:prstGeom>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722312" y="1905000"/>
            <a:ext cx="8040688" cy="2108269"/>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75" r:id="rId1"/>
  </p:sldLayoutIdLst>
  <p:transition>
    <p:fade/>
  </p:transition>
  <p:txStyles>
    <p:titleStyle>
      <a:lvl1pPr algn="l" defTabSz="914363" rtl="0" eaLnBrk="1" latinLnBrk="0" hangingPunct="1">
        <a:lnSpc>
          <a:spcPct val="90000"/>
        </a:lnSpc>
        <a:spcBef>
          <a:spcPct val="0"/>
        </a:spcBef>
        <a:buNone/>
        <a:defRPr lang="en-US" sz="4800" b="0" kern="1200" cap="none" spc="-125"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1" kern="1200">
          <a:solidFill>
            <a:schemeClr val="tx1"/>
          </a:solidFill>
          <a:latin typeface="Courier New" pitchFamily="49" charset="0"/>
          <a:ea typeface="+mn-ea"/>
          <a:cs typeface="Courier New" pitchFamily="49" charset="0"/>
        </a:defRPr>
      </a:lvl1pPr>
      <a:lvl2pPr marL="384954" indent="-7937" algn="l" defTabSz="914363" rtl="0" eaLnBrk="1" latinLnBrk="0" hangingPunct="1">
        <a:lnSpc>
          <a:spcPct val="90000"/>
        </a:lnSpc>
        <a:spcBef>
          <a:spcPct val="20000"/>
        </a:spcBef>
        <a:buFont typeface="Arial" pitchFamily="34" charset="0"/>
        <a:buNone/>
        <a:defRPr sz="2800" b="1" kern="1200">
          <a:solidFill>
            <a:schemeClr val="tx1"/>
          </a:solidFill>
          <a:latin typeface="Courier New" pitchFamily="49" charset="0"/>
          <a:ea typeface="+mn-ea"/>
          <a:cs typeface="Courier New" pitchFamily="49" charset="0"/>
        </a:defRPr>
      </a:lvl2pPr>
      <a:lvl3pPr marL="761970"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3pPr>
      <a:lvl4pPr marL="1094009"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4pPr>
      <a:lvl5pPr marL="1426047" indent="0"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Epipog</a:t>
            </a:r>
            <a:r>
              <a:rPr lang="en-US" dirty="0" smtClean="0"/>
              <a:t> – Sprint 9 Planning</a:t>
            </a:r>
            <a:br>
              <a:rPr lang="en-US" dirty="0" smtClean="0"/>
            </a:br>
            <a:r>
              <a:rPr lang="en-US" dirty="0" smtClean="0"/>
              <a:t>Dec. 25 – Dec. 31</a:t>
            </a:r>
            <a:endParaRPr lang="en-US" dirty="0"/>
          </a:p>
        </p:txBody>
      </p:sp>
      <p:sp>
        <p:nvSpPr>
          <p:cNvPr id="3" name="Subtitle 2"/>
          <p:cNvSpPr>
            <a:spLocks noGrp="1"/>
          </p:cNvSpPr>
          <p:nvPr>
            <p:ph type="subTitle" idx="1"/>
          </p:nvPr>
        </p:nvSpPr>
        <p:spPr>
          <a:xfrm>
            <a:off x="730249" y="4344988"/>
            <a:ext cx="7681913" cy="1370012"/>
          </a:xfrm>
        </p:spPr>
        <p:txBody>
          <a:bodyPr>
            <a:normAutofit/>
          </a:bodyPr>
          <a:lstStyle/>
          <a:p>
            <a:r>
              <a:rPr lang="en-US" dirty="0" smtClean="0"/>
              <a:t>Scrum Master  : Andrew </a:t>
            </a:r>
            <a:r>
              <a:rPr lang="en-US" dirty="0" err="1" smtClean="0"/>
              <a:t>Ferlitsch</a:t>
            </a:r>
            <a:r>
              <a:rPr lang="en-US" dirty="0" smtClean="0"/>
              <a:t/>
            </a:r>
            <a:br>
              <a:rPr lang="en-US" dirty="0" smtClean="0"/>
            </a:br>
            <a:r>
              <a:rPr lang="en-US" dirty="0" smtClean="0"/>
              <a:t>Product Owner: Al Kari</a:t>
            </a:r>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Sprint Objective</a:t>
            </a:r>
            <a:endParaRPr lang="en-US" dirty="0"/>
          </a:p>
        </p:txBody>
      </p:sp>
      <p:sp>
        <p:nvSpPr>
          <p:cNvPr id="3" name="Text Placeholder 2"/>
          <p:cNvSpPr>
            <a:spLocks noGrp="1"/>
          </p:cNvSpPr>
          <p:nvPr>
            <p:ph type="body" sz="quarter" idx="10"/>
          </p:nvPr>
        </p:nvSpPr>
        <p:spPr>
          <a:xfrm>
            <a:off x="381000" y="990600"/>
            <a:ext cx="8382000" cy="6204776"/>
          </a:xfrm>
        </p:spPr>
        <p:txBody>
          <a:bodyPr/>
          <a:lstStyle/>
          <a:p>
            <a:pPr marL="0" indent="0">
              <a:buNone/>
            </a:pPr>
            <a:endParaRPr lang="en-US" dirty="0"/>
          </a:p>
          <a:p>
            <a:r>
              <a:rPr lang="en-US" dirty="0" smtClean="0"/>
              <a:t>Expand Index Functions </a:t>
            </a:r>
            <a:r>
              <a:rPr lang="en-US" dirty="0" smtClean="0">
                <a:solidFill>
                  <a:schemeClr val="tx1">
                    <a:lumMod val="65000"/>
                  </a:schemeClr>
                </a:solidFill>
              </a:rPr>
              <a:t>( 2 story pts ) – 100%</a:t>
            </a:r>
            <a:endParaRPr lang="en-US" dirty="0">
              <a:solidFill>
                <a:schemeClr val="tx1">
                  <a:lumMod val="65000"/>
                </a:schemeClr>
              </a:solidFill>
            </a:endParaRPr>
          </a:p>
          <a:p>
            <a:pPr marL="0" indent="0">
              <a:buNone/>
            </a:pPr>
            <a:endParaRPr lang="en-US" dirty="0" smtClean="0"/>
          </a:p>
          <a:p>
            <a:r>
              <a:rPr lang="en-US" dirty="0" smtClean="0"/>
              <a:t>Add Automatic Internal Index </a:t>
            </a:r>
            <a:r>
              <a:rPr lang="en-US" dirty="0" smtClean="0">
                <a:solidFill>
                  <a:schemeClr val="tx1">
                    <a:lumMod val="65000"/>
                  </a:schemeClr>
                </a:solidFill>
              </a:rPr>
              <a:t>(1 story </a:t>
            </a:r>
            <a:r>
              <a:rPr lang="en-US" dirty="0" err="1" smtClean="0">
                <a:solidFill>
                  <a:schemeClr val="tx1">
                    <a:lumMod val="65000"/>
                  </a:schemeClr>
                </a:solidFill>
              </a:rPr>
              <a:t>pt</a:t>
            </a:r>
            <a:r>
              <a:rPr lang="en-US" dirty="0" smtClean="0">
                <a:solidFill>
                  <a:schemeClr val="tx1">
                    <a:lumMod val="65000"/>
                  </a:schemeClr>
                </a:solidFill>
              </a:rPr>
              <a:t>) – 100%</a:t>
            </a:r>
            <a:endParaRPr lang="en-US" dirty="0">
              <a:solidFill>
                <a:schemeClr val="tx1">
                  <a:lumMod val="65000"/>
                </a:schemeClr>
              </a:solidFill>
            </a:endParaRPr>
          </a:p>
          <a:p>
            <a:pPr marL="0" indent="0">
              <a:buNone/>
            </a:pPr>
            <a:endParaRPr lang="en-US" dirty="0" smtClean="0">
              <a:solidFill>
                <a:schemeClr val="tx1">
                  <a:lumMod val="65000"/>
                </a:schemeClr>
              </a:solidFill>
            </a:endParaRPr>
          </a:p>
          <a:p>
            <a:r>
              <a:rPr lang="en-US" dirty="0" smtClean="0"/>
              <a:t>Implement Where in </a:t>
            </a:r>
            <a:r>
              <a:rPr lang="en-US" dirty="0" err="1" smtClean="0"/>
              <a:t>DataStore</a:t>
            </a:r>
            <a:r>
              <a:rPr lang="en-US" dirty="0" smtClean="0"/>
              <a:t> and </a:t>
            </a:r>
            <a:r>
              <a:rPr lang="en-US" dirty="0" err="1" smtClean="0"/>
              <a:t>CmdLine</a:t>
            </a:r>
            <a:r>
              <a:rPr lang="en-US" dirty="0" smtClean="0"/>
              <a:t> </a:t>
            </a:r>
            <a:r>
              <a:rPr lang="en-US" dirty="0" smtClean="0">
                <a:solidFill>
                  <a:schemeClr val="tx1">
                    <a:lumMod val="65000"/>
                  </a:schemeClr>
                </a:solidFill>
              </a:rPr>
              <a:t>(3 </a:t>
            </a:r>
            <a:r>
              <a:rPr lang="en-US" dirty="0">
                <a:solidFill>
                  <a:schemeClr val="tx1">
                    <a:lumMod val="65000"/>
                  </a:schemeClr>
                </a:solidFill>
              </a:rPr>
              <a:t>story </a:t>
            </a:r>
            <a:r>
              <a:rPr lang="en-US" dirty="0" err="1">
                <a:solidFill>
                  <a:schemeClr val="tx1">
                    <a:lumMod val="65000"/>
                  </a:schemeClr>
                </a:solidFill>
              </a:rPr>
              <a:t>pt</a:t>
            </a:r>
            <a:r>
              <a:rPr lang="en-US" dirty="0" smtClean="0">
                <a:solidFill>
                  <a:schemeClr val="tx1">
                    <a:lumMod val="65000"/>
                  </a:schemeClr>
                </a:solidFill>
              </a:rPr>
              <a:t>) – 100%</a:t>
            </a:r>
            <a:endParaRPr lang="en-US" dirty="0">
              <a:solidFill>
                <a:schemeClr val="tx1">
                  <a:lumMod val="65000"/>
                </a:schemeClr>
              </a:solidFill>
            </a:endParaRPr>
          </a:p>
          <a:p>
            <a:pPr marL="0" indent="0">
              <a:buNone/>
            </a:pPr>
            <a:endParaRPr lang="en-US" dirty="0" smtClean="0"/>
          </a:p>
          <a:p>
            <a:r>
              <a:rPr lang="en-US" dirty="0" smtClean="0">
                <a:solidFill>
                  <a:schemeClr val="tx1">
                    <a:lumMod val="65000"/>
                  </a:schemeClr>
                </a:solidFill>
              </a:rPr>
              <a:t>Total Story Points: 6</a:t>
            </a:r>
          </a:p>
          <a:p>
            <a:endParaRPr lang="en-US" dirty="0"/>
          </a:p>
          <a:p>
            <a:endParaRPr lang="en-US" dirty="0" smtClean="0"/>
          </a:p>
        </p:txBody>
      </p:sp>
    </p:spTree>
    <p:extLst>
      <p:ext uri="{BB962C8B-B14F-4D97-AF65-F5344CB8AC3E}">
        <p14:creationId xmlns:p14="http://schemas.microsoft.com/office/powerpoint/2010/main" val="1448991111"/>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Expand Index Functions</a:t>
            </a:r>
          </a:p>
        </p:txBody>
      </p:sp>
      <p:sp>
        <p:nvSpPr>
          <p:cNvPr id="3" name="Text Placeholder 2"/>
          <p:cNvSpPr>
            <a:spLocks noGrp="1"/>
          </p:cNvSpPr>
          <p:nvPr>
            <p:ph type="body" sz="quarter" idx="10"/>
          </p:nvPr>
        </p:nvSpPr>
        <p:spPr>
          <a:xfrm>
            <a:off x="381000" y="1096423"/>
            <a:ext cx="8382000" cy="4001095"/>
          </a:xfrm>
        </p:spPr>
        <p:txBody>
          <a:bodyPr/>
          <a:lstStyle/>
          <a:p>
            <a:r>
              <a:rPr lang="en-US" dirty="0" smtClean="0"/>
              <a:t>Expand Index for find() and remove() to handle multiple matches. [DONE]</a:t>
            </a:r>
          </a:p>
          <a:p>
            <a:pPr marL="0" indent="0">
              <a:buNone/>
            </a:pPr>
            <a:endParaRPr lang="en-US" dirty="0" smtClean="0"/>
          </a:p>
          <a:p>
            <a:r>
              <a:rPr lang="en-US" dirty="0" smtClean="0"/>
              <a:t>Add Additional Getter/Setters [DONE]</a:t>
            </a:r>
          </a:p>
          <a:p>
            <a:pPr lvl="1"/>
            <a:r>
              <a:rPr lang="en-US" dirty="0" smtClean="0"/>
              <a:t>Get All Entries</a:t>
            </a:r>
          </a:p>
          <a:p>
            <a:pPr lvl="1"/>
            <a:r>
              <a:rPr lang="en-US" dirty="0" smtClean="0"/>
              <a:t>Get Name of Index</a:t>
            </a:r>
            <a:endParaRPr lang="en-US" dirty="0"/>
          </a:p>
          <a:p>
            <a:endParaRPr lang="en-US" dirty="0"/>
          </a:p>
          <a:p>
            <a:pPr marL="0" indent="0">
              <a:buNone/>
            </a:pPr>
            <a:endParaRPr lang="en-US" dirty="0" smtClean="0"/>
          </a:p>
        </p:txBody>
      </p:sp>
    </p:spTree>
    <p:extLst>
      <p:ext uri="{BB962C8B-B14F-4D97-AF65-F5344CB8AC3E}">
        <p14:creationId xmlns:p14="http://schemas.microsoft.com/office/powerpoint/2010/main" val="3936569785"/>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a:t>Add Automatic Internal Index</a:t>
            </a:r>
          </a:p>
        </p:txBody>
      </p:sp>
      <p:sp>
        <p:nvSpPr>
          <p:cNvPr id="3" name="Text Placeholder 2"/>
          <p:cNvSpPr>
            <a:spLocks noGrp="1"/>
          </p:cNvSpPr>
          <p:nvPr>
            <p:ph type="body" sz="quarter" idx="10"/>
          </p:nvPr>
        </p:nvSpPr>
        <p:spPr>
          <a:xfrm>
            <a:off x="381000" y="1828800"/>
            <a:ext cx="8382000" cy="2880789"/>
          </a:xfrm>
        </p:spPr>
        <p:txBody>
          <a:bodyPr/>
          <a:lstStyle/>
          <a:p>
            <a:r>
              <a:rPr lang="en-US" dirty="0" smtClean="0"/>
              <a:t>Add Automatic Index to </a:t>
            </a:r>
            <a:r>
              <a:rPr lang="en-US" dirty="0" err="1" smtClean="0"/>
              <a:t>DataStore</a:t>
            </a:r>
            <a:r>
              <a:rPr lang="en-US" dirty="0" smtClean="0"/>
              <a:t>  [DONE]</a:t>
            </a:r>
            <a:endParaRPr lang="en-US" dirty="0" smtClean="0">
              <a:solidFill>
                <a:schemeClr val="tx1">
                  <a:lumMod val="65000"/>
                </a:schemeClr>
              </a:solidFill>
            </a:endParaRPr>
          </a:p>
          <a:p>
            <a:pPr lvl="1"/>
            <a:r>
              <a:rPr lang="en-US" dirty="0" smtClean="0"/>
              <a:t>Binary Store</a:t>
            </a:r>
          </a:p>
          <a:p>
            <a:pPr lvl="1"/>
            <a:r>
              <a:rPr lang="en-US" dirty="0" smtClean="0"/>
              <a:t>SV Store</a:t>
            </a:r>
          </a:p>
          <a:p>
            <a:pPr lvl="1"/>
            <a:r>
              <a:rPr lang="en-US" dirty="0" smtClean="0"/>
              <a:t>JSON Store</a:t>
            </a:r>
          </a:p>
          <a:p>
            <a:pPr lvl="1"/>
            <a:endParaRPr lang="en-US" dirty="0"/>
          </a:p>
          <a:p>
            <a:r>
              <a:rPr lang="en-US" dirty="0" smtClean="0"/>
              <a:t>Add Tests [DONE]</a:t>
            </a:r>
          </a:p>
        </p:txBody>
      </p:sp>
    </p:spTree>
    <p:extLst>
      <p:ext uri="{BB962C8B-B14F-4D97-AF65-F5344CB8AC3E}">
        <p14:creationId xmlns:p14="http://schemas.microsoft.com/office/powerpoint/2010/main" val="3112756817"/>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329595"/>
          </a:xfrm>
        </p:spPr>
        <p:txBody>
          <a:bodyPr/>
          <a:lstStyle/>
          <a:p>
            <a:r>
              <a:rPr lang="en-US" dirty="0"/>
              <a:t>Implement Where in </a:t>
            </a:r>
            <a:r>
              <a:rPr lang="en-US" dirty="0" err="1"/>
              <a:t>DataStore</a:t>
            </a:r>
            <a:r>
              <a:rPr lang="en-US" dirty="0"/>
              <a:t> and </a:t>
            </a:r>
            <a:r>
              <a:rPr lang="en-US" dirty="0" err="1"/>
              <a:t>CmdLine</a:t>
            </a:r>
            <a:endParaRPr lang="en-US" dirty="0"/>
          </a:p>
        </p:txBody>
      </p:sp>
      <p:sp>
        <p:nvSpPr>
          <p:cNvPr id="3" name="Text Placeholder 2"/>
          <p:cNvSpPr>
            <a:spLocks noGrp="1"/>
          </p:cNvSpPr>
          <p:nvPr>
            <p:ph type="body" sz="quarter" idx="10"/>
          </p:nvPr>
        </p:nvSpPr>
        <p:spPr>
          <a:xfrm>
            <a:off x="304800" y="1524000"/>
            <a:ext cx="8382000" cy="6130909"/>
          </a:xfrm>
        </p:spPr>
        <p:txBody>
          <a:bodyPr/>
          <a:lstStyle/>
          <a:p>
            <a:r>
              <a:rPr lang="en-US" dirty="0" smtClean="0"/>
              <a:t>Add Where to Data Store [DONE]</a:t>
            </a:r>
          </a:p>
          <a:p>
            <a:pPr lvl="1"/>
            <a:r>
              <a:rPr lang="en-US" dirty="0" smtClean="0"/>
              <a:t>Binary Store</a:t>
            </a:r>
          </a:p>
          <a:p>
            <a:pPr lvl="1"/>
            <a:r>
              <a:rPr lang="en-US" dirty="0" smtClean="0"/>
              <a:t>SV Store</a:t>
            </a:r>
          </a:p>
          <a:p>
            <a:pPr lvl="1"/>
            <a:r>
              <a:rPr lang="en-US" dirty="0" smtClean="0"/>
              <a:t>JSON Store</a:t>
            </a:r>
          </a:p>
          <a:p>
            <a:pPr marL="0" indent="0">
              <a:buNone/>
            </a:pPr>
            <a:endParaRPr lang="en-US" dirty="0" smtClean="0"/>
          </a:p>
          <a:p>
            <a:r>
              <a:rPr lang="en-US" dirty="0" smtClean="0"/>
              <a:t>Add Where to </a:t>
            </a:r>
            <a:r>
              <a:rPr lang="en-US" dirty="0" err="1" smtClean="0"/>
              <a:t>CmdLine</a:t>
            </a:r>
            <a:r>
              <a:rPr lang="en-US" dirty="0" smtClean="0"/>
              <a:t> [DONE]</a:t>
            </a:r>
          </a:p>
          <a:p>
            <a:pPr marL="0" indent="0">
              <a:buNone/>
            </a:pPr>
            <a:endParaRPr lang="en-US" dirty="0" smtClean="0"/>
          </a:p>
          <a:p>
            <a:r>
              <a:rPr lang="en-US" dirty="0" smtClean="0"/>
              <a:t>Add Rollback and Jump ahead [DONE]</a:t>
            </a:r>
          </a:p>
          <a:p>
            <a:pPr marL="0" indent="0">
              <a:buNone/>
            </a:pPr>
            <a:r>
              <a:rPr lang="en-US" dirty="0" smtClean="0"/>
              <a:t> </a:t>
            </a:r>
          </a:p>
          <a:p>
            <a:r>
              <a:rPr lang="en-US" dirty="0" smtClean="0"/>
              <a:t>Test Extensively </a:t>
            </a:r>
            <a:r>
              <a:rPr lang="en-US" smtClean="0"/>
              <a:t>(200 </a:t>
            </a:r>
            <a:r>
              <a:rPr lang="en-US" dirty="0" smtClean="0"/>
              <a:t>TCs) [ DONE]</a:t>
            </a:r>
          </a:p>
          <a:p>
            <a:pPr marL="517525" lvl="1" indent="0">
              <a:buNone/>
            </a:pPr>
            <a:endParaRPr lang="en-US" dirty="0" smtClean="0"/>
          </a:p>
          <a:p>
            <a:pPr marL="0" indent="0">
              <a:buNone/>
            </a:pPr>
            <a:endParaRPr lang="en-US" dirty="0" smtClean="0">
              <a:solidFill>
                <a:schemeClr val="tx1">
                  <a:lumMod val="65000"/>
                </a:schemeClr>
              </a:solidFill>
            </a:endParaRPr>
          </a:p>
        </p:txBody>
      </p:sp>
    </p:spTree>
    <p:extLst>
      <p:ext uri="{BB962C8B-B14F-4D97-AF65-F5344CB8AC3E}">
        <p14:creationId xmlns:p14="http://schemas.microsoft.com/office/powerpoint/2010/main" val="72775810"/>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1_Soft Blue with Bar Trebuchet">
  <a:themeElements>
    <a:clrScheme name="Blue Template-Template">
      <a:dk1>
        <a:srgbClr val="000000"/>
      </a:dk1>
      <a:lt1>
        <a:srgbClr val="FFFFFF"/>
      </a:lt1>
      <a:dk2>
        <a:srgbClr val="050595"/>
      </a:dk2>
      <a:lt2>
        <a:srgbClr val="FFFF99"/>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rgbClr val="FFFFFF"/>
            </a:solidFill>
            <a:effectLst>
              <a:outerShdw blurRad="38100" dist="38100" dir="2700000" algn="tl">
                <a:srgbClr val="000000">
                  <a:alpha val="43137"/>
                </a:srgbClr>
              </a:outerShdw>
            </a:effectLst>
            <a:latin typeface="Trebuchet MS"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2.xml><?xml version="1.0" encoding="utf-8"?>
<a:theme xmlns:a="http://schemas.openxmlformats.org/drawingml/2006/main" name="White with Courier font for code slides">
  <a:themeElements>
    <a:clrScheme name="Blue Template-Template">
      <a:dk1>
        <a:srgbClr val="000000"/>
      </a:dk1>
      <a:lt1>
        <a:srgbClr val="FFFFFF"/>
      </a:lt1>
      <a:dk2>
        <a:srgbClr val="050595"/>
      </a:dk2>
      <a:lt2>
        <a:srgbClr val="FFFFFF"/>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065B5691-0686-4C8F-9AB9-A93F5285A6A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1_Soft Blue with Bar Trebuchet</Template>
  <TotalTime>6320</TotalTime>
  <Words>664</Words>
  <Application>Microsoft Office PowerPoint</Application>
  <PresentationFormat>On-screen Show (4:3)</PresentationFormat>
  <Paragraphs>55</Paragraphs>
  <Slides>5</Slides>
  <Notes>5</Notes>
  <HiddenSlides>0</HiddenSlides>
  <MMClips>0</MMClips>
  <ScaleCrop>false</ScaleCrop>
  <HeadingPairs>
    <vt:vector size="4" baseType="variant">
      <vt:variant>
        <vt:lpstr>Theme</vt:lpstr>
      </vt:variant>
      <vt:variant>
        <vt:i4>2</vt:i4>
      </vt:variant>
      <vt:variant>
        <vt:lpstr>Slide Titles</vt:lpstr>
      </vt:variant>
      <vt:variant>
        <vt:i4>5</vt:i4>
      </vt:variant>
    </vt:vector>
  </HeadingPairs>
  <TitlesOfParts>
    <vt:vector size="7" baseType="lpstr">
      <vt:lpstr>1_Soft Blue with Bar Trebuchet</vt:lpstr>
      <vt:lpstr>White with Courier font for code slides</vt:lpstr>
      <vt:lpstr>Epipog – Sprint 9 Planning Dec. 25 – Dec. 31</vt:lpstr>
      <vt:lpstr>Sprint Objective</vt:lpstr>
      <vt:lpstr>Expand Index Functions</vt:lpstr>
      <vt:lpstr>Add Automatic Internal Index</vt:lpstr>
      <vt:lpstr>Implement Where in DataStore and CmdLine</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REFUGEE EXODUS : Historical Archive: Index/Search/Analysis</dc:title>
  <dc:creator>Ferlitsch, Andy</dc:creator>
  <cp:lastModifiedBy>Andrew Ferlitsch</cp:lastModifiedBy>
  <cp:revision>99</cp:revision>
  <dcterms:created xsi:type="dcterms:W3CDTF">2016-04-14T21:28:30Z</dcterms:created>
  <dcterms:modified xsi:type="dcterms:W3CDTF">2017-01-01T05:54:48Z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TC102867759990</vt:lpwstr>
  </property>
</Properties>
</file>