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0" r:id="rId3"/>
    <p:sldId id="297" r:id="rId4"/>
    <p:sldId id="298" r:id="rId5"/>
    <p:sldId id="299" r:id="rId6"/>
    <p:sldId id="301" r:id="rId7"/>
    <p:sldId id="302" r:id="rId8"/>
    <p:sldId id="303" r:id="rId9"/>
    <p:sldId id="304" r:id="rId10"/>
    <p:sldId id="258" r:id="rId11"/>
    <p:sldId id="287" r:id="rId12"/>
    <p:sldId id="305" r:id="rId13"/>
    <p:sldId id="293" r:id="rId14"/>
    <p:sldId id="291" r:id="rId15"/>
    <p:sldId id="29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222222"/>
    <a:srgbClr val="1A1A1A"/>
    <a:srgbClr val="1D1D1D"/>
    <a:srgbClr val="2B2B2B"/>
    <a:srgbClr val="1919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3361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57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7BBDE-E80E-1841-9C0B-C5D06FD209F9}" type="datetimeFigureOut">
              <a:rPr lang="en-US" smtClean="0"/>
              <a:pPr/>
              <a:t>4/11/12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E80E-60CF-604A-A5B6-F32254C98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B3642-D7E7-5649-8E91-4DA17396A0A9}" type="datetimeFigureOut">
              <a:rPr lang="en-US" smtClean="0"/>
              <a:pPr/>
              <a:t>4/11/12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3C4EA-EE84-1446-8D26-C9757E643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A.Hart - AGU Fall Meeting 2011, San Francisco, CA.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01F-D7BE-C941-BF1C-BE8B65674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A.Hart - AGU Fall Meeting 2011, San Francisco, CA.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01F-D7BE-C941-BF1C-BE8B65674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A.Hart - AGU Fall Meeting 2011, San Francisco, CA.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01F-D7BE-C941-BF1C-BE8B65674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A.Hart - AGU Fall Meeting 2011, San Francisco, CA.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01F-D7BE-C941-BF1C-BE8B65674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A.Hart - AGU Fall Meeting 2011, San Francisco, CA.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01F-D7BE-C941-BF1C-BE8B65674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A.Hart - AGU Fall Meeting 2011, San Francisco, CA.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01F-D7BE-C941-BF1C-BE8B65674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A.Hart - AGU Fall Meeting 2011, San Francisco, CA.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01F-D7BE-C941-BF1C-BE8B65674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A.Hart - AGU Fall Meeting 2011, San Francisco, CA.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01F-D7BE-C941-BF1C-BE8B65674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A.Hart - AGU Fall Meeting 2011, San Francisco, CA.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01F-D7BE-C941-BF1C-BE8B65674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A.Hart - AGU Fall Meeting 2011, San Francisco, CA.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01F-D7BE-C941-BF1C-BE8B65674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A.Hart - AGU Fall Meeting 2011, San Francisco, CA.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01F-D7BE-C941-BF1C-BE8B65674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rgbClr val="000000">
                <a:alpha val="91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04/11/2012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508750"/>
            <a:ext cx="351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A.Hart</a:t>
            </a:r>
            <a:r>
              <a:rPr lang="en-US" dirty="0" smtClean="0"/>
              <a:t> -</a:t>
            </a:r>
            <a:r>
              <a:rPr lang="en-US" dirty="0" smtClean="0"/>
              <a:t>  </a:t>
            </a:r>
            <a:r>
              <a:rPr lang="en-US" dirty="0" err="1" smtClean="0"/>
              <a:t>Userlab</a:t>
            </a:r>
            <a:r>
              <a:rPr lang="en-US" dirty="0" smtClean="0"/>
              <a:t> 2. Dakar, Senegal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130FF01F-D7BE-C941-BF1C-BE8B65674C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ppleMyungjo"/>
          <a:ea typeface="AppleMyungjo"/>
          <a:cs typeface="AppleMyungj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90000"/>
        <a:buFont typeface="Wingdings" charset="2"/>
        <a:buChar char=""/>
        <a:defRPr sz="3200" kern="1200">
          <a:solidFill>
            <a:schemeClr val="bg1"/>
          </a:solidFill>
          <a:effectLst/>
          <a:latin typeface="+mn-lt"/>
          <a:ea typeface="AppleMyungjo"/>
          <a:cs typeface="AppleMyungj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FFFFFF"/>
          </a:solidFill>
          <a:latin typeface="+mn-lt"/>
          <a:ea typeface="AppleMyungjo"/>
          <a:cs typeface="AppleMyungj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+mn-lt"/>
          <a:ea typeface="AppleMyungjo"/>
          <a:cs typeface="AppleMyungj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+mn-lt"/>
          <a:ea typeface="AppleMyungjo"/>
          <a:cs typeface="AppleMyungj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+mn-lt"/>
          <a:ea typeface="AppleMyungjo"/>
          <a:cs typeface="AppleMyungj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174750"/>
            <a:ext cx="9144000" cy="568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1093267"/>
            <a:ext cx="9144000" cy="29633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003786"/>
            <a:ext cx="9144000" cy="29633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450" y="1563159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Leveraging Remote Sensing Observations for Regional Climate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Change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Research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450" y="3251200"/>
            <a:ext cx="4851400" cy="71118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Andrew F. Hart, Cameron E. </a:t>
            </a:r>
            <a:r>
              <a:rPr lang="en-US" sz="17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Goodale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Chris A. </a:t>
            </a:r>
            <a:r>
              <a:rPr lang="en-US" sz="17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Mattmann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Peter Lean, </a:t>
            </a:r>
            <a:r>
              <a:rPr lang="en-US" sz="17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Jinwon</a:t>
            </a:r>
            <a:r>
              <a:rPr 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Kim, Paul </a:t>
            </a:r>
            <a:r>
              <a:rPr lang="en-US" sz="17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Zimdars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Duane E. </a:t>
            </a:r>
            <a:r>
              <a:rPr lang="en-US" sz="17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Waliser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Daniel J. Crichton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91400" y="6550223"/>
            <a:ext cx="283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Userlab</a:t>
            </a:r>
            <a:r>
              <a:rPr lang="en-US" sz="1400" dirty="0" smtClean="0"/>
              <a:t> 2</a:t>
            </a:r>
            <a:r>
              <a:rPr lang="en-US" sz="1400" dirty="0" smtClean="0"/>
              <a:t>, 04.12.2012. </a:t>
            </a:r>
            <a:r>
              <a:rPr lang="en-US" sz="1400" dirty="0" err="1" smtClean="0"/>
              <a:t>Daka</a:t>
            </a:r>
            <a:r>
              <a:rPr lang="en-US" sz="1400" dirty="0" smtClean="0"/>
              <a:t> Senegal</a:t>
            </a:r>
            <a:endParaRPr lang="en-US" sz="1400" dirty="0"/>
          </a:p>
        </p:txBody>
      </p:sp>
      <p:pic>
        <p:nvPicPr>
          <p:cNvPr id="12" name="Picture 11" descr="Screen shot 2011-12-01 at 6.19.18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1F4F8"/>
              </a:clrFrom>
              <a:clrTo>
                <a:srgbClr val="F1F4F8">
                  <a:alpha val="0"/>
                </a:srgbClr>
              </a:clrTo>
            </a:clrChange>
            <a:alphaModFix amt="69000"/>
          </a:blip>
          <a:stretch>
            <a:fillRect/>
          </a:stretch>
        </p:blipFill>
        <p:spPr>
          <a:xfrm>
            <a:off x="134400" y="256648"/>
            <a:ext cx="1237200" cy="57572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5" descr="wrm-badge.png"/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 bwMode="auto">
          <a:xfrm>
            <a:off x="3810000" y="4521186"/>
            <a:ext cx="1412875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73500" y="116948"/>
            <a:ext cx="1028700" cy="84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56475" y="231248"/>
            <a:ext cx="17748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677" y="1269946"/>
            <a:ext cx="4364497" cy="526619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Bias Calculation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 </a:t>
            </a:r>
            <a:r>
              <a:rPr lang="en-US" dirty="0" smtClean="0"/>
              <a:t>Cases...</a:t>
            </a:r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 flipH="1" flipV="1">
            <a:off x="863600" y="2070100"/>
            <a:ext cx="7150100" cy="4466044"/>
          </a:xfrm>
          <a:prstGeom prst="snip1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66000"/>
                </a:schemeClr>
              </a:gs>
              <a:gs pos="100000">
                <a:schemeClr val="tx1">
                  <a:lumMod val="85000"/>
                  <a:lumOff val="15000"/>
                  <a:alpha val="53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5" descr="WRF_0809_d01.png"/>
          <p:cNvPicPr>
            <a:picLocks noChangeAspect="1"/>
          </p:cNvPicPr>
          <p:nvPr/>
        </p:nvPicPr>
        <p:blipFill>
          <a:blip r:embed="rId2">
            <a:alphaModFix/>
            <a:lum contrast="6000"/>
          </a:blip>
          <a:srcRect/>
          <a:stretch>
            <a:fillRect/>
          </a:stretch>
        </p:blipFill>
        <p:spPr bwMode="auto">
          <a:xfrm>
            <a:off x="1041399" y="2222500"/>
            <a:ext cx="678326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6" descr="TRMM_0809_d0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399" y="2222500"/>
            <a:ext cx="67762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7" descr="diff_0809_d0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1399" y="2222501"/>
            <a:ext cx="67762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457200" y="6483350"/>
            <a:ext cx="2133600" cy="365125"/>
          </a:xfrm>
        </p:spPr>
        <p:txBody>
          <a:bodyPr/>
          <a:lstStyle/>
          <a:p>
            <a:r>
              <a:rPr lang="en-US" dirty="0" smtClean="0"/>
              <a:t>4/11/2012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483350"/>
            <a:ext cx="2133600" cy="365125"/>
          </a:xfrm>
        </p:spPr>
        <p:txBody>
          <a:bodyPr/>
          <a:lstStyle/>
          <a:p>
            <a:fld id="{130FF01F-D7BE-C941-BF1C-BE8B65674CF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819400" y="6483350"/>
            <a:ext cx="3517900" cy="365125"/>
          </a:xfrm>
        </p:spPr>
        <p:txBody>
          <a:bodyPr/>
          <a:lstStyle/>
          <a:p>
            <a:r>
              <a:rPr lang="en-US" dirty="0" err="1" smtClean="0"/>
              <a:t>A.Hart</a:t>
            </a:r>
            <a:r>
              <a:rPr lang="en-US" dirty="0" smtClean="0"/>
              <a:t> – </a:t>
            </a:r>
            <a:r>
              <a:rPr lang="en-US" dirty="0" err="1" smtClean="0"/>
              <a:t>Userlab</a:t>
            </a:r>
            <a:r>
              <a:rPr lang="en-US" dirty="0" smtClean="0"/>
              <a:t> 2012. Dakar, Senegal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46"/>
            <a:ext cx="8479975" cy="526619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919" dirty="0" smtClean="0"/>
              <a:t>RCMES is a research effort that is still in its early stages</a:t>
            </a:r>
            <a:endParaRPr lang="en-US" sz="2919" dirty="0" smtClean="0">
              <a:cs typeface="ＭＳ Ｐゴシック" charset="-128"/>
            </a:endParaRPr>
          </a:p>
          <a:p>
            <a:pPr>
              <a:spcAft>
                <a:spcPts val="600"/>
              </a:spcAft>
            </a:pPr>
            <a:r>
              <a:rPr lang="en-US" sz="2919" dirty="0" smtClean="0">
                <a:cs typeface="ＭＳ Ｐゴシック" charset="-128"/>
              </a:rPr>
              <a:t>Much of the RCMES software is just becoming publicly </a:t>
            </a:r>
            <a:r>
              <a:rPr lang="en-US" sz="2919" dirty="0" smtClean="0">
                <a:cs typeface="ＭＳ Ｐゴシック" charset="-128"/>
              </a:rPr>
              <a:t>available</a:t>
            </a:r>
          </a:p>
          <a:p>
            <a:pPr>
              <a:spcAft>
                <a:spcPts val="600"/>
              </a:spcAft>
            </a:pPr>
            <a:r>
              <a:rPr lang="en-US" sz="2919" dirty="0" smtClean="0">
                <a:cs typeface="ＭＳ Ｐゴシック" charset="-128"/>
              </a:rPr>
              <a:t>Designed to support a wide variety of research</a:t>
            </a:r>
          </a:p>
          <a:p>
            <a:pPr>
              <a:spcAft>
                <a:spcPts val="600"/>
              </a:spcAft>
            </a:pPr>
            <a:endParaRPr lang="en-US" sz="2700" dirty="0" smtClean="0"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Applications...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4/11/2012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01F-D7BE-C941-BF1C-BE8B65674CF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A.Hart</a:t>
            </a:r>
            <a:r>
              <a:rPr lang="en-US" dirty="0" smtClean="0"/>
              <a:t> – </a:t>
            </a:r>
            <a:r>
              <a:rPr lang="en-US" dirty="0" err="1" smtClean="0"/>
              <a:t>Userlab</a:t>
            </a:r>
            <a:r>
              <a:rPr lang="en-US" dirty="0" smtClean="0"/>
              <a:t> 2012. Dakar, Senegal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4/11/2012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A.Hart</a:t>
            </a:r>
            <a:r>
              <a:rPr lang="en-US" dirty="0" smtClean="0"/>
              <a:t> – </a:t>
            </a:r>
            <a:r>
              <a:rPr lang="en-US" dirty="0" err="1" smtClean="0"/>
              <a:t>Userlab</a:t>
            </a:r>
            <a:r>
              <a:rPr lang="en-US" dirty="0" smtClean="0"/>
              <a:t> 2012. Dakar, Senegal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01F-D7BE-C941-BF1C-BE8B65674CF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73238" y="757238"/>
            <a:ext cx="6977062" cy="4214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36550" indent="-336550">
              <a:spcBef>
                <a:spcPts val="500"/>
              </a:spcBef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GB" sz="3200" b="1" dirty="0">
                <a:solidFill>
                  <a:schemeClr val="bg1"/>
                </a:solidFill>
                <a:latin typeface="Calibri" charset="0"/>
              </a:rPr>
              <a:t>Datasets that have been included so far:</a:t>
            </a:r>
          </a:p>
          <a:p>
            <a:pPr marL="336550" indent="-336550">
              <a:spcBef>
                <a:spcPts val="500"/>
              </a:spcBef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endParaRPr lang="en-GB" sz="2000" dirty="0">
              <a:solidFill>
                <a:schemeClr val="bg1"/>
              </a:solidFill>
              <a:latin typeface="Calibri" charset="0"/>
            </a:endParaRPr>
          </a:p>
          <a:p>
            <a:pPr marL="336550" indent="-336550">
              <a:spcBef>
                <a:spcPts val="500"/>
              </a:spcBef>
              <a:buFont typeface="Arial" charset="0"/>
              <a:buChar char="•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GB" dirty="0">
                <a:solidFill>
                  <a:schemeClr val="bg1"/>
                </a:solidFill>
                <a:latin typeface="Calibri" charset="0"/>
              </a:rPr>
              <a:t>TRMM (satellite precipitation): [1998– 2010]‏</a:t>
            </a:r>
          </a:p>
          <a:p>
            <a:pPr marL="336550" indent="-336550">
              <a:spcBef>
                <a:spcPts val="500"/>
              </a:spcBef>
              <a:buFont typeface="Arial" charset="0"/>
              <a:buChar char="•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endParaRPr lang="en-GB" dirty="0">
              <a:solidFill>
                <a:schemeClr val="bg1"/>
              </a:solidFill>
              <a:latin typeface="Calibri" charset="0"/>
            </a:endParaRPr>
          </a:p>
          <a:p>
            <a:pPr marL="336550" indent="-336550">
              <a:spcBef>
                <a:spcPts val="500"/>
              </a:spcBef>
              <a:buFont typeface="Arial" charset="0"/>
              <a:buChar char="•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GB" dirty="0">
                <a:solidFill>
                  <a:schemeClr val="bg1"/>
                </a:solidFill>
                <a:latin typeface="Calibri" charset="0"/>
              </a:rPr>
              <a:t>AIRS (satellite atmospheric surface + profile retrievals) [2002 – 2010]</a:t>
            </a:r>
          </a:p>
          <a:p>
            <a:pPr marL="336550" indent="-336550">
              <a:spcBef>
                <a:spcPts val="500"/>
              </a:spcBef>
              <a:buFont typeface="Arial" charset="0"/>
              <a:buChar char="•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endParaRPr lang="en-GB" dirty="0">
              <a:solidFill>
                <a:schemeClr val="bg1"/>
              </a:solidFill>
              <a:latin typeface="Calibri" charset="0"/>
            </a:endParaRPr>
          </a:p>
          <a:p>
            <a:pPr marL="336550" indent="-336550">
              <a:spcBef>
                <a:spcPts val="500"/>
              </a:spcBef>
              <a:buFont typeface="Arial" charset="0"/>
              <a:buChar char="•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GB" dirty="0">
                <a:solidFill>
                  <a:schemeClr val="bg1"/>
                </a:solidFill>
                <a:latin typeface="Calibri" charset="0"/>
              </a:rPr>
              <a:t>ERA-Interim (reanalysis):  [1989 – 2010]</a:t>
            </a:r>
          </a:p>
          <a:p>
            <a:pPr marL="336550" indent="-336550">
              <a:spcBef>
                <a:spcPts val="500"/>
              </a:spcBef>
              <a:buFont typeface="Arial" charset="0"/>
              <a:buChar char="•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endParaRPr lang="en-GB" dirty="0">
              <a:solidFill>
                <a:schemeClr val="bg1"/>
              </a:solidFill>
              <a:latin typeface="Calibri" charset="0"/>
            </a:endParaRPr>
          </a:p>
          <a:p>
            <a:pPr marL="336550" indent="-336550">
              <a:spcBef>
                <a:spcPts val="500"/>
              </a:spcBef>
              <a:buFont typeface="Arial" charset="0"/>
              <a:buChar char="•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GB" dirty="0">
                <a:solidFill>
                  <a:schemeClr val="bg1"/>
                </a:solidFill>
                <a:latin typeface="Calibri" charset="0"/>
              </a:rPr>
              <a:t>NCEP Unified Rain gauge Database (gridded precipitation):  </a:t>
            </a:r>
          </a:p>
          <a:p>
            <a:pPr marL="336550" indent="-336550">
              <a:spcBef>
                <a:spcPts val="500"/>
              </a:spcBef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GB" dirty="0">
                <a:solidFill>
                  <a:schemeClr val="bg1"/>
                </a:solidFill>
                <a:latin typeface="Calibri" charset="0"/>
              </a:rPr>
              <a:t>	 [1948 – 2010</a:t>
            </a:r>
            <a:r>
              <a:rPr lang="en-GB" dirty="0" smtClean="0">
                <a:solidFill>
                  <a:schemeClr val="bg1"/>
                </a:solidFill>
                <a:latin typeface="Calibri" charset="0"/>
              </a:rPr>
              <a:t>]</a:t>
            </a:r>
            <a:br>
              <a:rPr lang="en-GB" dirty="0" smtClean="0">
                <a:solidFill>
                  <a:schemeClr val="bg1"/>
                </a:solidFill>
                <a:latin typeface="Calibri" charset="0"/>
              </a:rPr>
            </a:br>
            <a:endParaRPr lang="en-GB" dirty="0" smtClean="0">
              <a:solidFill>
                <a:schemeClr val="bg1"/>
              </a:solidFill>
              <a:latin typeface="Calibri" charset="0"/>
            </a:endParaRPr>
          </a:p>
          <a:p>
            <a:pPr marL="336550" indent="-336550">
              <a:spcBef>
                <a:spcPts val="500"/>
              </a:spcBef>
              <a:buFont typeface="Arial" charset="0"/>
              <a:buChar char="•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GB" dirty="0">
                <a:solidFill>
                  <a:schemeClr val="bg1"/>
                </a:solidFill>
                <a:latin typeface="Calibri" charset="0"/>
              </a:rPr>
              <a:t>Snow Water Equivalent (Noah </a:t>
            </a:r>
            <a:r>
              <a:rPr lang="en-GB" dirty="0" err="1">
                <a:solidFill>
                  <a:schemeClr val="bg1"/>
                </a:solidFill>
                <a:latin typeface="Calibri" charset="0"/>
              </a:rPr>
              <a:t>Molotch</a:t>
            </a:r>
            <a:r>
              <a:rPr lang="en-GB" dirty="0">
                <a:solidFill>
                  <a:schemeClr val="bg1"/>
                </a:solidFill>
                <a:latin typeface="Calibri" charset="0"/>
              </a:rPr>
              <a:t>): [2000-2009]‏ </a:t>
            </a:r>
          </a:p>
          <a:p>
            <a:pPr marL="336550" indent="-336550">
              <a:spcBef>
                <a:spcPts val="500"/>
              </a:spcBef>
              <a:buFont typeface="Arial" charset="0"/>
              <a:buChar char="•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endParaRPr lang="en-GB" dirty="0">
              <a:solidFill>
                <a:schemeClr val="bg1"/>
              </a:solidFill>
              <a:latin typeface="Calibri" charset="0"/>
            </a:endParaRPr>
          </a:p>
          <a:p>
            <a:pPr marL="336550" indent="-336550">
              <a:spcBef>
                <a:spcPts val="500"/>
              </a:spcBef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endParaRPr lang="en-GB" sz="1600" dirty="0">
              <a:solidFill>
                <a:schemeClr val="bg1"/>
              </a:solidFill>
              <a:latin typeface="Calibri" charset="0"/>
            </a:endParaRPr>
          </a:p>
          <a:p>
            <a:pPr marL="336550" indent="-336550">
              <a:spcBef>
                <a:spcPts val="500"/>
              </a:spcBef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endParaRPr lang="en-GB" sz="1600" dirty="0">
              <a:solidFill>
                <a:schemeClr val="bg1"/>
              </a:solidFill>
              <a:latin typeface="Calibri" charset="0"/>
            </a:endParaRPr>
          </a:p>
          <a:p>
            <a:pPr marL="336550" indent="-336550">
              <a:spcBef>
                <a:spcPts val="500"/>
              </a:spcBef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endParaRPr lang="en-GB" sz="1600" dirty="0">
              <a:solidFill>
                <a:schemeClr val="bg1"/>
              </a:solidFill>
              <a:latin typeface="Calibri" charset="0"/>
            </a:endParaRPr>
          </a:p>
          <a:p>
            <a:pPr marL="336550" indent="-336550">
              <a:spcBef>
                <a:spcPts val="500"/>
              </a:spcBef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endParaRPr lang="en-GB" sz="1600" dirty="0">
              <a:solidFill>
                <a:schemeClr val="bg1"/>
              </a:solidFill>
              <a:latin typeface="Calibri" charset="0"/>
            </a:endParaRPr>
          </a:p>
          <a:p>
            <a:pPr marL="336550" indent="-336550">
              <a:spcBef>
                <a:spcPts val="500"/>
              </a:spcBef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endParaRPr lang="en-GB" sz="1600" dirty="0">
              <a:solidFill>
                <a:schemeClr val="bg1"/>
              </a:solidFill>
              <a:latin typeface="Calibri" charset="0"/>
            </a:endParaRPr>
          </a:p>
          <a:p>
            <a:pPr marL="336550" indent="-336550">
              <a:spcBef>
                <a:spcPts val="400"/>
              </a:spcBef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endParaRPr lang="en-GB" sz="1600" dirty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757238"/>
            <a:ext cx="1104900" cy="114935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" y="2095500"/>
            <a:ext cx="1446213" cy="7239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" y="2952750"/>
            <a:ext cx="1520825" cy="2794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25" y="3419475"/>
            <a:ext cx="1176338" cy="881063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50" y="4470400"/>
            <a:ext cx="1104900" cy="149225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927350" y="2716213"/>
            <a:ext cx="1351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T(2m), </a:t>
            </a:r>
            <a:r>
              <a:rPr lang="en-US" sz="1400" dirty="0" err="1">
                <a:solidFill>
                  <a:schemeClr val="bg1"/>
                </a:solidFill>
              </a:rPr>
              <a:t>T(p</a:t>
            </a:r>
            <a:r>
              <a:rPr lang="en-US" sz="1400" dirty="0">
                <a:solidFill>
                  <a:schemeClr val="bg1"/>
                </a:solidFill>
              </a:rPr>
              <a:t>), </a:t>
            </a:r>
            <a:r>
              <a:rPr lang="en-US" sz="1400" dirty="0" err="1">
                <a:solidFill>
                  <a:schemeClr val="bg1"/>
                </a:solidFill>
              </a:rPr>
              <a:t>z(p</a:t>
            </a:r>
            <a:r>
              <a:rPr lang="en-US" sz="14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2965450" y="3371850"/>
            <a:ext cx="19486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T(2m), Td(2m), </a:t>
            </a:r>
            <a:r>
              <a:rPr lang="en-US" sz="1400" dirty="0" err="1">
                <a:solidFill>
                  <a:schemeClr val="bg1"/>
                </a:solidFill>
              </a:rPr>
              <a:t>T(p</a:t>
            </a:r>
            <a:r>
              <a:rPr lang="en-US" sz="1400" dirty="0">
                <a:solidFill>
                  <a:schemeClr val="bg1"/>
                </a:solidFill>
              </a:rPr>
              <a:t>), </a:t>
            </a:r>
            <a:r>
              <a:rPr lang="en-US" sz="1400" dirty="0" err="1">
                <a:solidFill>
                  <a:schemeClr val="bg1"/>
                </a:solidFill>
              </a:rPr>
              <a:t>z(p</a:t>
            </a:r>
            <a:r>
              <a:rPr lang="en-US" sz="14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89125" y="5213350"/>
            <a:ext cx="6662738" cy="98266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Statistical Metrics included: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Bias, RMS error, Anomaly Correlation, Pattern Correlation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69946"/>
            <a:ext cx="8479974" cy="526619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919" dirty="0" smtClean="0"/>
              <a:t>How can we make this more relevant:</a:t>
            </a:r>
          </a:p>
          <a:p>
            <a:pPr>
              <a:spcAft>
                <a:spcPts val="600"/>
              </a:spcAft>
            </a:pPr>
            <a:r>
              <a:rPr lang="en-US" sz="2919" dirty="0" smtClean="0">
                <a:cs typeface="ＭＳ Ｐゴシック" charset="-128"/>
              </a:rPr>
              <a:t>Identify parameters of research interest</a:t>
            </a:r>
          </a:p>
          <a:p>
            <a:pPr>
              <a:spcAft>
                <a:spcPts val="600"/>
              </a:spcAft>
            </a:pPr>
            <a:r>
              <a:rPr lang="en-US" sz="2919" dirty="0" smtClean="0">
                <a:cs typeface="ＭＳ Ｐゴシック" charset="-128"/>
              </a:rPr>
              <a:t>Identify existing datasets that would be useful to include   </a:t>
            </a:r>
          </a:p>
          <a:p>
            <a:pPr>
              <a:spcAft>
                <a:spcPts val="600"/>
              </a:spcAft>
            </a:pPr>
            <a:endParaRPr lang="en-US" sz="2700" dirty="0" smtClean="0"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Applications...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4/11/2012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01F-D7BE-C941-BF1C-BE8B65674CF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A.Hart</a:t>
            </a:r>
            <a:r>
              <a:rPr lang="en-US" dirty="0" smtClean="0"/>
              <a:t> – </a:t>
            </a:r>
            <a:r>
              <a:rPr lang="en-US" dirty="0" err="1" smtClean="0"/>
              <a:t>Userlab</a:t>
            </a:r>
            <a:r>
              <a:rPr lang="en-US" dirty="0" smtClean="0"/>
              <a:t> 2012. Dakar, Senegal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94967"/>
            <a:ext cx="9144000" cy="1015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096567"/>
            <a:ext cx="9144000" cy="2924160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2B2B2B">
                  <a:alpha val="8800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6559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More Information: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11186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http://</a:t>
            </a:r>
            <a:r>
              <a:rPr lang="en-US" sz="2000" dirty="0" err="1" smtClean="0">
                <a:solidFill>
                  <a:srgbClr val="FFFFFF"/>
                </a:solidFill>
              </a:rPr>
              <a:t>rcmes.jpl.nasa.gov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/>
            </a:r>
            <a:br>
              <a:rPr lang="en-US" sz="2000" dirty="0" smtClean="0">
                <a:solidFill>
                  <a:srgbClr val="FFFFFF"/>
                </a:solidFill>
              </a:rPr>
            </a:br>
            <a:r>
              <a:rPr lang="en-US" sz="2000" dirty="0" smtClean="0">
                <a:solidFill>
                  <a:srgbClr val="FFFFFF"/>
                </a:solidFill>
              </a:rPr>
              <a:t>{</a:t>
            </a:r>
            <a:r>
              <a:rPr lang="en-US" sz="2000" dirty="0" err="1" smtClean="0">
                <a:solidFill>
                  <a:srgbClr val="FFFFFF"/>
                </a:solidFill>
              </a:rPr>
              <a:t>ahart,cgoodale,crichton,mattmann}@jpl.nasa.gov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pic>
        <p:nvPicPr>
          <p:cNvPr id="9" name="Picture 5" descr="wrm-badge.png"/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 bwMode="auto">
          <a:xfrm>
            <a:off x="3429001" y="537668"/>
            <a:ext cx="2174874" cy="193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4/11/2012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01F-D7BE-C941-BF1C-BE8B65674CF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A.Hart</a:t>
            </a:r>
            <a:r>
              <a:rPr lang="en-US" dirty="0" smtClean="0"/>
              <a:t> – </a:t>
            </a:r>
            <a:r>
              <a:rPr lang="en-US" dirty="0" err="1" smtClean="0"/>
              <a:t>Userlab</a:t>
            </a:r>
            <a:r>
              <a:rPr lang="en-US" dirty="0" smtClean="0"/>
              <a:t> 2012. Dakar, Senegal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94967"/>
            <a:ext cx="9144000" cy="1015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096567"/>
            <a:ext cx="9144000" cy="2924160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2B2B2B">
                  <a:alpha val="8800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6559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End.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11186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Thank you very much for your attention!</a:t>
            </a:r>
          </a:p>
        </p:txBody>
      </p:sp>
      <p:pic>
        <p:nvPicPr>
          <p:cNvPr id="8" name="Picture 5" descr="wrm-badge.png"/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 bwMode="auto">
          <a:xfrm>
            <a:off x="3429001" y="537668"/>
            <a:ext cx="2174874" cy="193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4/11/2012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01F-D7BE-C941-BF1C-BE8B65674C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A.Hart</a:t>
            </a:r>
            <a:r>
              <a:rPr lang="en-US" dirty="0" smtClean="0"/>
              <a:t> – </a:t>
            </a:r>
            <a:r>
              <a:rPr lang="en-US" dirty="0" err="1" smtClean="0"/>
              <a:t>Userlab</a:t>
            </a:r>
            <a:r>
              <a:rPr lang="en-US" dirty="0" smtClean="0"/>
              <a:t> 2012. Dakar, Senegal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1" y="1803400"/>
            <a:ext cx="8200574" cy="4732744"/>
          </a:xfrm>
        </p:spPr>
        <p:txBody>
          <a:bodyPr>
            <a:noAutofit/>
          </a:bodyPr>
          <a:lstStyle/>
          <a:p>
            <a:r>
              <a:rPr lang="en-US" sz="2500" dirty="0" smtClean="0">
                <a:cs typeface="ＭＳ Ｐゴシック" charset="-128"/>
              </a:rPr>
              <a:t>Increasing interest  in</a:t>
            </a:r>
            <a:r>
              <a:rPr lang="en-US" sz="2500" dirty="0" smtClean="0">
                <a:cs typeface="ＭＳ Ｐゴシック" charset="-128"/>
              </a:rPr>
              <a:t> historical remote sensing observations for </a:t>
            </a:r>
            <a:r>
              <a:rPr lang="en-US" sz="2500" dirty="0" smtClean="0">
                <a:cs typeface="ＭＳ Ｐゴシック" charset="-128"/>
              </a:rPr>
              <a:t>local, near-term decision support</a:t>
            </a:r>
            <a:endParaRPr lang="en-US" sz="2500" dirty="0" smtClean="0">
              <a:cs typeface="ＭＳ Ｐゴシック" charset="-128"/>
            </a:endParaRPr>
          </a:p>
          <a:p>
            <a:pPr>
              <a:buNone/>
            </a:pPr>
            <a:endParaRPr lang="en-US" sz="2500" dirty="0" smtClean="0">
              <a:cs typeface="ＭＳ Ｐゴシック" charset="-128"/>
            </a:endParaRPr>
          </a:p>
          <a:p>
            <a:r>
              <a:rPr lang="en-US" sz="2500" dirty="0" smtClean="0">
                <a:cs typeface="ＭＳ Ｐゴシック" charset="-128"/>
              </a:rPr>
              <a:t>Multiple International efforts seeking to provide a better understanding of Earth’s climate through </a:t>
            </a:r>
            <a:r>
              <a:rPr lang="en-US" sz="2500" dirty="0" smtClean="0">
                <a:cs typeface="ＭＳ Ｐゴシック" charset="-128"/>
              </a:rPr>
              <a:t>modeling</a:t>
            </a:r>
          </a:p>
          <a:p>
            <a:pPr>
              <a:buNone/>
            </a:pPr>
            <a:endParaRPr lang="en-US" sz="2500" dirty="0" smtClean="0">
              <a:cs typeface="ＭＳ Ｐゴシック" charset="-128"/>
            </a:endParaRPr>
          </a:p>
          <a:p>
            <a:r>
              <a:rPr lang="en-US" sz="2500" dirty="0" smtClean="0">
                <a:cs typeface="ＭＳ Ｐゴシック" charset="-128"/>
              </a:rPr>
              <a:t>Emphasis on regional scale and decadal timeframes vs. global, long-term models </a:t>
            </a:r>
          </a:p>
          <a:p>
            <a:endParaRPr lang="en-US" sz="2500" dirty="0" smtClean="0"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Rationale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365125"/>
          </a:xfrm>
        </p:spPr>
        <p:txBody>
          <a:bodyPr/>
          <a:lstStyle/>
          <a:p>
            <a:r>
              <a:rPr lang="en-US" dirty="0" smtClean="0"/>
              <a:t>4/11/2012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365125"/>
          </a:xfrm>
        </p:spPr>
        <p:txBody>
          <a:bodyPr/>
          <a:lstStyle/>
          <a:p>
            <a:fld id="{130FF01F-D7BE-C941-BF1C-BE8B65674C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19400" y="6521450"/>
            <a:ext cx="3517900" cy="365125"/>
          </a:xfrm>
        </p:spPr>
        <p:txBody>
          <a:bodyPr/>
          <a:lstStyle/>
          <a:p>
            <a:r>
              <a:rPr lang="en-US" dirty="0" err="1" smtClean="0"/>
              <a:t>A.Hart</a:t>
            </a:r>
            <a:r>
              <a:rPr lang="en-US" dirty="0" smtClean="0"/>
              <a:t> – </a:t>
            </a:r>
            <a:r>
              <a:rPr lang="en-US" dirty="0" err="1" smtClean="0"/>
              <a:t>Userlab</a:t>
            </a:r>
            <a:r>
              <a:rPr lang="en-US" dirty="0" smtClean="0"/>
              <a:t> 2. Dakar, Senegal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1" y="1803400"/>
            <a:ext cx="4838249" cy="4732744"/>
          </a:xfrm>
        </p:spPr>
        <p:txBody>
          <a:bodyPr>
            <a:noAutofit/>
          </a:bodyPr>
          <a:lstStyle/>
          <a:p>
            <a:r>
              <a:rPr lang="en-US" sz="2500" dirty="0" smtClean="0">
                <a:cs typeface="ＭＳ Ｐゴシック" charset="-128"/>
              </a:rPr>
              <a:t>Remote sensing observations can provide a </a:t>
            </a:r>
            <a:r>
              <a:rPr lang="en-US" sz="2500" dirty="0" smtClean="0">
                <a:cs typeface="ＭＳ Ｐゴシック" charset="-128"/>
              </a:rPr>
              <a:t>complimentary </a:t>
            </a:r>
            <a:r>
              <a:rPr lang="en-US" sz="2500" dirty="0" err="1" smtClean="0">
                <a:cs typeface="ＭＳ Ｐゴシック" charset="-128"/>
              </a:rPr>
              <a:t>perspectective</a:t>
            </a:r>
            <a:endParaRPr lang="en-US" sz="2500" dirty="0" smtClean="0"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Opportunity...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365125"/>
          </a:xfrm>
        </p:spPr>
        <p:txBody>
          <a:bodyPr/>
          <a:lstStyle/>
          <a:p>
            <a:r>
              <a:rPr lang="en-US" dirty="0" smtClean="0"/>
              <a:t>4/11/2012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365125"/>
          </a:xfrm>
        </p:spPr>
        <p:txBody>
          <a:bodyPr/>
          <a:lstStyle/>
          <a:p>
            <a:fld id="{130FF01F-D7BE-C941-BF1C-BE8B65674CF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14" descr="diff_WRF_TRMM_0809_d0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11675"/>
            <a:ext cx="2595563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5700263" y="867447"/>
            <a:ext cx="3236912" cy="2833687"/>
            <a:chOff x="5322098" y="563563"/>
            <a:chExt cx="3285327" cy="2833997"/>
          </a:xfrm>
        </p:grpSpPr>
        <p:sp>
          <p:nvSpPr>
            <p:cNvPr id="11" name="TextBox 20"/>
            <p:cNvSpPr txBox="1">
              <a:spLocks noChangeArrowheads="1"/>
            </p:cNvSpPr>
            <p:nvPr/>
          </p:nvSpPr>
          <p:spPr bwMode="auto">
            <a:xfrm>
              <a:off x="5756275" y="563563"/>
              <a:ext cx="28035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latin typeface="Calibri" charset="0"/>
                </a:rPr>
                <a:t>TRMM observations</a:t>
              </a:r>
            </a:p>
          </p:txBody>
        </p:sp>
        <p:pic>
          <p:nvPicPr>
            <p:cNvPr id="12" name="Picture 17" descr="TRMM_0809_d02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22098" y="867480"/>
              <a:ext cx="3285327" cy="253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972938" y="3971405"/>
            <a:ext cx="5964237" cy="2810395"/>
            <a:chOff x="2595563" y="3828530"/>
            <a:chExt cx="5964237" cy="2810395"/>
          </a:xfrm>
        </p:grpSpPr>
        <p:pic>
          <p:nvPicPr>
            <p:cNvPr id="18" name="Picture 19" descr="URD_0809_precip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22888" y="3828530"/>
              <a:ext cx="3236912" cy="2508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1" descr="diff_WRF_URD_0809_precip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95563" y="4579938"/>
              <a:ext cx="2601912" cy="2058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1" y="1803400"/>
            <a:ext cx="8200574" cy="4732744"/>
          </a:xfrm>
        </p:spPr>
        <p:txBody>
          <a:bodyPr>
            <a:noAutofit/>
          </a:bodyPr>
          <a:lstStyle/>
          <a:p>
            <a:r>
              <a:rPr lang="en-US" sz="2500" dirty="0" smtClean="0">
                <a:cs typeface="ＭＳ Ｐゴシック" charset="-128"/>
              </a:rPr>
              <a:t>Remote sensing data collected for </a:t>
            </a:r>
            <a:r>
              <a:rPr lang="en-US" sz="2500" dirty="0" smtClean="0">
                <a:cs typeface="ＭＳ Ｐゴシック" charset="-128"/>
              </a:rPr>
              <a:t>various purposes by different instruments and teams</a:t>
            </a:r>
          </a:p>
          <a:p>
            <a:endParaRPr lang="en-US" sz="2500" dirty="0" smtClean="0">
              <a:cs typeface="ＭＳ Ｐゴシック" charset="-128"/>
            </a:endParaRPr>
          </a:p>
          <a:p>
            <a:r>
              <a:rPr lang="en-US" sz="2500" dirty="0" smtClean="0">
                <a:cs typeface="ＭＳ Ｐゴシック" charset="-128"/>
              </a:rPr>
              <a:t>Remote sensing data stored in disconnected repositories and managed by different organizations</a:t>
            </a:r>
          </a:p>
          <a:p>
            <a:endParaRPr lang="en-US" sz="2500" dirty="0" smtClean="0">
              <a:cs typeface="ＭＳ Ｐゴシック" charset="-128"/>
            </a:endParaRPr>
          </a:p>
          <a:p>
            <a:r>
              <a:rPr lang="en-US" sz="2500" dirty="0" smtClean="0">
                <a:cs typeface="ＭＳ Ｐゴシック" charset="-128"/>
              </a:rPr>
              <a:t>Remote sensing data stored in heterogeneous formats, not always optimized for research</a:t>
            </a:r>
            <a:endParaRPr lang="en-US" sz="2500" dirty="0" smtClean="0"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Challenges.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365125"/>
          </a:xfrm>
        </p:spPr>
        <p:txBody>
          <a:bodyPr/>
          <a:lstStyle/>
          <a:p>
            <a:r>
              <a:rPr lang="en-US" dirty="0" smtClean="0"/>
              <a:t>4/11/2012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365125"/>
          </a:xfrm>
        </p:spPr>
        <p:txBody>
          <a:bodyPr/>
          <a:lstStyle/>
          <a:p>
            <a:fld id="{130FF01F-D7BE-C941-BF1C-BE8B65674C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19400" y="6521450"/>
            <a:ext cx="3517900" cy="365125"/>
          </a:xfrm>
        </p:spPr>
        <p:txBody>
          <a:bodyPr/>
          <a:lstStyle/>
          <a:p>
            <a:r>
              <a:rPr lang="en-US" dirty="0" err="1" smtClean="0"/>
              <a:t>A.Hart</a:t>
            </a:r>
            <a:r>
              <a:rPr lang="en-US" dirty="0" smtClean="0"/>
              <a:t> – </a:t>
            </a:r>
            <a:r>
              <a:rPr lang="en-US" dirty="0" err="1" smtClean="0"/>
              <a:t>Userlab</a:t>
            </a:r>
            <a:r>
              <a:rPr lang="en-US" dirty="0" smtClean="0"/>
              <a:t> </a:t>
            </a:r>
            <a:r>
              <a:rPr lang="en-US" dirty="0" smtClean="0"/>
              <a:t>2012. </a:t>
            </a:r>
            <a:r>
              <a:rPr lang="en-US" dirty="0" smtClean="0"/>
              <a:t>Dakar, Senegal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1" y="1803400"/>
            <a:ext cx="8200574" cy="4732744"/>
          </a:xfrm>
        </p:spPr>
        <p:txBody>
          <a:bodyPr>
            <a:noAutofit/>
          </a:bodyPr>
          <a:lstStyle/>
          <a:p>
            <a:r>
              <a:rPr lang="en-US" sz="2500" b="1" dirty="0" smtClean="0">
                <a:cs typeface="ＭＳ Ｐゴシック" charset="-128"/>
              </a:rPr>
              <a:t>RCMES: </a:t>
            </a:r>
            <a:r>
              <a:rPr lang="en-US" sz="2500" dirty="0" smtClean="0">
                <a:cs typeface="ＭＳ Ｐゴシック" charset="-128"/>
              </a:rPr>
              <a:t>Regional Climate Model Evaluation System</a:t>
            </a:r>
          </a:p>
          <a:p>
            <a:endParaRPr lang="en-US" sz="2500" dirty="0" smtClean="0">
              <a:cs typeface="ＭＳ Ｐゴシック" charset="-128"/>
            </a:endParaRPr>
          </a:p>
          <a:p>
            <a:endParaRPr lang="en-US" sz="2500" dirty="0" smtClean="0">
              <a:cs typeface="ＭＳ Ｐゴシック" charset="-128"/>
            </a:endParaRPr>
          </a:p>
          <a:p>
            <a:endParaRPr lang="en-US" sz="2500" dirty="0" smtClean="0">
              <a:cs typeface="ＭＳ Ｐゴシック" charset="-128"/>
            </a:endParaRPr>
          </a:p>
          <a:p>
            <a:pPr lvl="1">
              <a:buNone/>
            </a:pPr>
            <a:endParaRPr lang="en-US" sz="2100" dirty="0" smtClean="0">
              <a:cs typeface="ＭＳ Ｐゴシック" charset="-128"/>
            </a:endParaRPr>
          </a:p>
          <a:p>
            <a:endParaRPr lang="en-US" sz="2500" dirty="0" smtClean="0"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Tools.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365125"/>
          </a:xfrm>
        </p:spPr>
        <p:txBody>
          <a:bodyPr/>
          <a:lstStyle/>
          <a:p>
            <a:r>
              <a:rPr lang="en-US" dirty="0" smtClean="0"/>
              <a:t>4/11/2012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365125"/>
          </a:xfrm>
        </p:spPr>
        <p:txBody>
          <a:bodyPr/>
          <a:lstStyle/>
          <a:p>
            <a:fld id="{130FF01F-D7BE-C941-BF1C-BE8B65674CF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19400" y="6521450"/>
            <a:ext cx="3517900" cy="365125"/>
          </a:xfrm>
        </p:spPr>
        <p:txBody>
          <a:bodyPr/>
          <a:lstStyle/>
          <a:p>
            <a:r>
              <a:rPr lang="en-US" dirty="0" err="1" smtClean="0"/>
              <a:t>A.Hart</a:t>
            </a:r>
            <a:r>
              <a:rPr lang="en-US" dirty="0" smtClean="0"/>
              <a:t> – </a:t>
            </a:r>
            <a:r>
              <a:rPr lang="en-US" dirty="0" err="1" smtClean="0"/>
              <a:t>Userlab</a:t>
            </a:r>
            <a:r>
              <a:rPr lang="en-US" dirty="0" smtClean="0"/>
              <a:t> 2012. Dakar, Senegal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73300" y="2730392"/>
            <a:ext cx="4640275" cy="1460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AppleMyungjo"/>
                <a:cs typeface="ＭＳ Ｐゴシック" charset="-128"/>
              </a:rPr>
              <a:t> “Reduce the time and effort required to </a:t>
            </a:r>
            <a:r>
              <a:rPr lang="en-US" sz="2800" b="1" dirty="0" smtClean="0">
                <a:solidFill>
                  <a:schemeClr val="bg1"/>
                </a:solidFill>
                <a:ea typeface="AppleMyungjo"/>
                <a:cs typeface="ＭＳ Ｐゴシック" charset="-128"/>
              </a:rPr>
              <a:t>interact with remote sensing data products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AppleMyungjo"/>
                <a:cs typeface="ＭＳ Ｐゴシック" charset="-128"/>
              </a:rPr>
              <a:t>”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AppleMyungjo"/>
              <a:cs typeface="AppleMyungjo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54354" y="4394092"/>
            <a:ext cx="4478245" cy="1460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AppleMyungjo"/>
                <a:cs typeface="ＭＳ Ｐゴシック" charset="-128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AppleMyungjo"/>
                <a:cs typeface="ＭＳ Ｐゴシック" charset="-128"/>
              </a:rPr>
              <a:t>“Allow researchers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AppleMyungjo"/>
                <a:cs typeface="ＭＳ Ｐゴシック" charset="-128"/>
              </a:rPr>
              <a:t>to focus on their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AppleMyungjo"/>
                <a:cs typeface="ＭＳ Ｐゴシック" charset="-128"/>
              </a:rPr>
              <a:t> research,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AppleMyungjo"/>
                <a:cs typeface="ＭＳ Ｐゴシック" charset="-128"/>
              </a:rPr>
              <a:t>not data management.”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AppleMyungjo"/>
              <a:cs typeface="AppleMyungj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69946"/>
            <a:ext cx="8479974" cy="526619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RCMED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b="1" dirty="0" smtClean="0"/>
              <a:t> </a:t>
            </a:r>
            <a:endParaRPr lang="en-US" b="1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Scalable container for decades of observations from multiple sources, aligned to a </a:t>
            </a:r>
            <a:r>
              <a:rPr lang="en-US" i="1" dirty="0" smtClean="0"/>
              <a:t>common data model</a:t>
            </a:r>
          </a:p>
          <a:p>
            <a:pPr>
              <a:spcAft>
                <a:spcPts val="600"/>
              </a:spcAft>
              <a:buNone/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Optimized for regional climate modeling query characteristics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System</a:t>
            </a:r>
            <a:r>
              <a:rPr lang="en-US" dirty="0" smtClean="0"/>
              <a:t> Overview.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4/11/2012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01F-D7BE-C941-BF1C-BE8B65674CF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A.Hart</a:t>
            </a:r>
            <a:r>
              <a:rPr lang="en-US" dirty="0" smtClean="0"/>
              <a:t> – </a:t>
            </a:r>
            <a:r>
              <a:rPr lang="en-US" dirty="0" err="1" smtClean="0"/>
              <a:t>Userlab</a:t>
            </a:r>
            <a:r>
              <a:rPr lang="en-US" dirty="0" smtClean="0"/>
              <a:t> 2012. Dakar, Senegal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69946"/>
            <a:ext cx="8479974" cy="526619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RCMED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b="1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What comes out?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Raw remote sensing observations (data points)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Uniform format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System</a:t>
            </a:r>
            <a:r>
              <a:rPr lang="en-US" dirty="0" smtClean="0"/>
              <a:t> Overview.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4/11/2012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01F-D7BE-C941-BF1C-BE8B65674CF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A.Hart</a:t>
            </a:r>
            <a:r>
              <a:rPr lang="en-US" dirty="0" smtClean="0"/>
              <a:t> – </a:t>
            </a:r>
            <a:r>
              <a:rPr lang="en-US" dirty="0" err="1" smtClean="0"/>
              <a:t>Userlab</a:t>
            </a:r>
            <a:r>
              <a:rPr lang="en-US" dirty="0" smtClean="0"/>
              <a:t> 2012. Dakar, Senegal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69946"/>
            <a:ext cx="8479974" cy="526619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RCMET:</a:t>
            </a:r>
            <a:r>
              <a:rPr lang="en-US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</a:t>
            </a:r>
            <a:r>
              <a:rPr lang="en-US" dirty="0" smtClean="0"/>
              <a:t>lient </a:t>
            </a:r>
            <a:r>
              <a:rPr lang="en-US" dirty="0" smtClean="0"/>
              <a:t>toolkit for interacting with RCMED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Browser-based</a:t>
            </a:r>
            <a:r>
              <a:rPr lang="en-US" dirty="0" smtClean="0"/>
              <a:t> interface </a:t>
            </a:r>
            <a:r>
              <a:rPr lang="en-US" dirty="0" smtClean="0"/>
              <a:t>for performing configurable processing tasks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Common algorithms for</a:t>
            </a:r>
            <a:r>
              <a:rPr lang="en-US" dirty="0" smtClean="0"/>
              <a:t> comparing models to observations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Data visualization tools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System</a:t>
            </a:r>
            <a:r>
              <a:rPr lang="en-US" dirty="0" smtClean="0"/>
              <a:t> Overview.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4/11/2012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01F-D7BE-C941-BF1C-BE8B65674CF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A.Hart</a:t>
            </a:r>
            <a:r>
              <a:rPr lang="en-US" dirty="0" smtClean="0"/>
              <a:t> – </a:t>
            </a:r>
            <a:r>
              <a:rPr lang="en-US" dirty="0" err="1" smtClean="0"/>
              <a:t>Userlab</a:t>
            </a:r>
            <a:r>
              <a:rPr lang="en-US" dirty="0" smtClean="0"/>
              <a:t> 2012. Dakar, Senegal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69946"/>
            <a:ext cx="8479974" cy="526619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RCMET:</a:t>
            </a:r>
            <a:br>
              <a:rPr lang="en-US" b="1" dirty="0" smtClean="0"/>
            </a:br>
            <a:r>
              <a:rPr lang="en-US" b="1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What comes out?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Visualizations of </a:t>
            </a:r>
            <a:br>
              <a:rPr lang="en-US" dirty="0" smtClean="0"/>
            </a:br>
            <a:r>
              <a:rPr lang="en-US" dirty="0" smtClean="0"/>
              <a:t>remote sensing </a:t>
            </a:r>
            <a:br>
              <a:rPr lang="en-US" dirty="0" smtClean="0"/>
            </a:br>
            <a:r>
              <a:rPr lang="en-US" dirty="0" smtClean="0"/>
              <a:t>observations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System</a:t>
            </a:r>
            <a:r>
              <a:rPr lang="en-US" dirty="0" smtClean="0"/>
              <a:t> Overview.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4/11/2012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F01F-D7BE-C941-BF1C-BE8B65674CF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A.Hart</a:t>
            </a:r>
            <a:r>
              <a:rPr lang="en-US" dirty="0" smtClean="0"/>
              <a:t> – </a:t>
            </a:r>
            <a:r>
              <a:rPr lang="en-US" dirty="0" err="1" smtClean="0"/>
              <a:t>Userlab</a:t>
            </a:r>
            <a:r>
              <a:rPr lang="en-US" dirty="0" smtClean="0"/>
              <a:t> 2012. Dakar, Senegal</a:t>
            </a:r>
            <a:endParaRPr lang="en-US" dirty="0"/>
          </a:p>
        </p:txBody>
      </p:sp>
      <p:pic>
        <p:nvPicPr>
          <p:cNvPr id="9" name="Picture 8" descr="Screen shot 2012-04-11 at 2.18.3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298" y="1976438"/>
            <a:ext cx="4865804" cy="4360862"/>
          </a:xfrm>
          <a:prstGeom prst="rect">
            <a:avLst/>
          </a:prstGeom>
        </p:spPr>
      </p:pic>
      <p:pic>
        <p:nvPicPr>
          <p:cNvPr id="10" name="Picture 9" descr="Screen shot 2012-04-11 at 4.05.36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251" y="1976438"/>
            <a:ext cx="4807851" cy="4183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710</Words>
  <Application>Microsoft Macintosh PowerPoint</Application>
  <PresentationFormat>On-screen Show (4:3)</PresentationFormat>
  <Paragraphs>122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Leveraging Remote Sensing Observations for Regional Climate Change Research</vt:lpstr>
      <vt:lpstr>Rationale...</vt:lpstr>
      <vt:lpstr>Opportunity...</vt:lpstr>
      <vt:lpstr>Challenges...</vt:lpstr>
      <vt:lpstr>Tools...</vt:lpstr>
      <vt:lpstr>System Overview...</vt:lpstr>
      <vt:lpstr>System Overview...</vt:lpstr>
      <vt:lpstr>System Overview...</vt:lpstr>
      <vt:lpstr>System Overview...</vt:lpstr>
      <vt:lpstr>Use Cases...</vt:lpstr>
      <vt:lpstr>Applications...</vt:lpstr>
      <vt:lpstr>Slide 12</vt:lpstr>
      <vt:lpstr>Applications...</vt:lpstr>
      <vt:lpstr>More Information:</vt:lpstr>
      <vt:lpstr>End.</vt:lpstr>
    </vt:vector>
  </TitlesOfParts>
  <Company>JPL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Regional Climate Model Evaluation System</dc:title>
  <dc:creator>ahart</dc:creator>
  <cp:lastModifiedBy>ahart</cp:lastModifiedBy>
  <cp:revision>33</cp:revision>
  <dcterms:created xsi:type="dcterms:W3CDTF">2012-04-11T08:41:07Z</dcterms:created>
  <dcterms:modified xsi:type="dcterms:W3CDTF">2012-04-11T12:39:39Z</dcterms:modified>
</cp:coreProperties>
</file>