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72" r:id="rId2"/>
    <p:sldId id="284" r:id="rId3"/>
    <p:sldId id="283" r:id="rId4"/>
    <p:sldId id="257" r:id="rId5"/>
    <p:sldId id="258" r:id="rId6"/>
    <p:sldId id="264" r:id="rId7"/>
    <p:sldId id="265" r:id="rId8"/>
    <p:sldId id="266" r:id="rId9"/>
    <p:sldId id="267" r:id="rId10"/>
    <p:sldId id="268" r:id="rId11"/>
    <p:sldId id="270" r:id="rId12"/>
    <p:sldId id="271" r:id="rId13"/>
    <p:sldId id="274" r:id="rId14"/>
    <p:sldId id="275" r:id="rId15"/>
    <p:sldId id="276" r:id="rId16"/>
    <p:sldId id="277" r:id="rId17"/>
    <p:sldId id="278"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9" d="100"/>
          <a:sy n="109" d="100"/>
        </p:scale>
        <p:origin x="8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4F689-8E55-4680-ABEA-1EB4944E0432}" type="datetimeFigureOut">
              <a:rPr lang="en-US" smtClean="0"/>
              <a:t>6/19/2015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57EAC-7F37-46CE-8C9B-2B454EB07185}" type="slidenum">
              <a:rPr lang="en-US" smtClean="0"/>
              <a:t>‹#›</a:t>
            </a:fld>
            <a:endParaRPr lang="en-US"/>
          </a:p>
        </p:txBody>
      </p:sp>
    </p:spTree>
    <p:extLst>
      <p:ext uri="{BB962C8B-B14F-4D97-AF65-F5344CB8AC3E}">
        <p14:creationId xmlns:p14="http://schemas.microsoft.com/office/powerpoint/2010/main" val="14554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Canonical form means:</a:t>
            </a:r>
            <a:r>
              <a:rPr lang="en-US" baseline="0" dirty="0" smtClean="0"/>
              <a:t>  No constants in objective function; all constraints are “&gt;=“ for minimization problem and “&lt;=“ for maximization problem; all variables and coefficients on LHS of constraints; all constants on RHS of constraints</a:t>
            </a:r>
            <a:endParaRPr lang="en-US" dirty="0"/>
          </a:p>
        </p:txBody>
      </p:sp>
      <p:sp>
        <p:nvSpPr>
          <p:cNvPr id="4" name="Slide Number Placeholder 3"/>
          <p:cNvSpPr>
            <a:spLocks noGrp="1"/>
          </p:cNvSpPr>
          <p:nvPr>
            <p:ph type="sldNum" sz="quarter" idx="10"/>
          </p:nvPr>
        </p:nvSpPr>
        <p:spPr/>
        <p:txBody>
          <a:bodyPr/>
          <a:lstStyle/>
          <a:p>
            <a:fld id="{16DAA1B7-5966-490F-8A8A-DD9DC7D0D22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709368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4.wdp"/><Relationship Id="rId5" Type="http://schemas.openxmlformats.org/officeDocument/2006/relationships/image" Target="../media/image5.png"/><Relationship Id="rId4" Type="http://schemas.microsoft.com/office/2007/relationships/hdphoto" Target="../media/hdphoto3.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lgn="ctr">
              <a:defRPr>
                <a:latin typeface="Times New Roman" pitchFamily="18" charset="0"/>
                <a:cs typeface="Times New Roman" pitchFamily="18" charset="0"/>
              </a:defRPr>
            </a:lvl1pPr>
          </a:lstStyle>
          <a:p>
            <a:r>
              <a:rPr lang="en-US" dirty="0" smtClean="0"/>
              <a:t>Add Title Here</a:t>
            </a:r>
            <a:endParaRPr lang="en-US" dirty="0"/>
          </a:p>
        </p:txBody>
      </p:sp>
      <p:sp>
        <p:nvSpPr>
          <p:cNvPr id="3" name="Subtitle 2"/>
          <p:cNvSpPr>
            <a:spLocks noGrp="1"/>
          </p:cNvSpPr>
          <p:nvPr>
            <p:ph type="subTitle" idx="1"/>
          </p:nvPr>
        </p:nvSpPr>
        <p:spPr>
          <a:xfrm>
            <a:off x="1371600" y="3886200"/>
            <a:ext cx="6400800" cy="523220"/>
          </a:xfrm>
          <a:noFill/>
        </p:spPr>
        <p:txBody>
          <a:bodyPr vert="horz" wrap="square" lIns="91440" tIns="45720" rIns="91440" bIns="45720" rtlCol="0">
            <a:spAutoFit/>
          </a:bodyPr>
          <a:lstStyle>
            <a:lvl1pPr marL="0" indent="0" algn="ctr" defTabSz="914400" rtl="0" eaLnBrk="1" latinLnBrk="0" hangingPunct="1">
              <a:spcBef>
                <a:spcPct val="20000"/>
              </a:spcBef>
              <a:buFont typeface="Arial" panose="020B0604020202020204" pitchFamily="34" charset="0"/>
              <a:buNone/>
              <a:defRPr lang="en-US" sz="2800" kern="1200" dirty="0">
                <a:solidFill>
                  <a:srgbClr val="1E6238"/>
                </a:solidFill>
                <a:latin typeface="Times New Roman" panose="02020603050405020304" pitchFamily="18" charset="0"/>
                <a:ea typeface="+mn-ea"/>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2"/>
          <p:cNvPicPr>
            <a:picLocks noChangeArrowheads="1"/>
          </p:cNvPicPr>
          <p:nvPr userDrawn="1"/>
        </p:nvPicPr>
        <p:blipFill rotWithShape="1">
          <a:blip r:embed="rId2" cstate="print">
            <a:extLst>
              <a:ext uri="{28A0092B-C50C-407E-A947-70E740481C1C}">
                <a14:useLocalDpi xmlns:a14="http://schemas.microsoft.com/office/drawing/2010/main" val="0"/>
              </a:ext>
            </a:extLst>
          </a:blip>
          <a:srcRect l="669" r="303"/>
          <a:stretch/>
        </p:blipFill>
        <p:spPr bwMode="auto">
          <a:xfrm>
            <a:off x="0" y="0"/>
            <a:ext cx="9144000" cy="255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userDrawn="1"/>
        </p:nvGrpSpPr>
        <p:grpSpPr>
          <a:xfrm>
            <a:off x="136525" y="5400095"/>
            <a:ext cx="1920875" cy="1381705"/>
            <a:chOff x="136525" y="5353050"/>
            <a:chExt cx="1920875" cy="1381705"/>
          </a:xfrm>
        </p:grpSpPr>
        <p:pic>
          <p:nvPicPr>
            <p:cNvPr id="9" name="Picture 2"/>
            <p:cNvPicPr>
              <a:picLocks noChangeAspect="1" noChangeArrowheads="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0" b="75000" l="1429" r="99048">
                          <a14:foregroundMark x1="66190" y1="46507" x2="66190" y2="46507"/>
                          <a14:foregroundMark x1="84444" y1="47794" x2="84444" y2="47794"/>
                          <a14:foregroundMark x1="43016" y1="30147" x2="43016" y2="30147"/>
                          <a14:foregroundMark x1="52063" y1="34007" x2="52063" y2="34007"/>
                          <a14:foregroundMark x1="65397" y1="32904" x2="65397" y2="32904"/>
                          <a14:foregroundMark x1="75238" y1="31985" x2="75238" y2="31985"/>
                          <a14:foregroundMark x1="84762" y1="30515" x2="84762" y2="30515"/>
                          <a14:foregroundMark x1="93968" y1="30147" x2="93968" y2="30147"/>
                          <a14:foregroundMark x1="38889" y1="20037" x2="38889" y2="20037"/>
                          <a14:foregroundMark x1="7778" y1="69485" x2="7778" y2="69485"/>
                          <a14:foregroundMark x1="19048" y1="68566" x2="19048" y2="68566"/>
                          <a14:foregroundMark x1="26349" y1="68566" x2="26349" y2="68566"/>
                          <a14:foregroundMark x1="38413" y1="68934" x2="38413" y2="68934"/>
                          <a14:foregroundMark x1="47143" y1="67463" x2="47143" y2="67463"/>
                          <a14:foregroundMark x1="58730" y1="68934" x2="58730" y2="68934"/>
                          <a14:foregroundMark x1="67460" y1="68566" x2="67460" y2="68566"/>
                          <a14:foregroundMark x1="75714" y1="69853" x2="75714" y2="69853"/>
                          <a14:foregroundMark x1="84444" y1="69485" x2="84444" y2="69485"/>
                          <a14:foregroundMark x1="95079" y1="68934" x2="95079" y2="68934"/>
                        </a14:backgroundRemoval>
                      </a14:imgEffect>
                      <a14:imgEffect>
                        <a14:saturation sat="66000"/>
                      </a14:imgEffect>
                    </a14:imgLayer>
                  </a14:imgProps>
                </a:ext>
                <a:ext uri="{28A0092B-C50C-407E-A947-70E740481C1C}">
                  <a14:useLocalDpi xmlns:a14="http://schemas.microsoft.com/office/drawing/2010/main" val="0"/>
                </a:ext>
              </a:extLst>
            </a:blip>
            <a:srcRect t="12898" b="16632"/>
            <a:stretch/>
          </p:blipFill>
          <p:spPr bwMode="auto">
            <a:xfrm>
              <a:off x="136525" y="5566824"/>
              <a:ext cx="1920875" cy="116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backgroundRemoval t="0" b="24816" l="10000" r="90000"/>
                      </a14:imgEffect>
                      <a14:imgEffect>
                        <a14:saturation sat="66000"/>
                      </a14:imgEffect>
                    </a14:imgLayer>
                  </a14:imgProps>
                </a:ext>
                <a:ext uri="{28A0092B-C50C-407E-A947-70E740481C1C}">
                  <a14:useLocalDpi xmlns:a14="http://schemas.microsoft.com/office/drawing/2010/main" val="0"/>
                </a:ext>
              </a:extLst>
            </a:blip>
            <a:srcRect l="23524" r="46258" b="74203"/>
            <a:stretch/>
          </p:blipFill>
          <p:spPr bwMode="auto">
            <a:xfrm>
              <a:off x="588397" y="5353050"/>
              <a:ext cx="580445" cy="42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TextBox 10"/>
          <p:cNvSpPr txBox="1"/>
          <p:nvPr userDrawn="1"/>
        </p:nvSpPr>
        <p:spPr>
          <a:xfrm>
            <a:off x="2221675" y="5932451"/>
            <a:ext cx="3538148" cy="646331"/>
          </a:xfrm>
          <a:prstGeom prst="rect">
            <a:avLst/>
          </a:prstGeom>
          <a:noFill/>
        </p:spPr>
        <p:txBody>
          <a:bodyPr wrap="none" rtlCol="0">
            <a:spAutoFit/>
          </a:bodyPr>
          <a:lstStyle/>
          <a:p>
            <a:r>
              <a:rPr lang="en-US" dirty="0">
                <a:solidFill>
                  <a:srgbClr val="1E6238"/>
                </a:solidFill>
                <a:latin typeface="Times New Roman" panose="02020603050405020304" pitchFamily="18" charset="0"/>
                <a:cs typeface="Times New Roman" panose="02020603050405020304" pitchFamily="18" charset="0"/>
              </a:rPr>
              <a:t>Department of Systems Engineering</a:t>
            </a:r>
            <a:br>
              <a:rPr lang="en-US" dirty="0">
                <a:solidFill>
                  <a:srgbClr val="1E6238"/>
                </a:solidFill>
                <a:latin typeface="Times New Roman" panose="02020603050405020304" pitchFamily="18" charset="0"/>
                <a:cs typeface="Times New Roman" panose="02020603050405020304" pitchFamily="18" charset="0"/>
              </a:rPr>
            </a:br>
            <a:r>
              <a:rPr lang="en-US" dirty="0">
                <a:solidFill>
                  <a:srgbClr val="1E6238"/>
                </a:solidFill>
                <a:latin typeface="Times New Roman" panose="02020603050405020304" pitchFamily="18" charset="0"/>
                <a:cs typeface="Times New Roman" panose="02020603050405020304" pitchFamily="18" charset="0"/>
              </a:rPr>
              <a:t>And Operations Research</a:t>
            </a:r>
          </a:p>
        </p:txBody>
      </p:sp>
    </p:spTree>
    <p:extLst>
      <p:ext uri="{BB962C8B-B14F-4D97-AF65-F5344CB8AC3E}">
        <p14:creationId xmlns:p14="http://schemas.microsoft.com/office/powerpoint/2010/main" val="325895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F380D5-8039-486A-A845-DEC23FAB4568}" type="datetime1">
              <a:rPr lang="en-US">
                <a:solidFill>
                  <a:srgbClr val="000000"/>
                </a:solidFill>
              </a:rPr>
              <a:pPr/>
              <a:t>6/19/2015</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249076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0AC5C2D-9714-4F39-91ED-48E506C1F1DA}" type="datetime1">
              <a:rPr lang="en-US">
                <a:solidFill>
                  <a:srgbClr val="000000"/>
                </a:solidFill>
              </a:rPr>
              <a:pPr/>
              <a:t>6/19/2015</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3755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DBBF4D8-BDFF-426B-A02C-80E3122D3F8E}" type="datetime1">
              <a:rPr lang="en-US">
                <a:solidFill>
                  <a:srgbClr val="000000"/>
                </a:solidFill>
              </a:rPr>
              <a:pPr/>
              <a:t>6/19/2015</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376397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91588D3-8B7F-4807-A820-9735931A9D3A}" type="datetime1">
              <a:rPr lang="en-US">
                <a:solidFill>
                  <a:srgbClr val="000000"/>
                </a:solidFill>
              </a:rPr>
              <a:pPr/>
              <a:t>6/19/2015</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44556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9A22584-BCF7-4BD0-83D6-392A101C318C}" type="datetime1">
              <a:rPr lang="en-US">
                <a:solidFill>
                  <a:srgbClr val="000000"/>
                </a:solidFill>
              </a:rPr>
              <a:pPr/>
              <a:t>6/19/2015</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53013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8C31E67-077E-4FEE-991B-32EBC7B902EB}" type="datetime1">
              <a:rPr lang="en-US">
                <a:solidFill>
                  <a:srgbClr val="000000"/>
                </a:solidFill>
              </a:rPr>
              <a:pPr/>
              <a:t>6/19/2015</a:t>
            </a:fld>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366496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745D115-C941-44CB-83A5-16DB5368356C}" type="datetime1">
              <a:rPr lang="en-US">
                <a:solidFill>
                  <a:srgbClr val="000000"/>
                </a:solidFill>
              </a:rPr>
              <a:pPr/>
              <a:t>6/19/2015</a:t>
            </a:fld>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77505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06CB504-5E18-4E5C-A3CB-887AC45FF531}" type="datetime1">
              <a:rPr lang="en-US">
                <a:solidFill>
                  <a:srgbClr val="000000"/>
                </a:solidFill>
              </a:rPr>
              <a:pPr/>
              <a:t>6/19/2015</a:t>
            </a:fld>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427376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14392C-55FC-4B5D-96B0-EEA92525163D}" type="datetime1">
              <a:rPr lang="en-US">
                <a:solidFill>
                  <a:srgbClr val="000000"/>
                </a:solidFill>
              </a:rPr>
              <a:pPr/>
              <a:t>6/19/2015</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92414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4811C43-8C40-4588-B7F3-EBF6C2BA2994}" type="datetime1">
              <a:rPr lang="en-US">
                <a:solidFill>
                  <a:srgbClr val="000000"/>
                </a:solidFill>
              </a:rPr>
              <a:pPr/>
              <a:t>6/19/2015</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E506935-1303-44BA-BDF9-B541015E6A71}" type="slidenum">
              <a:rPr/>
              <a:pPr/>
              <a:t>‹#›</a:t>
            </a:fld>
            <a:endParaRPr/>
          </a:p>
        </p:txBody>
      </p:sp>
    </p:spTree>
    <p:extLst>
      <p:ext uri="{BB962C8B-B14F-4D97-AF65-F5344CB8AC3E}">
        <p14:creationId xmlns:p14="http://schemas.microsoft.com/office/powerpoint/2010/main" val="1624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286000" y="6553199"/>
            <a:ext cx="4572000" cy="304801"/>
          </a:xfrm>
          <a:prstGeom prst="rect">
            <a:avLst/>
          </a:prstGeom>
        </p:spPr>
        <p:txBody>
          <a:bodyPr vert="horz" lIns="91440" tIns="45720" rIns="91440" bIns="45720" rtlCol="0" anchor="b"/>
          <a:lstStyle>
            <a:lvl1pPr algn="ctr">
              <a:defRPr sz="1200">
                <a:solidFill>
                  <a:schemeClr val="tx1">
                    <a:tint val="75000"/>
                  </a:schemeClr>
                </a:solidFill>
              </a:defRPr>
            </a:lvl1pPr>
          </a:lstStyle>
          <a:p>
            <a:endParaRPr lang="en-US" dirty="0">
              <a:solidFill>
                <a:srgbClr val="000000">
                  <a:tint val="75000"/>
                </a:srgbClr>
              </a:solidFill>
            </a:endParaRPr>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lang="en-US" sz="1200" kern="1200" smtClean="0">
                <a:solidFill>
                  <a:srgbClr val="1E6238"/>
                </a:solidFill>
                <a:latin typeface="+mn-lt"/>
                <a:ea typeface="+mn-ea"/>
                <a:cs typeface="+mn-cs"/>
              </a:defRPr>
            </a:lvl1pPr>
          </a:lstStyle>
          <a:p>
            <a:fld id="{840E139D-8F7D-43AA-BBE4-93467E6317BC}" type="slidenum">
              <a:rPr/>
              <a:pPr/>
              <a:t>‹#›</a:t>
            </a:fld>
            <a:endParaRPr dirty="0"/>
          </a:p>
        </p:txBody>
      </p:sp>
      <p:cxnSp>
        <p:nvCxnSpPr>
          <p:cNvPr id="7" name="Straight Connector 6"/>
          <p:cNvCxnSpPr/>
          <p:nvPr/>
        </p:nvCxnSpPr>
        <p:spPr>
          <a:xfrm>
            <a:off x="-4641" y="1087343"/>
            <a:ext cx="9144000" cy="0"/>
          </a:xfrm>
          <a:prstGeom prst="line">
            <a:avLst/>
          </a:prstGeom>
          <a:ln w="76200">
            <a:solidFill>
              <a:srgbClr val="E2A82B"/>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066800"/>
            <a:ext cx="9144000" cy="0"/>
          </a:xfrm>
          <a:prstGeom prst="line">
            <a:avLst/>
          </a:prstGeom>
          <a:ln w="76200">
            <a:solidFill>
              <a:srgbClr val="1E6238"/>
            </a:solidFill>
          </a:ln>
        </p:spPr>
        <p:style>
          <a:lnRef idx="1">
            <a:schemeClr val="accent1"/>
          </a:lnRef>
          <a:fillRef idx="0">
            <a:schemeClr val="accent1"/>
          </a:fillRef>
          <a:effectRef idx="0">
            <a:schemeClr val="accent1"/>
          </a:effectRef>
          <a:fontRef idx="minor">
            <a:schemeClr val="tx1"/>
          </a:fontRef>
        </p:style>
      </p:cxnSp>
      <p:grpSp>
        <p:nvGrpSpPr>
          <p:cNvPr id="9" name="Group 8"/>
          <p:cNvGrpSpPr>
            <a:grpSpLocks noChangeAspect="1"/>
          </p:cNvGrpSpPr>
          <p:nvPr/>
        </p:nvGrpSpPr>
        <p:grpSpPr>
          <a:xfrm>
            <a:off x="7828057" y="60305"/>
            <a:ext cx="1248566" cy="898108"/>
            <a:chOff x="136525" y="5353050"/>
            <a:chExt cx="1920875" cy="1381705"/>
          </a:xfrm>
        </p:grpSpPr>
        <p:pic>
          <p:nvPicPr>
            <p:cNvPr id="10" name="Picture 2"/>
            <p:cNvPicPr>
              <a:picLocks noChangeAspect="1" noChangeArrowheads="1"/>
            </p:cNvPicPr>
            <p:nvPr/>
          </p:nvPicPr>
          <p:blipFill rotWithShape="1">
            <a:blip r:embed="rId13" cstate="print">
              <a:clrChange>
                <a:clrFrom>
                  <a:srgbClr val="FFFFFF"/>
                </a:clrFrom>
                <a:clrTo>
                  <a:srgbClr val="FFFFFF">
                    <a:alpha val="0"/>
                  </a:srgbClr>
                </a:clrTo>
              </a:clrChange>
              <a:extLst>
                <a:ext uri="{BEBA8EAE-BF5A-486C-A8C5-ECC9F3942E4B}">
                  <a14:imgProps xmlns:a14="http://schemas.microsoft.com/office/drawing/2010/main">
                    <a14:imgLayer r:embed="rId14">
                      <a14:imgEffect>
                        <a14:backgroundRemoval t="0" b="75000" l="1429" r="99048">
                          <a14:foregroundMark x1="66190" y1="46507" x2="66190" y2="46507"/>
                          <a14:foregroundMark x1="84444" y1="47794" x2="84444" y2="47794"/>
                          <a14:foregroundMark x1="43016" y1="30147" x2="43016" y2="30147"/>
                          <a14:foregroundMark x1="52063" y1="34007" x2="52063" y2="34007"/>
                          <a14:foregroundMark x1="65397" y1="32904" x2="65397" y2="32904"/>
                          <a14:foregroundMark x1="75238" y1="31985" x2="75238" y2="31985"/>
                          <a14:foregroundMark x1="84762" y1="30515" x2="84762" y2="30515"/>
                          <a14:foregroundMark x1="93968" y1="30147" x2="93968" y2="30147"/>
                          <a14:foregroundMark x1="38889" y1="20037" x2="38889" y2="20037"/>
                          <a14:foregroundMark x1="7778" y1="69485" x2="7778" y2="69485"/>
                          <a14:foregroundMark x1="19048" y1="68566" x2="19048" y2="68566"/>
                          <a14:foregroundMark x1="26349" y1="68566" x2="26349" y2="68566"/>
                          <a14:foregroundMark x1="38413" y1="68934" x2="38413" y2="68934"/>
                          <a14:foregroundMark x1="47143" y1="67463" x2="47143" y2="67463"/>
                          <a14:foregroundMark x1="58730" y1="68934" x2="58730" y2="68934"/>
                          <a14:foregroundMark x1="67460" y1="68566" x2="67460" y2="68566"/>
                          <a14:foregroundMark x1="75714" y1="69853" x2="75714" y2="69853"/>
                          <a14:foregroundMark x1="84444" y1="69485" x2="84444" y2="69485"/>
                          <a14:foregroundMark x1="95079" y1="68934" x2="95079" y2="68934"/>
                        </a14:backgroundRemoval>
                      </a14:imgEffect>
                      <a14:imgEffect>
                        <a14:saturation sat="66000"/>
                      </a14:imgEffect>
                    </a14:imgLayer>
                  </a14:imgProps>
                </a:ext>
                <a:ext uri="{28A0092B-C50C-407E-A947-70E740481C1C}">
                  <a14:useLocalDpi xmlns:a14="http://schemas.microsoft.com/office/drawing/2010/main" val="0"/>
                </a:ext>
              </a:extLst>
            </a:blip>
            <a:srcRect t="12898" b="16632"/>
            <a:stretch/>
          </p:blipFill>
          <p:spPr bwMode="auto">
            <a:xfrm>
              <a:off x="136525" y="5566824"/>
              <a:ext cx="1920875" cy="116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15" cstate="print">
              <a:clrChange>
                <a:clrFrom>
                  <a:srgbClr val="FFFFFF"/>
                </a:clrFrom>
                <a:clrTo>
                  <a:srgbClr val="FFFFFF">
                    <a:alpha val="0"/>
                  </a:srgbClr>
                </a:clrTo>
              </a:clrChange>
              <a:extLst>
                <a:ext uri="{BEBA8EAE-BF5A-486C-A8C5-ECC9F3942E4B}">
                  <a14:imgProps xmlns:a14="http://schemas.microsoft.com/office/drawing/2010/main">
                    <a14:imgLayer r:embed="rId16">
                      <a14:imgEffect>
                        <a14:backgroundRemoval t="0" b="24816" l="10000" r="90000"/>
                      </a14:imgEffect>
                      <a14:imgEffect>
                        <a14:saturation sat="66000"/>
                      </a14:imgEffect>
                    </a14:imgLayer>
                  </a14:imgProps>
                </a:ext>
                <a:ext uri="{28A0092B-C50C-407E-A947-70E740481C1C}">
                  <a14:useLocalDpi xmlns:a14="http://schemas.microsoft.com/office/drawing/2010/main" val="0"/>
                </a:ext>
              </a:extLst>
            </a:blip>
            <a:srcRect l="23524" r="46258" b="74203"/>
            <a:stretch/>
          </p:blipFill>
          <p:spPr bwMode="auto">
            <a:xfrm>
              <a:off x="588397" y="5353050"/>
              <a:ext cx="580445" cy="42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410216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google.com/url?sa=i&amp;rct=j&amp;q=&amp;esrc=s&amp;frm=1&amp;source=images&amp;cd=&amp;cad=rja&amp;uact=8&amp;ved=0CAcQjRw&amp;url=http://www.youtube.com/watch?v%3DvqgSO8_cRio&amp;ei=_3vOVIvCHJeiyATI14H4Cg&amp;bvm=bv.85076809,d.aWw&amp;psig=AFQjCNG_YYWrngiUUv5pstRTxIoge5MY-Q&amp;ust=142290450097034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 604</a:t>
            </a:r>
            <a:br>
              <a:rPr lang="en-US" dirty="0" smtClean="0"/>
            </a:br>
            <a:r>
              <a:rPr lang="en-US" dirty="0" smtClean="0"/>
              <a:t>Practical Optimization</a:t>
            </a:r>
            <a:endParaRPr lang="en-US" dirty="0"/>
          </a:p>
        </p:txBody>
      </p:sp>
      <p:sp>
        <p:nvSpPr>
          <p:cNvPr id="3" name="Subtitle 2"/>
          <p:cNvSpPr>
            <a:spLocks noGrp="1"/>
          </p:cNvSpPr>
          <p:nvPr>
            <p:ph type="subTitle" idx="1"/>
          </p:nvPr>
        </p:nvSpPr>
        <p:spPr/>
        <p:txBody>
          <a:bodyPr/>
          <a:lstStyle/>
          <a:p>
            <a:r>
              <a:rPr lang="en-US" dirty="0" smtClean="0"/>
              <a:t>Lesson 05:  Solving Models with </a:t>
            </a:r>
            <a:r>
              <a:rPr lang="en-US" dirty="0" err="1" smtClean="0"/>
              <a:t>Gurobi</a:t>
            </a:r>
            <a:endParaRPr lang="en-US" dirty="0"/>
          </a:p>
        </p:txBody>
      </p:sp>
    </p:spTree>
    <p:extLst>
      <p:ext uri="{BB962C8B-B14F-4D97-AF65-F5344CB8AC3E}">
        <p14:creationId xmlns:p14="http://schemas.microsoft.com/office/powerpoint/2010/main" val="97735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model</a:t>
            </a:r>
            <a:endParaRPr lang="en-US" dirty="0"/>
          </a:p>
        </p:txBody>
      </p:sp>
      <p:sp>
        <p:nvSpPr>
          <p:cNvPr id="3" name="Content Placeholder 2"/>
          <p:cNvSpPr>
            <a:spLocks noGrp="1"/>
          </p:cNvSpPr>
          <p:nvPr>
            <p:ph idx="1"/>
          </p:nvPr>
        </p:nvSpPr>
        <p:spPr>
          <a:xfrm>
            <a:off x="457200" y="1066800"/>
            <a:ext cx="8229600" cy="4525963"/>
          </a:xfrm>
        </p:spPr>
        <p:txBody>
          <a:bodyPr>
            <a:noAutofit/>
          </a:bodyPr>
          <a:lstStyle/>
          <a:p>
            <a:r>
              <a:rPr lang="en-US" sz="1800" dirty="0" smtClean="0"/>
              <a:t>Solving the model is easy; waiting is hard</a:t>
            </a:r>
          </a:p>
          <a:p>
            <a:r>
              <a:rPr lang="en-US" sz="1800" dirty="0" smtClean="0"/>
              <a:t>Solve </a:t>
            </a:r>
            <a:r>
              <a:rPr lang="en-US" sz="1800" dirty="0" err="1" smtClean="0"/>
              <a:t>Gurobi</a:t>
            </a:r>
            <a:r>
              <a:rPr lang="en-US" sz="1800" dirty="0" smtClean="0"/>
              <a:t> models with the optimize () method</a:t>
            </a:r>
          </a:p>
          <a:p>
            <a:pPr lvl="1"/>
            <a:r>
              <a:rPr lang="en-US" sz="1600" dirty="0" err="1" smtClean="0">
                <a:solidFill>
                  <a:schemeClr val="accent3">
                    <a:lumMod val="50000"/>
                  </a:schemeClr>
                </a:solidFill>
              </a:rPr>
              <a:t>myModel.optimize</a:t>
            </a:r>
            <a:r>
              <a:rPr lang="en-US" sz="1600" dirty="0" smtClean="0">
                <a:solidFill>
                  <a:schemeClr val="accent3">
                    <a:lumMod val="50000"/>
                  </a:schemeClr>
                </a:solidFill>
              </a:rPr>
              <a:t>(</a:t>
            </a:r>
            <a:r>
              <a:rPr lang="en-US" sz="1600" i="1" dirty="0" smtClean="0">
                <a:solidFill>
                  <a:schemeClr val="accent3">
                    <a:lumMod val="50000"/>
                  </a:schemeClr>
                </a:solidFill>
              </a:rPr>
              <a:t>argument</a:t>
            </a:r>
            <a:r>
              <a:rPr lang="en-US" sz="1600" dirty="0" smtClean="0">
                <a:solidFill>
                  <a:schemeClr val="accent3">
                    <a:lumMod val="50000"/>
                  </a:schemeClr>
                </a:solidFill>
              </a:rPr>
              <a:t>)</a:t>
            </a:r>
          </a:p>
          <a:p>
            <a:pPr lvl="1"/>
            <a:r>
              <a:rPr lang="en-US" sz="1600" dirty="0" smtClean="0"/>
              <a:t>One optional argument for optimize(); it’s the name of a callback function; you will use this advanced feature later in the course; for now use it without arguments</a:t>
            </a:r>
          </a:p>
          <a:p>
            <a:r>
              <a:rPr lang="en-US" sz="1800" dirty="0" smtClean="0"/>
              <a:t>Once the model is solved; there are status codes you can access to indicate the type of solution returned</a:t>
            </a:r>
          </a:p>
          <a:p>
            <a:pPr lvl="1"/>
            <a:r>
              <a:rPr lang="en-US" sz="1600" dirty="0" smtClean="0">
                <a:solidFill>
                  <a:schemeClr val="accent3">
                    <a:lumMod val="50000"/>
                  </a:schemeClr>
                </a:solidFill>
              </a:rPr>
              <a:t>if </a:t>
            </a:r>
            <a:r>
              <a:rPr lang="en-US" sz="1600" dirty="0" err="1" smtClean="0">
                <a:solidFill>
                  <a:schemeClr val="accent3">
                    <a:lumMod val="50000"/>
                  </a:schemeClr>
                </a:solidFill>
              </a:rPr>
              <a:t>myModel.Status</a:t>
            </a:r>
            <a:r>
              <a:rPr lang="en-US" sz="1600" dirty="0" smtClean="0">
                <a:solidFill>
                  <a:schemeClr val="accent3">
                    <a:lumMod val="50000"/>
                  </a:schemeClr>
                </a:solidFill>
              </a:rPr>
              <a:t> == GRB.OPTIMAL:</a:t>
            </a:r>
            <a:br>
              <a:rPr lang="en-US" sz="1600" dirty="0" smtClean="0">
                <a:solidFill>
                  <a:schemeClr val="accent3">
                    <a:lumMod val="50000"/>
                  </a:schemeClr>
                </a:solidFill>
              </a:rPr>
            </a:br>
            <a:r>
              <a:rPr lang="en-US" sz="1600" dirty="0" smtClean="0">
                <a:solidFill>
                  <a:schemeClr val="accent3">
                    <a:lumMod val="50000"/>
                  </a:schemeClr>
                </a:solidFill>
              </a:rPr>
              <a:t>	     &lt;do something here&gt;</a:t>
            </a:r>
          </a:p>
          <a:p>
            <a:r>
              <a:rPr lang="en-US" sz="1800" dirty="0" smtClean="0"/>
              <a:t>Most useful ones for this course are:</a:t>
            </a:r>
          </a:p>
          <a:p>
            <a:pPr lvl="1"/>
            <a:r>
              <a:rPr lang="en-US" sz="1600" dirty="0" smtClean="0"/>
              <a:t>GRB.OPTIMAL:  Optimal solution was found</a:t>
            </a:r>
          </a:p>
          <a:p>
            <a:pPr lvl="1"/>
            <a:r>
              <a:rPr lang="en-US" sz="1600" dirty="0" smtClean="0"/>
              <a:t>GRB.INFEASIBLE:  Model is infeasible</a:t>
            </a:r>
          </a:p>
          <a:p>
            <a:pPr lvl="1"/>
            <a:r>
              <a:rPr lang="en-US" sz="1600" dirty="0" smtClean="0"/>
              <a:t>GRB.UNBOUNDED: Model is unbounded</a:t>
            </a:r>
          </a:p>
          <a:p>
            <a:pPr lvl="1"/>
            <a:r>
              <a:rPr lang="en-US" sz="1600" dirty="0" smtClean="0"/>
              <a:t>GRB.TIME_LIMIT: Model runtime was exceeded; last incumbent solution available</a:t>
            </a:r>
            <a:r>
              <a:rPr lang="en-US" dirty="0" smtClean="0"/>
              <a:t>	</a:t>
            </a:r>
          </a:p>
          <a:p>
            <a:endParaRPr lang="en-US" sz="1800" dirty="0"/>
          </a:p>
        </p:txBody>
      </p:sp>
      <p:sp>
        <p:nvSpPr>
          <p:cNvPr id="4" name="Slide Number Placeholder 3"/>
          <p:cNvSpPr>
            <a:spLocks noGrp="1"/>
          </p:cNvSpPr>
          <p:nvPr>
            <p:ph type="sldNum" sz="quarter" idx="12"/>
          </p:nvPr>
        </p:nvSpPr>
        <p:spPr/>
        <p:txBody>
          <a:bodyPr/>
          <a:lstStyle/>
          <a:p>
            <a:fld id="{0E506935-1303-44BA-BDF9-B541015E6A71}" type="slidenum">
              <a:rPr/>
              <a:pPr/>
              <a:t>10</a:t>
            </a:fld>
            <a:endParaRPr/>
          </a:p>
        </p:txBody>
      </p:sp>
    </p:spTree>
    <p:extLst>
      <p:ext uri="{BB962C8B-B14F-4D97-AF65-F5344CB8AC3E}">
        <p14:creationId xmlns:p14="http://schemas.microsoft.com/office/powerpoint/2010/main" val="368265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the solution (1 of 2)</a:t>
            </a:r>
            <a:endParaRPr lang="en-US" dirty="0"/>
          </a:p>
        </p:txBody>
      </p:sp>
      <p:sp>
        <p:nvSpPr>
          <p:cNvPr id="3" name="Content Placeholder 2"/>
          <p:cNvSpPr>
            <a:spLocks noGrp="1"/>
          </p:cNvSpPr>
          <p:nvPr>
            <p:ph idx="1"/>
          </p:nvPr>
        </p:nvSpPr>
        <p:spPr>
          <a:xfrm>
            <a:off x="457200" y="1143000"/>
            <a:ext cx="8229600" cy="4525963"/>
          </a:xfrm>
        </p:spPr>
        <p:txBody>
          <a:bodyPr>
            <a:normAutofit/>
          </a:bodyPr>
          <a:lstStyle/>
          <a:p>
            <a:r>
              <a:rPr lang="en-US" sz="1800" dirty="0" smtClean="0"/>
              <a:t>Solving a model is no good if you don’t know what the answer is</a:t>
            </a:r>
          </a:p>
          <a:p>
            <a:pPr lvl="1"/>
            <a:r>
              <a:rPr lang="en-US" sz="1600" dirty="0" smtClean="0"/>
              <a:t>By default, </a:t>
            </a:r>
            <a:r>
              <a:rPr lang="en-US" sz="1600" dirty="0" err="1" smtClean="0"/>
              <a:t>Gurobi</a:t>
            </a:r>
            <a:r>
              <a:rPr lang="en-US" sz="1600" dirty="0" smtClean="0"/>
              <a:t> will output the objective function value but not the variables</a:t>
            </a:r>
          </a:p>
          <a:p>
            <a:pPr lvl="1"/>
            <a:r>
              <a:rPr lang="en-US" sz="1600" dirty="0" smtClean="0"/>
              <a:t>Can set </a:t>
            </a:r>
            <a:r>
              <a:rPr lang="en-US" sz="1600" dirty="0" err="1" smtClean="0"/>
              <a:t>Gurobi</a:t>
            </a:r>
            <a:r>
              <a:rPr lang="en-US" sz="1600" dirty="0" smtClean="0"/>
              <a:t> to write a solution file to a specified directory (sometimes useful)</a:t>
            </a:r>
          </a:p>
          <a:p>
            <a:pPr lvl="1"/>
            <a:r>
              <a:rPr lang="en-US" sz="1600" dirty="0" smtClean="0"/>
              <a:t>Can set </a:t>
            </a:r>
            <a:r>
              <a:rPr lang="en-US" sz="1600" dirty="0" err="1" smtClean="0"/>
              <a:t>Gurobi</a:t>
            </a:r>
            <a:r>
              <a:rPr lang="en-US" sz="1600" dirty="0" smtClean="0"/>
              <a:t> to write model file to specified directory (very useful for debugging</a:t>
            </a:r>
          </a:p>
          <a:p>
            <a:r>
              <a:rPr lang="en-US" sz="1800" dirty="0" smtClean="0"/>
              <a:t>Outputting variable values to the screen in a format that makes sense helps you determine if your model is “correct”</a:t>
            </a:r>
          </a:p>
          <a:p>
            <a:r>
              <a:rPr lang="en-US" sz="1800" dirty="0" smtClean="0"/>
              <a:t>Outputting variable values to a database is very useful</a:t>
            </a:r>
          </a:p>
          <a:p>
            <a:pPr lvl="1"/>
            <a:r>
              <a:rPr lang="en-US" sz="1600" dirty="0" smtClean="0"/>
              <a:t>May want to output and retain multiple solutions to compare</a:t>
            </a:r>
          </a:p>
          <a:p>
            <a:pPr lvl="1"/>
            <a:r>
              <a:rPr lang="en-US" sz="1600" dirty="0" smtClean="0"/>
              <a:t>May want to output all sub-optimal incumbent solutions (later in the course)</a:t>
            </a:r>
          </a:p>
          <a:p>
            <a:r>
              <a:rPr lang="en-US" sz="1800" dirty="0" smtClean="0"/>
              <a:t>  </a:t>
            </a:r>
            <a:r>
              <a:rPr lang="en-US" sz="1800" dirty="0" err="1" smtClean="0"/>
              <a:t>Por</a:t>
            </a:r>
            <a:r>
              <a:rPr lang="en-US" sz="1800" dirty="0" smtClean="0"/>
              <a:t> </a:t>
            </a:r>
            <a:r>
              <a:rPr lang="en-US" sz="1800" dirty="0" err="1" smtClean="0"/>
              <a:t>qué</a:t>
            </a:r>
            <a:r>
              <a:rPr lang="en-US" sz="1800" dirty="0" smtClean="0"/>
              <a:t> no los dos?</a:t>
            </a:r>
          </a:p>
          <a:p>
            <a:r>
              <a:rPr lang="en-US" sz="1800" dirty="0" smtClean="0"/>
              <a:t>Two methods of getting variables</a:t>
            </a:r>
          </a:p>
          <a:p>
            <a:pPr lvl="1"/>
            <a:r>
              <a:rPr lang="en-US" sz="1600" dirty="0" smtClean="0"/>
              <a:t>Use your dictionary if you used one</a:t>
            </a:r>
          </a:p>
          <a:p>
            <a:pPr lvl="1"/>
            <a:r>
              <a:rPr lang="en-US" sz="1600" dirty="0" smtClean="0"/>
              <a:t>Use </a:t>
            </a:r>
            <a:r>
              <a:rPr lang="en-US" sz="1600" dirty="0" err="1" smtClean="0"/>
              <a:t>myModel.getVars</a:t>
            </a:r>
            <a:r>
              <a:rPr lang="en-US" sz="1600" dirty="0" smtClean="0"/>
              <a:t>() if you didn’t</a:t>
            </a:r>
          </a:p>
          <a:p>
            <a:pPr lvl="1"/>
            <a:r>
              <a:rPr lang="en-US" sz="1600" dirty="0" smtClean="0"/>
              <a:t>Distinct advantages to dictionary</a:t>
            </a:r>
            <a:endParaRPr lang="en-US" sz="1600" dirty="0"/>
          </a:p>
        </p:txBody>
      </p:sp>
      <p:sp>
        <p:nvSpPr>
          <p:cNvPr id="4" name="Slide Number Placeholder 3"/>
          <p:cNvSpPr>
            <a:spLocks noGrp="1"/>
          </p:cNvSpPr>
          <p:nvPr>
            <p:ph type="sldNum" sz="quarter" idx="12"/>
          </p:nvPr>
        </p:nvSpPr>
        <p:spPr/>
        <p:txBody>
          <a:bodyPr/>
          <a:lstStyle/>
          <a:p>
            <a:fld id="{0E506935-1303-44BA-BDF9-B541015E6A71}" type="slidenum">
              <a:rPr/>
              <a:pPr/>
              <a:t>11</a:t>
            </a:fld>
            <a:endParaRPr/>
          </a:p>
        </p:txBody>
      </p:sp>
      <p:sp>
        <p:nvSpPr>
          <p:cNvPr id="5" name="Rectangle 4"/>
          <p:cNvSpPr/>
          <p:nvPr/>
        </p:nvSpPr>
        <p:spPr>
          <a:xfrm rot="10800000">
            <a:off x="790944" y="3846576"/>
            <a:ext cx="303288" cy="400110"/>
          </a:xfrm>
          <a:prstGeom prst="rect">
            <a:avLst/>
          </a:prstGeom>
        </p:spPr>
        <p:txBody>
          <a:bodyPr wrap="none">
            <a:spAutoFit/>
          </a:bodyPr>
          <a:lstStyle/>
          <a:p>
            <a:r>
              <a:rPr lang="en-US" sz="2000" dirty="0">
                <a:solidFill>
                  <a:srgbClr val="000000"/>
                </a:solidFill>
              </a:rPr>
              <a:t>?</a:t>
            </a:r>
          </a:p>
        </p:txBody>
      </p:sp>
      <p:sp>
        <p:nvSpPr>
          <p:cNvPr id="11266" name="AutoShape 2" descr="data:image/jpeg;base64,/9j/4AAQSkZJRgABAQAAAQABAAD/2wCEAAkGBxQTEhUUEhQUFRQXGBgUFRQXFRUVFBUUFRUXFxcUFBQYHCggGBolHBUUITEhJSkrLi4uFx8zODMsNygtLiwBCgoKDg0OGhAQGiwcHCQsLCwsLCwsLCwsLCwsLCwsLCwsLCwsLCwsLCwsLCwsLCwsLCwsLCwsLCwrLDgrLCwsLP/AABEIAMIBAwMBIgACEQEDEQH/xAAcAAABBQEBAQAAAAAAAAAAAAAGAAMEBQcCAQj/xABJEAABAwIDAwcIBQoFBAMAAAABAAIDBBEFEiEGMUETIlFhcYGRBxQyUpKhsdEVI0JTwRYkJWJyc4Kys+EzNUNjgzSj8PGTosL/xAAaAQACAwEBAAAAAAAAAAAAAAACAwABBAUG/8QAJREAAgICAgEEAwEBAAAAAAAAAAECEQMhEjEEEyJBURQyYTMj/9oADAMBAAIRAxEAPwAf2JqH+bQRt+1mG79cra9mcCZGwOcLuI1KyjyVQB0UHG2b+o5bdBMAAEmTVgUSgELbYDd/5wRM2UFDO1r72QZX7SgPcFQYt6SIHBUGJjnLJy2MRXOKYe5PSqHIU9bLHGNLty8dARwXMFTlT8tfcblVsJJEfKn4YSdwJUQT5joES4DVMaLEBScnGNopq2MYbQue61iimDZZ5F1JwmqjzaAdyNKKdrm6Eab9Rp2rl5vJyt1FF8UD2zmAGJ5JRjGqmbHKeO+aRhtwBBKgRbc0eYh0hZ1lpt4hb/DnNx9/Yua+hzBz+czD9YqPt8PqgesL3AqlslTI5jg5pdcEHgutu/8ACHam5XUGL+UAtIC5XcGH3CrsLGoRVTblxcmZpmzjoqhhScOCXCuU8BoovKn0DxQNuwG/Sq6r2bCMHJmTcq/MyJ9k4Iz+XZ7XS65/J941F0YVMwbrZUNftBk4JuPys0nojxor2U7mbwnoXc4W6R8VAOMGV7WgekQPFathey0LGNzC7rAkrq4ubXuQmSLahP1bexOPKQZlAA4Lh3BaG6VGf5IGN+iEKbQ/9NP+6k/kKLMc9EIR2kcBSzk7uSk/kKyS/wBB0Oj5oSSSXToM3DyMRXhj/i/netlFOsW8ks5jggJ3HMP+45bfE+4BCz1cmCxoRWQztMzXVFqFtrHjS29LyxqIIJvYh/FfSRG5DmKjVZI9jSrlUOVTHqJUBaUWOULA4qVPC225MYPKGk3T9dUhBu6IVjIwXb/DUrQtk9m43uBkBc3TmnTXsQjhlOGDlndjR+KtItohFznuysbcv6SbaMb+JTI7dEZpNdQ0sQabtiaPsCwLui6E9o9uI4w6KJgaNxOmvWbLMdoNuH1BLxcDWw6twQvLizzvN+taPSj8IUrfYZV+JCUZmGzuOvwQ7U4w8Gx4cVRCqde4Nl7Uy3t1gE9uqix0MCbB9q5oHZ45CwjUWO/qI4rUaLb1mI0+R4aydu8D0X2tdzeg9SwFSsOrXRPDmmxBQZMPKLRRveFjVE9NuQTsjibZ42vG/wC0Ogo4ptwXmvIi4ypmhPRIsnnbl40BeOddJ6KOHKJUO0UpyhVZsEPZaKOtltdAeOz89GGJS70BYxLeRdXwIbByPQ9hslpWHocD719HUzrsaekA+4L5tpd4PWPivojA33gjP6o+C6vOpJGerRKkXBCckCbKJrYh9lfjvohZj5RsRywmEHVzSXdljYLTcecBHmO4ansGqwPaKsMz5n8LG3gbDwWdK8hpxrRm6S9skuiQ2/YItGF05Ns31h69JnoywbazKzK7ggvYPBXyYZTvaTqJLDsmeFcUGEFrueCrhjhJN3sXNtMOcO2gY8G+9U2OSZnX4KI1jWuGVSMRfcBK8nCoY7vbA5+6ipKHMXOqJkO4sy7rBcqPZpKYglNvpHHgp8ZAUyOsaE/kyA+3DpBuC9OFyucL6C+p6kSjEGdAXNVWNLDa11OTIUmL1oaLDQDQBAOO17nnL9kcEWYnzjboQlitLzhbo/FasarZGQohYa9yZeeCdrLg5eCZjF08E4STxh6024WUIcpL1duj4qECzyeY5yFQ1rjzHkNPUTuK3WGQ9C+ZWi1rb+lbpsdtMJaWMv8ATaMjust4rn+X4scj5BJhY6rtvSFeFR1mJhx0UXz5YPwkXyYSzV/QqfEat5Fgon0gm5cTFlcfDSZfJlXVQyuVSzZmR7rkq8kxoAryPHhda8ceHQMm2SqPYU2BLlqGDgMhYy+rRZZmzah3SpdPtS4FNUqdi2aa8rghRcPquUjDukKWmcrVimtgb5UMR5OmEYPOlOUdTRq4/Ad6xa14nu6Q892oHuRn5SMU5arcAebEOTb2/aPj8EK1DLROHQwj/wCqCPZshGomdhJehJbhdH035HG3wimv/u/1pEUVdK3KbIZ8jY/RFN/yf1pFf1k/JSHOLxSbz6rty5E5yjldMK6QN0sY5YjrXVbXh8kkYtdlrdYtqriLAzymdrgWO1BQZBTONXcG3OJcepp1ugyzn3JgZJRSTRbSwFuh7VV1bRGC5w5/2eoHebK/pqpj3TcoNxuD0N6lRYnMZ3ZgObfL1ANPHuS1K0L9UoKlgDALc65JPSOATNDSGWQNA03u6mjeSriDDpKuQNjboT6XBrRpcnxV1jUcdBByUQzvfpJId509AdHT3LTB6DT0BVQ1oe4N9G9h2KPVT2JaPUzd5db4BSJKR7A1z2kB17X0J7kM45VltUB0sy+4FOirCQ44OdIAN5F/ddRxRF3OO4fAm3xRvhmD3YyRjS5xYL9G6yY8wcxoa6M/aaexxuPAovUG+nZndbhZJNhqoX0e4cNFpEuE5RqN24qBU0o9XVGspHiAc0Lsp016FXPaQdd6PnUL+DFDr8GzjnNsekb0xZPsDgBsgT8Au1PYnRGM2KZoXa2TO0AzuyL/ACfVtnuiJ3jM0dY3oRm0PapeF1RilY8cHXPZu/FBJWiGw5V5lTlMczQ4biAfFPNiusT7CohvCjTt0U2oZZRpSoQpZ26pRMUmcBcwN1RlMcjYpbYl4xqktCBgs1DZ8fUt7B8E7jNZyMEkp+w0u7wNPfZN7OH6lvYEO+VavyUojBsZXgH9lnOPvARu+IKVyMlnlLnFx1JuSekk3umQTyDid5Y4+IK9DuHSL9xXc4tC8dDD8Crj2jWujOLpLwpLcZ7Pp7yMuH0RTC4v9Zx/3pFcY5VGPM2RueF97Eek09aHfJLC1+E0rXD703425aS9lbYzhcbBZstv1S64HcuVlh72wZS0QcIxV0foPD2XF2E84fsg8UwJGB87txcSQDvFzqqmXDgX6PHE5mm5FlGMMmRzuUYQNbl3OPcs04uWrESVj1VW2Luvf3KFFiJEcjbnnm4A/wDOhVr5jJmtwFz0din7Oz2mAYA59rG4zBt+gIvTpEUWGMeMMpqWOOEc9zRd1rHMd9ulWFLLTwQCWqLXPvn3ZiCeAHSqGeGKORrZpM0pu4jg0AX7lLENI9rXSDlgDbRxs3tVwyVpj1HQI4tiT62qLgNCcrGdDRuus/2uGWoJ9VwafZC2HEMdpqa/Iwx57ENtqBfiTxKx7acl7p3nfytz25Wk/FbcLbf8DXRrGC1Lm4dA9jS4lg3b9CQhv6eqTVGJzW829xmvuJuL2F9BfvCJPJTVcrh0Y4xufGfazD3OCuKrA2PfmIAPEganvS7ptM0R2kQHQmSnLrcLgIJq2SG+QEm9rDt3rTa2zIiButZA9JK0P5xtcqoumNrQNeb1olLXEho4ltgdNbG6lQRyn0wO43R46jBF94Peq+rowNyN5LBUAAx6gDiLjeCgeMEP7FqePRC1+hZhL6bu0/FacUrQjKqOqw8Ur6XXj9QQuWnmJoo2rYp/KUcbjwGU9yu4cvEoI8nFU40zmDg6/iEU8geJWDJpmiCseqIgTvVfK29wlUXHFdUxuNVEVKJQ15LCvKGa6kY9YhV2Ft1TKtCJdhBGFMYzRRYmqWTolP8ApRpOzv8Agt7Asz8sFdmqWxg6MYB/FIflZaTs0fqR3LE9razlq6Z/DlSB+yzmj4I7suC2VkTOc7sa0d1/7J2oN45R0MJ8QfkvI3a27T+C9ez6qZ3SHDuDbfiUS7NBm68XqS2mc3fyex/oumLAS4NlJs4ggCZ6jVFdPIDljMliTYtufFSvJqbYdBbok/qvRG7Tdp2aLkZclTY+Pj8lYF4ri0jWtY1jWX1dZhzXtqCVQTzOc4A7jv0K0WSwN7C/YFW1tjwCqGRfRf4n9AepxAxtMbGnt11V55P5HcqXm4IBP9lzXAa7lL2dks2Ujg0/BO1JAywcUdUJc6SeZxAvcDq3rnZ3EHukfHZo5ttNx149fWnGSZac23m6i7LM1lfw0H4pcoqmKh2SZKESSZSCC3QnSxQViUN46k9FQ5vdlHyWp4dEzeFn+I0ljVRcTJyw/ZykH3gLRidDGi18hWI2dUU5PqytHWOa73ZVp+KT5W6b+CwLYjEhS18cjtGOvG4/qvAF+42W6Yk7mZhrZDnVSsPE9UeVEjslsulrk79eKAsSjOY3YAw3sdQb9PYiOv2jIaLRvykavIOUdtkL1eJtlNhM02NsjGucR3W3IYo0ItcArnN+rdqOGu5S66VCMEkgdut18URTO5gN76Kmiihx93Mcswm9Jy0faGWzCs3qTqVqwLRnzM6vpfqXMPontXrhzV5H6B7U+jOHnk1qrMkH7KNvPFnWwtwH9gRdESsuRbNEKotnOBXETddFxFuXUTSSkvsL4GsWhAYqCkflKuMdfZtlRU8N9xT41RmmthHTSBSsyq8PiOYAlEM0LBaxSJMiiw2wibJSl/qsLvAErB2OLnEnedT2u1K2TFZ8mFzEb+Tyj+LT8VjbtB2uAHiGq4jIKrHGDnEnoAXrh+bv62uPiCnHs39PBcPd9TIOhp9zdfimLsYZskvQkttmezdvJv8A5dT9j/6r0SSId8nDf0XTdfK+6eQIgdH1lcHO/wDrJf06eDcEQ5wqus3KzqWdZVXNFdzQTvIHiqg9h0DeJSrzAasfWAnQtPii+s2LY7/UcO5VJ2PEZu2Qk6jctcZxEZE3oqa6utEAFcbHU5LWtt6Wru9VUuCtYecS8Dgd11oOwIbyJcHjOCWEWHNBIs7r0Rd9GaGNx7OosODd2iFdr8DkY8VLWkx5S2S3qHe63UtBDohI7lS4W0sBoTxN9/chfbGSSVhigfkY7mvfq52Q77BFCLUtkZiOIhgkdEDexOR43ObvBHctG2C22D2ilqTlkHNY47ngCwBPSs92hwUQyBjZOUI00aR13tw70zRRNc4CYEEcQbO7R1rTKMZR2Am0zfYILRlnDW3YVSzYO8Xy2APQOCFMJ2nqKa2Y+cwD7QP1rW/rN49qLo9rqWRt2vsfVcCCsjhKPRrjO0VE1BkTD6nK3Xcna/GGuvl1uqCqu65JVpWRlRjtaXutuCFKn0yL3F9/SFd4y/oQ9KdVrxrRlyO2SZnaFcvbzWjpKazXsFZUdI6RzWgXO4d6NuhZrXkh2VE1M+R/FwaOwBHv5Exp7yf0UcVJHGxwJABcNxDrC+ncidI427I5uOgU/I1nSu2bINHH3oozLwyBDwigfUkBVZsIyTe4+KjReTljTcOPij3OF45yvimC5sDnbDt9ZORbHAH0iijlF6JEpxiic2B3lDZyOHZAfSfG3wN/wWSNbfJ+1c91z8VqPlfmtBC3pkLvZafmsypzqB2n4fNVH5NOMdc3nX4Bp8SfkPeokp+pl6chHebn4WU0HQji69u4Jp8Q83k7HHwaQEUew30ZmkvElvozn0N5OIP0NSv/AHo/78iuHpvySwZ8Ep2/vSO3lpE7UMIv1Lz/AJLrMzf40vbRBqlUVj7G/QQfBWlQ5UtfJopDbNIW01a2Rgc25BUCsdv0Kg7G1WaORnFrr9x/uplcUT0xdA9XNLjYakmwHEko12aw/wA1gOdlpnk33HQejqOH90HxzFkzHtbnLXBwb02IWgzz53WsBl0d0F2l7di1RdRsXN/BFglLX5nC5y2FxfncLqsrqhz3Xfa+6wAA9ys6qa2o4KFLHEXOyuJAtoPs5t1z0I4ysU0UNVQtcblov02CpKrZqN55zfDSyKp2EEgg96aypqkA4gpRbMMjfe5I6CVOrNnIni7OY4cRuPaFcuC4UbsHoFJsJkj0LdOkahQqgWBRwXlNSRtO9oPchoLmY/jDecqqKlLnADW/BbNW4RE8EFjdepV1JsvG0aCzr+knRlxQDVmf4Lgbp5HAC2Qc6/uC0rBMBZCBYXdbUqxosHZGS4AAnf1qcN6GU7ItHsBcw3aSD0hXWG7QTDmuObrIuVU5V1CNUuw+KYbYdWh9wXXcedl6B1fFTShvBKZz3Z2utlIBG8kcQiUhDJGbIkno5ATosuQNEgxXHQs7ICbMa7DU5ZSWyqMw8sslvNQOJd7y0LPqU/Wdjf8A9f2WgeWK2envwa8+Bas7pzznHqA8QfmqgtGvH0S43X556DbvPyAVnHhBNJI53NHJvcOk8wm/UutlMOEgDn/4bQCR6xPot+aKMXbemnO76qSw6BkKFP3INvR853SSSXTM59QeRj/Jqb/l/ryKx2ipcpzcD8VWeRqYNwamvf8A1dwv/ryK+xrEGuie3ITcaX0selcfy8NybsbinxkBVTLvVDiUuiu30jj/AOlWVmDvdxCRjVHQ5pkDZGty1OXg8FveNQiysKDqfAJY5WyBzbtcDa/QUWVtU2x6+xNyRtoFSOtlmObM+QNuwNc0uJHNcdQB1m1u9EI0vpbq3+9C2yeNthle1zHESEBpGoDhuv4omcbDVMfQuTtkWsdoqmdnEaHQ+G66s51CqNAhTJQxQVhfK6OZ184Lg8nc5o0bbdYpwhVlOzlKho0sNT4j+6vK83kf0XsOGg0HuT4uwZJEQsXstPouw3oXrr9KJCWrIEw3JBOOYbrwW3K/kXWznKu2NTT2Fexk24qWXZJkbouYI9blOsbpquowgfYSR7JawKUGpC6fF7k3I7KL+CljOi+oschpi9hIOu8eNj02JKnt2ug6Vm1TqUmsVc6M8lbNNbtTT+suxtNT+t8FlzmLgtVesVxRqh2mp/WCcZtBAfthY+6LVejRV66C9Ky48rtY2R0JYQQI3g95CBoIvS67fCyssabdov1/gocRRRlasZGNB5gkAZTwtHEZz8B7gpmO/wDTTfupP5CnIWWygbmta0dwTOO/9NN+6k/kKXH9ymfNqS9CS6wg+g/Jbjj4sMp2NDSBympvxleUST49OdxYP4QfigPyeE/R8Fv1/wCo9EcoJGjrLk5rc2aIRVDtXXyOH1j/AAAHwCr2xMfrmJ/iK7mbewJuOKbZTtCBRGocFHGN48SU4KeMfZC6awFcyNbferoux6idHnaABe+m5W7lT0sLGnlCDzQXE2O4Akpj8sqX13ew5XTZLSLiUKoxFyZm2ypfWd7DlR4htZATo53slEoMtSQ07EOTqR6paQ7vsEYzsIDLi12g92uqy+DFIpagEl2W4vzTo24JPxWjYntTSvJLXO0sGjI7cNPwTYxf0DKaHgugqn8qKaxGZ3sFR3bTQeufZci4sVyRcvamhHZVH5TQesfZK5dtLB6x9lyjiwXTLZu9SGEWQ4No4L+kfZK6k2pgP2j7JVJMGLovid3apkYBQvHtPBbVx9kqRFtXTgek72CqlFhJ7CORqq8RdqB1KE7a2n9Z3sOUOq2lpydHO9koWmXJ2SnBdhVR2ip/Wd7JXp2hg9Z3slDwYssXJsquftDB6zvZKkU1U2RuZhuOvTckZE0HDbHHBdshuvA5WEbW2SKs0WDuOstH3n4KkkNiR0MJ79yL9pKYeb5hwePkhKXr3kW963Yf1oGRqVLKHMY8bnMae+1j71Hxp35tP+6k/kKodisTuzkXbwXOZ1tvqO7erzGT+bT/ALqT+QqkqmhTPnQJLxJdQQbj5OaHNh0Di52ufQH/AHXom8xA4k9pVP5MR+jKf/k/rPRIVinG5MbF6IQp2j7K4fE0cApbwmXoKGI4a8dATjXpldgKiz2uk+pl/dv/AJSgTZZrHxEvA/Nnioduu6Pk3AtPSM4j8UdVMRdG9o3ua5o7SCAgOHY+qAIa5gzDK7nnUb7HTUaDwVSVr6BdltyEbZ4RlaW1D5ancDaPzY5W9QzPk9lDowSGZrORD2vmp5JIWOcD9bFIRlJtrmaDp0qRPsvWNynO27RlaRIbtbroNNBqfFNUGHVNO9r7McWAtjzOJEZcfSaO03t1qoxklp7AaY+yji85EMRs3OIi7pIs157M2a3crVuHxSMjYGPjaZ5AQdZHZIrkNJHG1u0qLhWxlS5t2mPRxF85vfffcrCo2TrnEF0jXEagmR2h6RponTxzdUwCrZhERDZS2RrDDNKYy7n5oSAOcR6Jv0cFAruTieGNYTHOyCWxN3MBdmLQ63SN/QVez7J1riS57SSMpJkd6J3jduUGp2PqjYksNgAOeTZo3AabgqWKfyyIgYpBGMQfGWlkXK5CBpZpIGYaaDirCv2ajjjJLzmbaJ+osKh7mFv8OR9/4SolRs5Uudme5rnesXknTdw6kpMAqXA3eDc5jd5NyBa5032VSjLSTC2e7T4LFAwmMm7ZeScCXHNodTdoAOm4XGqdpaOGSnpmOa7O6KqeHtIFuSL3c4fa9G3YmKrAqqQASPDg30QXkgdlwuY8AqRazmjKHBvPOgdfMBpxufFDwlx2yqJMuBQspuVeHB7WwSvAdclsrmhwtbK3muuNSdNyej2aibK2NzibiabQ6OgYPqtwJu7U36GqK7B6zLkMgLAMuXlHWy9FrbtAm24HVBwcHjM0ANdnNwBuANtEPGddkoh7Q0LIZGCMnK5jZLG5yklwIBIBI0ve3FXeMYPFJPNZr4i2aFheTzHiYtbzRawte4soM2zVTIS57mudxcXknTrso9VhdW4ASPLgDcAvJAPSEXF0tkLXDcJgM0Z5N4b5w+nLHm+ezHESajq3dajx0UMsNOzI5r3Q1L2uuAW8k57gHC3OPNsoMtDVuLXOkJc30SZDdvZ0Jt2F1JIJeL62JebgOvm8bm/ahcftkQ5XYgHUQzNbd7msia1tuSbEG53l9rkvJta/FTNn3fm47XfFVDsHmsGZm2Fy0ZzYX320RVguz8nIhul7k6ajUocqXGlsZBU9jEcmqtKFjn6NBPYodZhMsVszSB02WpbJ4OyKnYSAXPAcT2jckwxOTpBzmkrRmeJMdyT2m97Xseo3QdUavFvstc736LX9tcKaznD7Vx7lkLmm7j1W8E3DabTIpKSsew2Z0b4XN0Iv33G4+9GsmJtmo5nN0PJSZmneCGuHggKFxuw8Gn32t+K8qKkiOQg20eNOIIIsn1bQLAFJdAJLeIN68mjv0ZTj95/VeikhC/ky/wAtp/8Ak/qvRQ5ZZXYaGiFHkUl5UaRKaGJjbl01y4SuqLHmuvZdZrFNt4L2Ui97pc060FHsYrpdFRVUnOjHS9o94U3EKhVLTmngH+6y/ijxp2HKqD3AxZjx+sD7lNe9M0rLNK9cVsSMr7OXlV08mqmSOVfU8VGUiNI0O6ioxbbQrpxXYeHCx39KU42EM5VwnCbFNEoQqHGhe5Vy1wXYkCog4Tze2w8SAr+qw6H0eKE6mpDTGL75G37tUXSUJvmJ60nJZemBOPwCJ+m5UM1QSiLbAguA4hCrwlbLikdsBK0TYKcPLW6XG+/UgSGYBqudmS4SZmmyuKadlz6NN2lpmviIsLjcvdlajNTtB3t5vgqiuqiYzrc2UbZuUsa4k6I1LjK6M3xsuawCapYzLdrASTwusa2qw/kKqoi4NeXN/Yfzm+4rVqHGbSmwvfRBfldp8tQya2ksRaf2oz8iPBElbug4OtAFG+yjVovCR0i579U3QG8QPUT4p6u/wzb1D7gU5LYxvQFXSSSWwQPR1sjRZsj2joDnAeAK6+kpvvZPbd80klRBfSM33sntu+a8+kJfvZPbd80klCC+kJfvZPbd80vP5fvJPbd80klKIL6Ql+9k9t3zXnn0n3j/AG3fNJJVRaEat/rv9orwVT9+d1xqDmOiSShbO/pKb72X23fNL6Sm+9k9t3zSSVgi+kZvvZPbd8159IS/eye275pJKEPPPpfvJPbd80vPpPvH+275pJKEF59L94/23fNeeeyfeP8Aad80klCHvnsn3j/ad80vPZPvH+075rxJQgjWSHe9/tH5pz6Um++l/wDkf816kpRBp9ZId8jz2ucfxXhqH+s72ikkqos884f6zvaK6bWyDdI8djnD8UklKKO/pGb72T23fNIYjL97J7bvmkkroh4K+X72T23fNJ9dI+2eR7rbsz3G3iUklKIM8od1z4lLlXdJ8SkkoQSSSSsI/9k="/>
          <p:cNvSpPr>
            <a:spLocks noChangeAspect="1" noChangeArrowheads="1"/>
          </p:cNvSpPr>
          <p:nvPr/>
        </p:nvSpPr>
        <p:spPr bwMode="auto">
          <a:xfrm>
            <a:off x="106363"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11268" name="Picture 4" descr="http://i.ytimg.com/vi/vqgSO8_cRio/hqdefault.jpg">
            <a:hlinkClick r:id="rId2"/>
          </p:cNvPr>
          <p:cNvPicPr>
            <a:picLocks noChangeAspect="1" noChangeArrowheads="1"/>
          </p:cNvPicPr>
          <p:nvPr/>
        </p:nvPicPr>
        <p:blipFill>
          <a:blip r:embed="rId3" cstate="print"/>
          <a:srcRect l="5714" t="3810" r="20000" b="20000"/>
          <a:stretch>
            <a:fillRect/>
          </a:stretch>
        </p:blipFill>
        <p:spPr bwMode="auto">
          <a:xfrm>
            <a:off x="4495800" y="3962400"/>
            <a:ext cx="1981200" cy="1524000"/>
          </a:xfrm>
          <a:prstGeom prst="rect">
            <a:avLst/>
          </a:prstGeom>
          <a:noFill/>
        </p:spPr>
      </p:pic>
    </p:spTree>
    <p:extLst>
      <p:ext uri="{BB962C8B-B14F-4D97-AF65-F5344CB8AC3E}">
        <p14:creationId xmlns:p14="http://schemas.microsoft.com/office/powerpoint/2010/main" val="153619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the solution (2 of 2)</a:t>
            </a:r>
            <a:endParaRPr lang="en-US" dirty="0"/>
          </a:p>
        </p:txBody>
      </p:sp>
      <p:sp>
        <p:nvSpPr>
          <p:cNvPr id="3" name="Content Placeholder 2"/>
          <p:cNvSpPr>
            <a:spLocks noGrp="1"/>
          </p:cNvSpPr>
          <p:nvPr>
            <p:ph idx="1"/>
          </p:nvPr>
        </p:nvSpPr>
        <p:spPr>
          <a:xfrm>
            <a:off x="457200" y="1143000"/>
            <a:ext cx="8229600" cy="4525963"/>
          </a:xfrm>
        </p:spPr>
        <p:txBody>
          <a:bodyPr>
            <a:noAutofit/>
          </a:bodyPr>
          <a:lstStyle/>
          <a:p>
            <a:r>
              <a:rPr lang="en-US" sz="1400" dirty="0" smtClean="0"/>
              <a:t>Good Method (you have a dictionary):</a:t>
            </a:r>
            <a:br>
              <a:rPr lang="en-US" sz="1400" dirty="0" smtClean="0"/>
            </a:br>
            <a:r>
              <a:rPr lang="en-US" sz="1400" dirty="0" err="1" smtClean="0">
                <a:solidFill>
                  <a:schemeClr val="accent3">
                    <a:lumMod val="50000"/>
                  </a:schemeClr>
                </a:solidFill>
              </a:rPr>
              <a:t>mySolList</a:t>
            </a:r>
            <a:r>
              <a:rPr lang="en-US" sz="1400" dirty="0" smtClean="0">
                <a:solidFill>
                  <a:schemeClr val="accent3">
                    <a:lumMod val="50000"/>
                  </a:schemeClr>
                </a:solidFill>
              </a:rPr>
              <a:t> = {}</a:t>
            </a:r>
            <a:br>
              <a:rPr lang="en-US" sz="1400" dirty="0" smtClean="0">
                <a:solidFill>
                  <a:schemeClr val="accent3">
                    <a:lumMod val="50000"/>
                  </a:schemeClr>
                </a:solidFill>
              </a:rPr>
            </a:br>
            <a:r>
              <a:rPr lang="en-US" sz="1400" dirty="0" smtClean="0">
                <a:solidFill>
                  <a:schemeClr val="accent3">
                    <a:lumMod val="50000"/>
                  </a:schemeClr>
                </a:solidFill>
              </a:rPr>
              <a:t>for k in </a:t>
            </a:r>
            <a:r>
              <a:rPr lang="en-US" sz="1400" dirty="0" err="1" smtClean="0">
                <a:solidFill>
                  <a:schemeClr val="accent3">
                    <a:lumMod val="50000"/>
                  </a:schemeClr>
                </a:solidFill>
              </a:rPr>
              <a:t>myDict</a:t>
            </a:r>
            <a:r>
              <a:rPr lang="en-US" sz="1400" dirty="0" smtClean="0">
                <a:solidFill>
                  <a:schemeClr val="accent3">
                    <a:lumMod val="50000"/>
                  </a:schemeClr>
                </a:solidFill>
              </a:rPr>
              <a:t>:</a:t>
            </a:r>
            <a:br>
              <a:rPr lang="en-US" sz="1400" dirty="0" smtClean="0">
                <a:solidFill>
                  <a:schemeClr val="accent3">
                    <a:lumMod val="50000"/>
                  </a:schemeClr>
                </a:solidFill>
              </a:rPr>
            </a:br>
            <a:r>
              <a:rPr lang="en-US" sz="1400" dirty="0" smtClean="0">
                <a:solidFill>
                  <a:schemeClr val="accent3">
                    <a:lumMod val="50000"/>
                  </a:schemeClr>
                </a:solidFill>
              </a:rPr>
              <a:t>       if </a:t>
            </a:r>
            <a:r>
              <a:rPr lang="en-US" sz="1400" dirty="0" err="1" smtClean="0">
                <a:solidFill>
                  <a:schemeClr val="accent3">
                    <a:lumMod val="50000"/>
                  </a:schemeClr>
                </a:solidFill>
              </a:rPr>
              <a:t>myDict</a:t>
            </a:r>
            <a:r>
              <a:rPr lang="en-US" sz="1400" dirty="0" smtClean="0">
                <a:solidFill>
                  <a:schemeClr val="accent3">
                    <a:lumMod val="50000"/>
                  </a:schemeClr>
                </a:solidFill>
              </a:rPr>
              <a:t>[k].x &gt; 0:</a:t>
            </a:r>
            <a:br>
              <a:rPr lang="en-US" sz="1400" dirty="0" smtClean="0">
                <a:solidFill>
                  <a:schemeClr val="accent3">
                    <a:lumMod val="50000"/>
                  </a:schemeClr>
                </a:solidFill>
              </a:rPr>
            </a:br>
            <a:r>
              <a:rPr lang="en-US" sz="1400" dirty="0" smtClean="0">
                <a:solidFill>
                  <a:schemeClr val="accent3">
                    <a:lumMod val="50000"/>
                  </a:schemeClr>
                </a:solidFill>
              </a:rPr>
              <a:t>             print </a:t>
            </a:r>
            <a:r>
              <a:rPr lang="en-US" sz="1400" dirty="0" err="1" smtClean="0">
                <a:solidFill>
                  <a:schemeClr val="accent3">
                    <a:lumMod val="50000"/>
                  </a:schemeClr>
                </a:solidFill>
              </a:rPr>
              <a:t>myDict</a:t>
            </a:r>
            <a:r>
              <a:rPr lang="en-US" sz="1400" dirty="0" smtClean="0">
                <a:solidFill>
                  <a:schemeClr val="accent3">
                    <a:lumMod val="50000"/>
                  </a:schemeClr>
                </a:solidFill>
              </a:rPr>
              <a:t>[k].</a:t>
            </a:r>
            <a:r>
              <a:rPr lang="en-US" sz="1400" dirty="0" err="1" smtClean="0">
                <a:solidFill>
                  <a:schemeClr val="accent3">
                    <a:lumMod val="50000"/>
                  </a:schemeClr>
                </a:solidFill>
              </a:rPr>
              <a:t>VarName</a:t>
            </a:r>
            <a:r>
              <a:rPr lang="en-US" sz="1400" dirty="0" smtClean="0">
                <a:solidFill>
                  <a:schemeClr val="accent3">
                    <a:lumMod val="50000"/>
                  </a:schemeClr>
                </a:solidFill>
              </a:rPr>
              <a:t>, </a:t>
            </a:r>
            <a:r>
              <a:rPr lang="en-US" sz="1400" dirty="0" err="1" smtClean="0">
                <a:solidFill>
                  <a:schemeClr val="accent3">
                    <a:lumMod val="50000"/>
                  </a:schemeClr>
                </a:solidFill>
              </a:rPr>
              <a:t>myDict</a:t>
            </a:r>
            <a:r>
              <a:rPr lang="en-US" sz="1400" dirty="0" smtClean="0">
                <a:solidFill>
                  <a:schemeClr val="accent3">
                    <a:lumMod val="50000"/>
                  </a:schemeClr>
                </a:solidFill>
              </a:rPr>
              <a:t>[k].x</a:t>
            </a:r>
            <a:br>
              <a:rPr lang="en-US" sz="1400" dirty="0" smtClean="0">
                <a:solidFill>
                  <a:schemeClr val="accent3">
                    <a:lumMod val="50000"/>
                  </a:schemeClr>
                </a:solidFill>
              </a:rPr>
            </a:br>
            <a:r>
              <a:rPr lang="en-US" sz="1400" dirty="0" smtClean="0">
                <a:solidFill>
                  <a:schemeClr val="accent3">
                    <a:lumMod val="50000"/>
                  </a:schemeClr>
                </a:solidFill>
              </a:rPr>
              <a:t>             </a:t>
            </a:r>
            <a:r>
              <a:rPr lang="en-US" sz="1400" dirty="0" err="1" smtClean="0">
                <a:solidFill>
                  <a:schemeClr val="accent3">
                    <a:lumMod val="50000"/>
                  </a:schemeClr>
                </a:solidFill>
              </a:rPr>
              <a:t>mySolList.append</a:t>
            </a:r>
            <a:r>
              <a:rPr lang="en-US" sz="1400" dirty="0" smtClean="0">
                <a:solidFill>
                  <a:schemeClr val="accent3">
                    <a:lumMod val="50000"/>
                  </a:schemeClr>
                </a:solidFill>
              </a:rPr>
              <a:t>((</a:t>
            </a:r>
            <a:r>
              <a:rPr lang="en-US" sz="1400" dirty="0" err="1" smtClean="0">
                <a:solidFill>
                  <a:schemeClr val="accent3">
                    <a:lumMod val="50000"/>
                  </a:schemeClr>
                </a:solidFill>
              </a:rPr>
              <a:t>myDict</a:t>
            </a:r>
            <a:r>
              <a:rPr lang="en-US" sz="1400" dirty="0" smtClean="0">
                <a:solidFill>
                  <a:schemeClr val="accent3">
                    <a:lumMod val="50000"/>
                  </a:schemeClr>
                </a:solidFill>
              </a:rPr>
              <a:t>[k].</a:t>
            </a:r>
            <a:r>
              <a:rPr lang="en-US" sz="1400" dirty="0" err="1" smtClean="0">
                <a:solidFill>
                  <a:schemeClr val="accent3">
                    <a:lumMod val="50000"/>
                  </a:schemeClr>
                </a:solidFill>
              </a:rPr>
              <a:t>VarName</a:t>
            </a:r>
            <a:r>
              <a:rPr lang="en-US" sz="1400" dirty="0" smtClean="0">
                <a:solidFill>
                  <a:schemeClr val="accent3">
                    <a:lumMod val="50000"/>
                  </a:schemeClr>
                </a:solidFill>
              </a:rPr>
              <a:t>, </a:t>
            </a:r>
            <a:r>
              <a:rPr lang="en-US" sz="1400" dirty="0" err="1" smtClean="0">
                <a:solidFill>
                  <a:schemeClr val="accent3">
                    <a:lumMod val="50000"/>
                  </a:schemeClr>
                </a:solidFill>
              </a:rPr>
              <a:t>myDict</a:t>
            </a:r>
            <a:r>
              <a:rPr lang="en-US" sz="1400" dirty="0" smtClean="0">
                <a:solidFill>
                  <a:schemeClr val="accent3">
                    <a:lumMod val="50000"/>
                  </a:schemeClr>
                </a:solidFill>
              </a:rPr>
              <a:t>[k].x))</a:t>
            </a:r>
            <a:br>
              <a:rPr lang="en-US" sz="1400" dirty="0" smtClean="0">
                <a:solidFill>
                  <a:schemeClr val="accent3">
                    <a:lumMod val="50000"/>
                  </a:schemeClr>
                </a:solidFill>
              </a:rPr>
            </a:br>
            <a:r>
              <a:rPr lang="en-US" sz="1400" dirty="0" err="1" smtClean="0">
                <a:solidFill>
                  <a:schemeClr val="accent3">
                    <a:lumMod val="50000"/>
                  </a:schemeClr>
                </a:solidFill>
              </a:rPr>
              <a:t>myCursor.executemany</a:t>
            </a:r>
            <a:r>
              <a:rPr lang="en-US" sz="1400" dirty="0" smtClean="0">
                <a:solidFill>
                  <a:schemeClr val="accent3">
                    <a:lumMod val="50000"/>
                  </a:schemeClr>
                </a:solidFill>
              </a:rPr>
              <a:t>(“INSERT INTO </a:t>
            </a:r>
            <a:r>
              <a:rPr lang="en-US" sz="1400" dirty="0" err="1" smtClean="0">
                <a:solidFill>
                  <a:schemeClr val="accent3">
                    <a:lumMod val="50000"/>
                  </a:schemeClr>
                </a:solidFill>
              </a:rPr>
              <a:t>tblSolution</a:t>
            </a:r>
            <a:r>
              <a:rPr lang="en-US" sz="1400" dirty="0" smtClean="0">
                <a:solidFill>
                  <a:schemeClr val="accent3">
                    <a:lumMod val="50000"/>
                  </a:schemeClr>
                </a:solidFill>
              </a:rPr>
              <a:t> VALUE(?,?)”, </a:t>
            </a:r>
            <a:r>
              <a:rPr lang="en-US" sz="1400" dirty="0" err="1" smtClean="0">
                <a:solidFill>
                  <a:schemeClr val="accent3">
                    <a:lumMod val="50000"/>
                  </a:schemeClr>
                </a:solidFill>
              </a:rPr>
              <a:t>mySolList</a:t>
            </a:r>
            <a:r>
              <a:rPr lang="en-US" sz="1400" dirty="0" smtClean="0">
                <a:solidFill>
                  <a:schemeClr val="accent3">
                    <a:lumMod val="50000"/>
                  </a:schemeClr>
                </a:solidFill>
              </a:rPr>
              <a:t>)</a:t>
            </a:r>
            <a:r>
              <a:rPr lang="en-US" sz="1400" dirty="0">
                <a:solidFill>
                  <a:schemeClr val="accent3">
                    <a:lumMod val="50000"/>
                  </a:schemeClr>
                </a:solidFill>
              </a:rPr>
              <a:t/>
            </a:r>
            <a:br>
              <a:rPr lang="en-US" sz="1400" dirty="0">
                <a:solidFill>
                  <a:schemeClr val="accent3">
                    <a:lumMod val="50000"/>
                  </a:schemeClr>
                </a:solidFill>
              </a:rPr>
            </a:br>
            <a:r>
              <a:rPr lang="en-US" sz="1400" dirty="0" err="1" smtClean="0">
                <a:solidFill>
                  <a:schemeClr val="accent3">
                    <a:lumMod val="50000"/>
                  </a:schemeClr>
                </a:solidFill>
              </a:rPr>
              <a:t>conn.commit</a:t>
            </a:r>
            <a:r>
              <a:rPr lang="en-US" sz="1400" dirty="0" smtClean="0">
                <a:solidFill>
                  <a:schemeClr val="accent3">
                    <a:lumMod val="50000"/>
                  </a:schemeClr>
                </a:solidFill>
              </a:rPr>
              <a:t>()</a:t>
            </a:r>
          </a:p>
          <a:p>
            <a:r>
              <a:rPr lang="en-US" sz="1400" dirty="0" smtClean="0"/>
              <a:t>Not as Good Method (you didn’t make a dictionary)”</a:t>
            </a:r>
            <a:br>
              <a:rPr lang="en-US" sz="1400" dirty="0" smtClean="0"/>
            </a:br>
            <a:r>
              <a:rPr lang="en-US" sz="1400" dirty="0" err="1" smtClean="0">
                <a:solidFill>
                  <a:schemeClr val="accent3">
                    <a:lumMod val="50000"/>
                  </a:schemeClr>
                </a:solidFill>
              </a:rPr>
              <a:t>mySolList</a:t>
            </a:r>
            <a:r>
              <a:rPr lang="en-US" sz="1400" dirty="0" smtClean="0">
                <a:solidFill>
                  <a:schemeClr val="accent3">
                    <a:lumMod val="50000"/>
                  </a:schemeClr>
                </a:solidFill>
              </a:rPr>
              <a:t> = [ ]</a:t>
            </a:r>
            <a:br>
              <a:rPr lang="en-US" sz="1400" dirty="0" smtClean="0">
                <a:solidFill>
                  <a:schemeClr val="accent3">
                    <a:lumMod val="50000"/>
                  </a:schemeClr>
                </a:solidFill>
              </a:rPr>
            </a:br>
            <a:r>
              <a:rPr lang="en-US" sz="1400" dirty="0" smtClean="0">
                <a:solidFill>
                  <a:schemeClr val="accent3">
                    <a:lumMod val="50000"/>
                  </a:schemeClr>
                </a:solidFill>
              </a:rPr>
              <a:t>answers = </a:t>
            </a:r>
            <a:r>
              <a:rPr lang="en-US" sz="1400" dirty="0" err="1" smtClean="0">
                <a:solidFill>
                  <a:schemeClr val="accent3">
                    <a:lumMod val="50000"/>
                  </a:schemeClr>
                </a:solidFill>
              </a:rPr>
              <a:t>myModel.getVars</a:t>
            </a:r>
            <a:r>
              <a:rPr lang="en-US" sz="1400" dirty="0" smtClean="0">
                <a:solidFill>
                  <a:schemeClr val="accent3">
                    <a:lumMod val="50000"/>
                  </a:schemeClr>
                </a:solidFill>
              </a:rPr>
              <a:t>()</a:t>
            </a:r>
            <a:br>
              <a:rPr lang="en-US" sz="1400" dirty="0" smtClean="0">
                <a:solidFill>
                  <a:schemeClr val="accent3">
                    <a:lumMod val="50000"/>
                  </a:schemeClr>
                </a:solidFill>
              </a:rPr>
            </a:br>
            <a:r>
              <a:rPr lang="en-US" sz="1400" dirty="0" smtClean="0">
                <a:solidFill>
                  <a:schemeClr val="accent3">
                    <a:lumMod val="50000"/>
                  </a:schemeClr>
                </a:solidFill>
              </a:rPr>
              <a:t>for a in answers:</a:t>
            </a:r>
            <a:br>
              <a:rPr lang="en-US" sz="1400" dirty="0" smtClean="0">
                <a:solidFill>
                  <a:schemeClr val="accent3">
                    <a:lumMod val="50000"/>
                  </a:schemeClr>
                </a:solidFill>
              </a:rPr>
            </a:br>
            <a:r>
              <a:rPr lang="en-US" sz="1400" dirty="0" smtClean="0">
                <a:solidFill>
                  <a:schemeClr val="accent3">
                    <a:lumMod val="50000"/>
                  </a:schemeClr>
                </a:solidFill>
              </a:rPr>
              <a:t>       if </a:t>
            </a:r>
            <a:r>
              <a:rPr lang="en-US" sz="1400" dirty="0" err="1" smtClean="0">
                <a:solidFill>
                  <a:schemeClr val="accent3">
                    <a:lumMod val="50000"/>
                  </a:schemeClr>
                </a:solidFill>
              </a:rPr>
              <a:t>a.x</a:t>
            </a:r>
            <a:r>
              <a:rPr lang="en-US" sz="1400" dirty="0" smtClean="0">
                <a:solidFill>
                  <a:schemeClr val="accent3">
                    <a:lumMod val="50000"/>
                  </a:schemeClr>
                </a:solidFill>
              </a:rPr>
              <a:t> &gt; 0:</a:t>
            </a:r>
            <a:br>
              <a:rPr lang="en-US" sz="1400" dirty="0" smtClean="0">
                <a:solidFill>
                  <a:schemeClr val="accent3">
                    <a:lumMod val="50000"/>
                  </a:schemeClr>
                </a:solidFill>
              </a:rPr>
            </a:br>
            <a:r>
              <a:rPr lang="en-US" sz="1400" dirty="0" smtClean="0">
                <a:solidFill>
                  <a:schemeClr val="accent3">
                    <a:lumMod val="50000"/>
                  </a:schemeClr>
                </a:solidFill>
              </a:rPr>
              <a:t>             print </a:t>
            </a:r>
            <a:r>
              <a:rPr lang="en-US" sz="1400" dirty="0" err="1" smtClean="0">
                <a:solidFill>
                  <a:schemeClr val="accent3">
                    <a:lumMod val="50000"/>
                  </a:schemeClr>
                </a:solidFill>
              </a:rPr>
              <a:t>a.VarName</a:t>
            </a:r>
            <a:r>
              <a:rPr lang="en-US" sz="1400" dirty="0" smtClean="0">
                <a:solidFill>
                  <a:schemeClr val="accent3">
                    <a:lumMod val="50000"/>
                  </a:schemeClr>
                </a:solidFill>
              </a:rPr>
              <a:t>, </a:t>
            </a:r>
            <a:r>
              <a:rPr lang="en-US" sz="1400" dirty="0" err="1" smtClean="0">
                <a:solidFill>
                  <a:schemeClr val="accent3">
                    <a:lumMod val="50000"/>
                  </a:schemeClr>
                </a:solidFill>
              </a:rPr>
              <a:t>a.x</a:t>
            </a:r>
            <a:r>
              <a:rPr lang="en-US" sz="1400" dirty="0" smtClean="0">
                <a:solidFill>
                  <a:schemeClr val="accent3">
                    <a:lumMod val="50000"/>
                  </a:schemeClr>
                </a:solidFill>
              </a:rPr>
              <a:t/>
            </a:r>
            <a:br>
              <a:rPr lang="en-US" sz="1400" dirty="0" smtClean="0">
                <a:solidFill>
                  <a:schemeClr val="accent3">
                    <a:lumMod val="50000"/>
                  </a:schemeClr>
                </a:solidFill>
              </a:rPr>
            </a:br>
            <a:r>
              <a:rPr lang="en-US" sz="1400" dirty="0" smtClean="0">
                <a:solidFill>
                  <a:schemeClr val="accent3">
                    <a:lumMod val="50000"/>
                  </a:schemeClr>
                </a:solidFill>
              </a:rPr>
              <a:t>             </a:t>
            </a:r>
            <a:r>
              <a:rPr lang="en-US" sz="1400" dirty="0" err="1" smtClean="0">
                <a:solidFill>
                  <a:schemeClr val="accent3">
                    <a:lumMod val="50000"/>
                  </a:schemeClr>
                </a:solidFill>
              </a:rPr>
              <a:t>mySolList.append</a:t>
            </a:r>
            <a:r>
              <a:rPr lang="en-US" sz="1400" dirty="0" smtClean="0">
                <a:solidFill>
                  <a:schemeClr val="accent3">
                    <a:lumMod val="50000"/>
                  </a:schemeClr>
                </a:solidFill>
              </a:rPr>
              <a:t>((</a:t>
            </a:r>
            <a:r>
              <a:rPr lang="en-US" sz="1400" dirty="0" err="1" smtClean="0">
                <a:solidFill>
                  <a:schemeClr val="accent3">
                    <a:lumMod val="50000"/>
                  </a:schemeClr>
                </a:solidFill>
              </a:rPr>
              <a:t>a.VarName</a:t>
            </a:r>
            <a:r>
              <a:rPr lang="en-US" sz="1400" dirty="0" smtClean="0">
                <a:solidFill>
                  <a:schemeClr val="accent3">
                    <a:lumMod val="50000"/>
                  </a:schemeClr>
                </a:solidFill>
              </a:rPr>
              <a:t>, </a:t>
            </a:r>
            <a:r>
              <a:rPr lang="en-US" sz="1400" dirty="0" err="1" smtClean="0">
                <a:solidFill>
                  <a:schemeClr val="accent3">
                    <a:lumMod val="50000"/>
                  </a:schemeClr>
                </a:solidFill>
              </a:rPr>
              <a:t>a.x</a:t>
            </a:r>
            <a:r>
              <a:rPr lang="en-US" sz="1400" dirty="0" smtClean="0">
                <a:solidFill>
                  <a:schemeClr val="accent3">
                    <a:lumMod val="50000"/>
                  </a:schemeClr>
                </a:solidFill>
              </a:rPr>
              <a:t>))</a:t>
            </a:r>
            <a:br>
              <a:rPr lang="en-US" sz="1400" dirty="0" smtClean="0">
                <a:solidFill>
                  <a:schemeClr val="accent3">
                    <a:lumMod val="50000"/>
                  </a:schemeClr>
                </a:solidFill>
              </a:rPr>
            </a:br>
            <a:r>
              <a:rPr lang="en-US" sz="1400" dirty="0" err="1" smtClean="0">
                <a:solidFill>
                  <a:schemeClr val="accent3">
                    <a:lumMod val="50000"/>
                  </a:schemeClr>
                </a:solidFill>
              </a:rPr>
              <a:t>myCursor.executemany</a:t>
            </a:r>
            <a:r>
              <a:rPr lang="en-US" sz="1400" dirty="0" smtClean="0">
                <a:solidFill>
                  <a:schemeClr val="accent3">
                    <a:lumMod val="50000"/>
                  </a:schemeClr>
                </a:solidFill>
              </a:rPr>
              <a:t>(“INSERT INTO </a:t>
            </a:r>
            <a:r>
              <a:rPr lang="en-US" sz="1400" dirty="0" err="1" smtClean="0">
                <a:solidFill>
                  <a:schemeClr val="accent3">
                    <a:lumMod val="50000"/>
                  </a:schemeClr>
                </a:solidFill>
              </a:rPr>
              <a:t>tblSolution</a:t>
            </a:r>
            <a:r>
              <a:rPr lang="en-US" sz="1400" dirty="0" smtClean="0">
                <a:solidFill>
                  <a:schemeClr val="accent3">
                    <a:lumMod val="50000"/>
                  </a:schemeClr>
                </a:solidFill>
              </a:rPr>
              <a:t> VALUES(?,?)”, </a:t>
            </a:r>
            <a:r>
              <a:rPr lang="en-US" sz="1400" dirty="0" err="1" smtClean="0">
                <a:solidFill>
                  <a:schemeClr val="accent3">
                    <a:lumMod val="50000"/>
                  </a:schemeClr>
                </a:solidFill>
              </a:rPr>
              <a:t>mySolList</a:t>
            </a:r>
            <a:r>
              <a:rPr lang="en-US" sz="1400" dirty="0" smtClean="0">
                <a:solidFill>
                  <a:schemeClr val="accent3">
                    <a:lumMod val="50000"/>
                  </a:schemeClr>
                </a:solidFill>
              </a:rPr>
              <a:t>)</a:t>
            </a:r>
            <a:br>
              <a:rPr lang="en-US" sz="1400" dirty="0" smtClean="0">
                <a:solidFill>
                  <a:schemeClr val="accent3">
                    <a:lumMod val="50000"/>
                  </a:schemeClr>
                </a:solidFill>
              </a:rPr>
            </a:br>
            <a:r>
              <a:rPr lang="en-US" sz="1400" dirty="0" err="1" smtClean="0">
                <a:solidFill>
                  <a:schemeClr val="accent3">
                    <a:lumMod val="50000"/>
                  </a:schemeClr>
                </a:solidFill>
              </a:rPr>
              <a:t>conn.commit</a:t>
            </a:r>
            <a:r>
              <a:rPr lang="en-US" sz="1400" dirty="0" smtClean="0">
                <a:solidFill>
                  <a:schemeClr val="accent3">
                    <a:lumMod val="50000"/>
                  </a:schemeClr>
                </a:solidFill>
              </a:rPr>
              <a:t>()</a:t>
            </a:r>
          </a:p>
          <a:p>
            <a:r>
              <a:rPr lang="en-US" sz="1400" dirty="0" smtClean="0"/>
              <a:t>Why isn’t it as good?</a:t>
            </a:r>
          </a:p>
          <a:p>
            <a:pPr lvl="1"/>
            <a:r>
              <a:rPr lang="en-US" sz="1200" dirty="0" smtClean="0"/>
              <a:t>You get all variables, not just the ones you are looking for (makes more sense when we talk about penalties and soft constraints)</a:t>
            </a:r>
          </a:p>
          <a:p>
            <a:pPr lvl="1"/>
            <a:r>
              <a:rPr lang="en-US" sz="1200" dirty="0" smtClean="0"/>
              <a:t>You will need to do some text processing to break down variables into indexed values and only if name and index matched</a:t>
            </a:r>
          </a:p>
          <a:p>
            <a:pPr lvl="1"/>
            <a:r>
              <a:rPr lang="en-US" sz="1200" dirty="0" smtClean="0"/>
              <a:t>Sometimes you may not have a choice</a:t>
            </a:r>
          </a:p>
        </p:txBody>
      </p:sp>
      <p:sp>
        <p:nvSpPr>
          <p:cNvPr id="4" name="Slide Number Placeholder 3"/>
          <p:cNvSpPr>
            <a:spLocks noGrp="1"/>
          </p:cNvSpPr>
          <p:nvPr>
            <p:ph type="sldNum" sz="quarter" idx="12"/>
          </p:nvPr>
        </p:nvSpPr>
        <p:spPr/>
        <p:txBody>
          <a:bodyPr/>
          <a:lstStyle/>
          <a:p>
            <a:fld id="{0E506935-1303-44BA-BDF9-B541015E6A71}" type="slidenum">
              <a:rPr/>
              <a:pPr/>
              <a:t>12</a:t>
            </a:fld>
            <a:endParaRPr/>
          </a:p>
        </p:txBody>
      </p:sp>
      <p:sp>
        <p:nvSpPr>
          <p:cNvPr id="11266" name="AutoShape 2" descr="data:image/jpeg;base64,/9j/4AAQSkZJRgABAQAAAQABAAD/2wCEAAkGBxQTEhUUEhQUFRQXGBgUFRQXFRUVFBUUFRUXFxcUFBQYHCggGBolHBUUITEhJSkrLi4uFx8zODMsNygtLiwBCgoKDg0OGhAQGiwcHCQsLCwsLCwsLCwsLCwsLCwsLCwsLCwsLCwsLCwsLCwsLCwsLCwsLCwsLCwrLDgrLCwsLP/AABEIAMIBAwMBIgACEQEDEQH/xAAcAAABBQEBAQAAAAAAAAAAAAAGAAMEBQcCAQj/xABJEAABAwIDAwcIBQoFBAMAAAABAAIDBBEFEiEGMUETIlFhcYGRBxQyUpKhsdEVI0JTwRYkJWJyc4Kys+EzNUNjgzSj8PGTosL/xAAaAQACAwEBAAAAAAAAAAAAAAACAwABBAUG/8QAJREAAgICAgEEAwEBAAAAAAAAAAECEQMhEjEEEyJBURQyYTMj/9oADAMBAAIRAxEAPwAf2JqH+bQRt+1mG79cra9mcCZGwOcLuI1KyjyVQB0UHG2b+o5bdBMAAEmTVgUSgELbYDd/5wRM2UFDO1r72QZX7SgPcFQYt6SIHBUGJjnLJy2MRXOKYe5PSqHIU9bLHGNLty8dARwXMFTlT8tfcblVsJJEfKn4YSdwJUQT5joES4DVMaLEBScnGNopq2MYbQue61iimDZZ5F1JwmqjzaAdyNKKdrm6Eab9Rp2rl5vJyt1FF8UD2zmAGJ5JRjGqmbHKeO+aRhtwBBKgRbc0eYh0hZ1lpt4hb/DnNx9/Yua+hzBz+czD9YqPt8PqgesL3AqlslTI5jg5pdcEHgutu/8ACHam5XUGL+UAtIC5XcGH3CrsLGoRVTblxcmZpmzjoqhhScOCXCuU8BoovKn0DxQNuwG/Sq6r2bCMHJmTcq/MyJ9k4Iz+XZ7XS65/J941F0YVMwbrZUNftBk4JuPys0nojxor2U7mbwnoXc4W6R8VAOMGV7WgekQPFathey0LGNzC7rAkrq4ubXuQmSLahP1bexOPKQZlAA4Lh3BaG6VGf5IGN+iEKbQ/9NP+6k/kKLMc9EIR2kcBSzk7uSk/kKyS/wBB0Oj5oSSSXToM3DyMRXhj/i/netlFOsW8ks5jggJ3HMP+45bfE+4BCz1cmCxoRWQztMzXVFqFtrHjS29LyxqIIJvYh/FfSRG5DmKjVZI9jSrlUOVTHqJUBaUWOULA4qVPC225MYPKGk3T9dUhBu6IVjIwXb/DUrQtk9m43uBkBc3TmnTXsQjhlOGDlndjR+KtItohFznuysbcv6SbaMb+JTI7dEZpNdQ0sQabtiaPsCwLui6E9o9uI4w6KJgaNxOmvWbLMdoNuH1BLxcDWw6twQvLizzvN+taPSj8IUrfYZV+JCUZmGzuOvwQ7U4w8Gx4cVRCqde4Nl7Uy3t1gE9uqix0MCbB9q5oHZ45CwjUWO/qI4rUaLb1mI0+R4aydu8D0X2tdzeg9SwFSsOrXRPDmmxBQZMPKLRRveFjVE9NuQTsjibZ42vG/wC0Ogo4ptwXmvIi4ypmhPRIsnnbl40BeOddJ6KOHKJUO0UpyhVZsEPZaKOtltdAeOz89GGJS70BYxLeRdXwIbByPQ9hslpWHocD719HUzrsaekA+4L5tpd4PWPivojA33gjP6o+C6vOpJGerRKkXBCckCbKJrYh9lfjvohZj5RsRywmEHVzSXdljYLTcecBHmO4ansGqwPaKsMz5n8LG3gbDwWdK8hpxrRm6S9skuiQ2/YItGF05Ns31h69JnoywbazKzK7ggvYPBXyYZTvaTqJLDsmeFcUGEFrueCrhjhJN3sXNtMOcO2gY8G+9U2OSZnX4KI1jWuGVSMRfcBK8nCoY7vbA5+6ipKHMXOqJkO4sy7rBcqPZpKYglNvpHHgp8ZAUyOsaE/kyA+3DpBuC9OFyucL6C+p6kSjEGdAXNVWNLDa11OTIUmL1oaLDQDQBAOO17nnL9kcEWYnzjboQlitLzhbo/FasarZGQohYa9yZeeCdrLg5eCZjF08E4STxh6024WUIcpL1duj4qECzyeY5yFQ1rjzHkNPUTuK3WGQ9C+ZWi1rb+lbpsdtMJaWMv8ATaMjust4rn+X4scj5BJhY6rtvSFeFR1mJhx0UXz5YPwkXyYSzV/QqfEat5Fgon0gm5cTFlcfDSZfJlXVQyuVSzZmR7rkq8kxoAryPHhda8ceHQMm2SqPYU2BLlqGDgMhYy+rRZZmzah3SpdPtS4FNUqdi2aa8rghRcPquUjDukKWmcrVimtgb5UMR5OmEYPOlOUdTRq4/Ad6xa14nu6Q892oHuRn5SMU5arcAebEOTb2/aPj8EK1DLROHQwj/wCqCPZshGomdhJehJbhdH035HG3wimv/u/1pEUVdK3KbIZ8jY/RFN/yf1pFf1k/JSHOLxSbz6rty5E5yjldMK6QN0sY5YjrXVbXh8kkYtdlrdYtqriLAzymdrgWO1BQZBTONXcG3OJcepp1ugyzn3JgZJRSTRbSwFuh7VV1bRGC5w5/2eoHebK/pqpj3TcoNxuD0N6lRYnMZ3ZgObfL1ANPHuS1K0L9UoKlgDALc65JPSOATNDSGWQNA03u6mjeSriDDpKuQNjboT6XBrRpcnxV1jUcdBByUQzvfpJId509AdHT3LTB6DT0BVQ1oe4N9G9h2KPVT2JaPUzd5db4BSJKR7A1z2kB17X0J7kM45VltUB0sy+4FOirCQ44OdIAN5F/ddRxRF3OO4fAm3xRvhmD3YyRjS5xYL9G6yY8wcxoa6M/aaexxuPAovUG+nZndbhZJNhqoX0e4cNFpEuE5RqN24qBU0o9XVGspHiAc0Lsp016FXPaQdd6PnUL+DFDr8GzjnNsekb0xZPsDgBsgT8Au1PYnRGM2KZoXa2TO0AzuyL/ACfVtnuiJ3jM0dY3oRm0PapeF1RilY8cHXPZu/FBJWiGw5V5lTlMczQ4biAfFPNiusT7CohvCjTt0U2oZZRpSoQpZ26pRMUmcBcwN1RlMcjYpbYl4xqktCBgs1DZ8fUt7B8E7jNZyMEkp+w0u7wNPfZN7OH6lvYEO+VavyUojBsZXgH9lnOPvARu+IKVyMlnlLnFx1JuSekk3umQTyDid5Y4+IK9DuHSL9xXc4tC8dDD8Crj2jWujOLpLwpLcZ7Pp7yMuH0RTC4v9Zx/3pFcY5VGPM2RueF97Eek09aHfJLC1+E0rXD703425aS9lbYzhcbBZstv1S64HcuVlh72wZS0QcIxV0foPD2XF2E84fsg8UwJGB87txcSQDvFzqqmXDgX6PHE5mm5FlGMMmRzuUYQNbl3OPcs04uWrESVj1VW2Luvf3KFFiJEcjbnnm4A/wDOhVr5jJmtwFz0din7Oz2mAYA59rG4zBt+gIvTpEUWGMeMMpqWOOEc9zRd1rHMd9ulWFLLTwQCWqLXPvn3ZiCeAHSqGeGKORrZpM0pu4jg0AX7lLENI9rXSDlgDbRxs3tVwyVpj1HQI4tiT62qLgNCcrGdDRuus/2uGWoJ9VwafZC2HEMdpqa/Iwx57ENtqBfiTxKx7acl7p3nfytz25Wk/FbcLbf8DXRrGC1Lm4dA9jS4lg3b9CQhv6eqTVGJzW829xmvuJuL2F9BfvCJPJTVcrh0Y4xufGfazD3OCuKrA2PfmIAPEganvS7ptM0R2kQHQmSnLrcLgIJq2SG+QEm9rDt3rTa2zIiButZA9JK0P5xtcqoumNrQNeb1olLXEho4ltgdNbG6lQRyn0wO43R46jBF94Peq+rowNyN5LBUAAx6gDiLjeCgeMEP7FqePRC1+hZhL6bu0/FacUrQjKqOqw8Ur6XXj9QQuWnmJoo2rYp/KUcbjwGU9yu4cvEoI8nFU40zmDg6/iEU8geJWDJpmiCseqIgTvVfK29wlUXHFdUxuNVEVKJQ15LCvKGa6kY9YhV2Ft1TKtCJdhBGFMYzRRYmqWTolP8ApRpOzv8Agt7Asz8sFdmqWxg6MYB/FIflZaTs0fqR3LE9razlq6Z/DlSB+yzmj4I7suC2VkTOc7sa0d1/7J2oN45R0MJ8QfkvI3a27T+C9ez6qZ3SHDuDbfiUS7NBm68XqS2mc3fyex/oumLAS4NlJs4ggCZ6jVFdPIDljMliTYtufFSvJqbYdBbok/qvRG7Tdp2aLkZclTY+Pj8lYF4ri0jWtY1jWX1dZhzXtqCVQTzOc4A7jv0K0WSwN7C/YFW1tjwCqGRfRf4n9AepxAxtMbGnt11V55P5HcqXm4IBP9lzXAa7lL2dks2Ujg0/BO1JAywcUdUJc6SeZxAvcDq3rnZ3EHukfHZo5ttNx149fWnGSZac23m6i7LM1lfw0H4pcoqmKh2SZKESSZSCC3QnSxQViUN46k9FQ5vdlHyWp4dEzeFn+I0ljVRcTJyw/ZykH3gLRidDGi18hWI2dUU5PqytHWOa73ZVp+KT5W6b+CwLYjEhS18cjtGOvG4/qvAF+42W6Yk7mZhrZDnVSsPE9UeVEjslsulrk79eKAsSjOY3YAw3sdQb9PYiOv2jIaLRvykavIOUdtkL1eJtlNhM02NsjGucR3W3IYo0ItcArnN+rdqOGu5S66VCMEkgdut18URTO5gN76Kmiihx93Mcswm9Jy0faGWzCs3qTqVqwLRnzM6vpfqXMPontXrhzV5H6B7U+jOHnk1qrMkH7KNvPFnWwtwH9gRdESsuRbNEKotnOBXETddFxFuXUTSSkvsL4GsWhAYqCkflKuMdfZtlRU8N9xT41RmmthHTSBSsyq8PiOYAlEM0LBaxSJMiiw2wibJSl/qsLvAErB2OLnEnedT2u1K2TFZ8mFzEb+Tyj+LT8VjbtB2uAHiGq4jIKrHGDnEnoAXrh+bv62uPiCnHs39PBcPd9TIOhp9zdfimLsYZskvQkttmezdvJv8A5dT9j/6r0SSId8nDf0XTdfK+6eQIgdH1lcHO/wDrJf06eDcEQ5wqus3KzqWdZVXNFdzQTvIHiqg9h0DeJSrzAasfWAnQtPii+s2LY7/UcO5VJ2PEZu2Qk6jctcZxEZE3oqa6utEAFcbHU5LWtt6Wru9VUuCtYecS8Dgd11oOwIbyJcHjOCWEWHNBIs7r0Rd9GaGNx7OosODd2iFdr8DkY8VLWkx5S2S3qHe63UtBDohI7lS4W0sBoTxN9/chfbGSSVhigfkY7mvfq52Q77BFCLUtkZiOIhgkdEDexOR43ObvBHctG2C22D2ilqTlkHNY47ngCwBPSs92hwUQyBjZOUI00aR13tw70zRRNc4CYEEcQbO7R1rTKMZR2Am0zfYILRlnDW3YVSzYO8Xy2APQOCFMJ2nqKa2Y+cwD7QP1rW/rN49qLo9rqWRt2vsfVcCCsjhKPRrjO0VE1BkTD6nK3Xcna/GGuvl1uqCqu65JVpWRlRjtaXutuCFKn0yL3F9/SFd4y/oQ9KdVrxrRlyO2SZnaFcvbzWjpKazXsFZUdI6RzWgXO4d6NuhZrXkh2VE1M+R/FwaOwBHv5Exp7yf0UcVJHGxwJABcNxDrC+ncidI427I5uOgU/I1nSu2bINHH3oozLwyBDwigfUkBVZsIyTe4+KjReTljTcOPij3OF45yvimC5sDnbDt9ZORbHAH0iijlF6JEpxiic2B3lDZyOHZAfSfG3wN/wWSNbfJ+1c91z8VqPlfmtBC3pkLvZafmsypzqB2n4fNVH5NOMdc3nX4Bp8SfkPeokp+pl6chHebn4WU0HQji69u4Jp8Q83k7HHwaQEUew30ZmkvElvozn0N5OIP0NSv/AHo/78iuHpvySwZ8Ep2/vSO3lpE7UMIv1Lz/AJLrMzf40vbRBqlUVj7G/QQfBWlQ5UtfJopDbNIW01a2Rgc25BUCsdv0Kg7G1WaORnFrr9x/uplcUT0xdA9XNLjYakmwHEko12aw/wA1gOdlpnk33HQejqOH90HxzFkzHtbnLXBwb02IWgzz53WsBl0d0F2l7di1RdRsXN/BFglLX5nC5y2FxfncLqsrqhz3Xfa+6wAA9ys6qa2o4KFLHEXOyuJAtoPs5t1z0I4ysU0UNVQtcblov02CpKrZqN55zfDSyKp2EEgg96aypqkA4gpRbMMjfe5I6CVOrNnIni7OY4cRuPaFcuC4UbsHoFJsJkj0LdOkahQqgWBRwXlNSRtO9oPchoLmY/jDecqqKlLnADW/BbNW4RE8EFjdepV1JsvG0aCzr+knRlxQDVmf4Lgbp5HAC2Qc6/uC0rBMBZCBYXdbUqxosHZGS4AAnf1qcN6GU7ItHsBcw3aSD0hXWG7QTDmuObrIuVU5V1CNUuw+KYbYdWh9wXXcedl6B1fFTShvBKZz3Z2utlIBG8kcQiUhDJGbIkno5ATosuQNEgxXHQs7ICbMa7DU5ZSWyqMw8sslvNQOJd7y0LPqU/Wdjf8A9f2WgeWK2envwa8+Bas7pzznHqA8QfmqgtGvH0S43X556DbvPyAVnHhBNJI53NHJvcOk8wm/UutlMOEgDn/4bQCR6xPot+aKMXbemnO76qSw6BkKFP3INvR853SSSXTM59QeRj/Jqb/l/ryKx2ipcpzcD8VWeRqYNwamvf8A1dwv/ryK+xrEGuie3ITcaX0selcfy8NybsbinxkBVTLvVDiUuiu30jj/AOlWVmDvdxCRjVHQ5pkDZGty1OXg8FveNQiysKDqfAJY5WyBzbtcDa/QUWVtU2x6+xNyRtoFSOtlmObM+QNuwNc0uJHNcdQB1m1u9EI0vpbq3+9C2yeNthle1zHESEBpGoDhuv4omcbDVMfQuTtkWsdoqmdnEaHQ+G66s51CqNAhTJQxQVhfK6OZ184Lg8nc5o0bbdYpwhVlOzlKho0sNT4j+6vK83kf0XsOGg0HuT4uwZJEQsXstPouw3oXrr9KJCWrIEw3JBOOYbrwW3K/kXWznKu2NTT2Fexk24qWXZJkbouYI9blOsbpquowgfYSR7JawKUGpC6fF7k3I7KL+CljOi+oschpi9hIOu8eNj02JKnt2ug6Vm1TqUmsVc6M8lbNNbtTT+suxtNT+t8FlzmLgtVesVxRqh2mp/WCcZtBAfthY+6LVejRV66C9Ky48rtY2R0JYQQI3g95CBoIvS67fCyssabdov1/gocRRRlasZGNB5gkAZTwtHEZz8B7gpmO/wDTTfupP5CnIWWygbmta0dwTOO/9NN+6k/kKXH9ymfNqS9CS6wg+g/Jbjj4sMp2NDSBympvxleUST49OdxYP4QfigPyeE/R8Fv1/wCo9EcoJGjrLk5rc2aIRVDtXXyOH1j/AAAHwCr2xMfrmJ/iK7mbewJuOKbZTtCBRGocFHGN48SU4KeMfZC6awFcyNbferoux6idHnaABe+m5W7lT0sLGnlCDzQXE2O4Akpj8sqX13ew5XTZLSLiUKoxFyZm2ypfWd7DlR4htZATo53slEoMtSQ07EOTqR6paQ7vsEYzsIDLi12g92uqy+DFIpagEl2W4vzTo24JPxWjYntTSvJLXO0sGjI7cNPwTYxf0DKaHgugqn8qKaxGZ3sFR3bTQeufZci4sVyRcvamhHZVH5TQesfZK5dtLB6x9lyjiwXTLZu9SGEWQ4No4L+kfZK6k2pgP2j7JVJMGLovid3apkYBQvHtPBbVx9kqRFtXTgek72CqlFhJ7CORqq8RdqB1KE7a2n9Z3sOUOq2lpydHO9koWmXJ2SnBdhVR2ip/Wd7JXp2hg9Z3slDwYssXJsquftDB6zvZKkU1U2RuZhuOvTckZE0HDbHHBdshuvA5WEbW2SKs0WDuOstH3n4KkkNiR0MJ79yL9pKYeb5hwePkhKXr3kW963Yf1oGRqVLKHMY8bnMae+1j71Hxp35tP+6k/kKodisTuzkXbwXOZ1tvqO7erzGT+bT/ALqT+QqkqmhTPnQJLxJdQQbj5OaHNh0Di52ufQH/AHXom8xA4k9pVP5MR+jKf/k/rPRIVinG5MbF6IQp2j7K4fE0cApbwmXoKGI4a8dATjXpldgKiz2uk+pl/dv/AJSgTZZrHxEvA/Nnioduu6Pk3AtPSM4j8UdVMRdG9o3ua5o7SCAgOHY+qAIa5gzDK7nnUb7HTUaDwVSVr6BdltyEbZ4RlaW1D5ancDaPzY5W9QzPk9lDowSGZrORD2vmp5JIWOcD9bFIRlJtrmaDp0qRPsvWNynO27RlaRIbtbroNNBqfFNUGHVNO9r7McWAtjzOJEZcfSaO03t1qoxklp7AaY+yji85EMRs3OIi7pIs157M2a3crVuHxSMjYGPjaZ5AQdZHZIrkNJHG1u0qLhWxlS5t2mPRxF85vfffcrCo2TrnEF0jXEagmR2h6RponTxzdUwCrZhERDZS2RrDDNKYy7n5oSAOcR6Jv0cFAruTieGNYTHOyCWxN3MBdmLQ63SN/QVez7J1riS57SSMpJkd6J3jduUGp2PqjYksNgAOeTZo3AabgqWKfyyIgYpBGMQfGWlkXK5CBpZpIGYaaDirCv2ajjjJLzmbaJ+osKh7mFv8OR9/4SolRs5Uudme5rnesXknTdw6kpMAqXA3eDc5jd5NyBa5032VSjLSTC2e7T4LFAwmMm7ZeScCXHNodTdoAOm4XGqdpaOGSnpmOa7O6KqeHtIFuSL3c4fa9G3YmKrAqqQASPDg30QXkgdlwuY8AqRazmjKHBvPOgdfMBpxufFDwlx2yqJMuBQspuVeHB7WwSvAdclsrmhwtbK3muuNSdNyej2aibK2NzibiabQ6OgYPqtwJu7U36GqK7B6zLkMgLAMuXlHWy9FrbtAm24HVBwcHjM0ANdnNwBuANtEPGddkoh7Q0LIZGCMnK5jZLG5yklwIBIBI0ve3FXeMYPFJPNZr4i2aFheTzHiYtbzRawte4soM2zVTIS57mudxcXknTrso9VhdW4ASPLgDcAvJAPSEXF0tkLXDcJgM0Z5N4b5w+nLHm+ezHESajq3dajx0UMsNOzI5r3Q1L2uuAW8k57gHC3OPNsoMtDVuLXOkJc30SZDdvZ0Jt2F1JIJeL62JebgOvm8bm/ahcftkQ5XYgHUQzNbd7msia1tuSbEG53l9rkvJta/FTNn3fm47XfFVDsHmsGZm2Fy0ZzYX320RVguz8nIhul7k6ajUocqXGlsZBU9jEcmqtKFjn6NBPYodZhMsVszSB02WpbJ4OyKnYSAXPAcT2jckwxOTpBzmkrRmeJMdyT2m97Xseo3QdUavFvstc736LX9tcKaznD7Vx7lkLmm7j1W8E3DabTIpKSsew2Z0b4XN0Iv33G4+9GsmJtmo5nN0PJSZmneCGuHggKFxuw8Gn32t+K8qKkiOQg20eNOIIIsn1bQLAFJdAJLeIN68mjv0ZTj95/VeikhC/ky/wAtp/8Ak/qvRQ5ZZXYaGiFHkUl5UaRKaGJjbl01y4SuqLHmuvZdZrFNt4L2Ui97pc060FHsYrpdFRVUnOjHS9o94U3EKhVLTmngH+6y/ijxp2HKqD3AxZjx+sD7lNe9M0rLNK9cVsSMr7OXlV08mqmSOVfU8VGUiNI0O6ioxbbQrpxXYeHCx39KU42EM5VwnCbFNEoQqHGhe5Vy1wXYkCog4Tze2w8SAr+qw6H0eKE6mpDTGL75G37tUXSUJvmJ60nJZemBOPwCJ+m5UM1QSiLbAguA4hCrwlbLikdsBK0TYKcPLW6XG+/UgSGYBqudmS4SZmmyuKadlz6NN2lpmviIsLjcvdlajNTtB3t5vgqiuqiYzrc2UbZuUsa4k6I1LjK6M3xsuawCapYzLdrASTwusa2qw/kKqoi4NeXN/Yfzm+4rVqHGbSmwvfRBfldp8tQya2ksRaf2oz8iPBElbug4OtAFG+yjVovCR0i579U3QG8QPUT4p6u/wzb1D7gU5LYxvQFXSSSWwQPR1sjRZsj2joDnAeAK6+kpvvZPbd80klRBfSM33sntu+a8+kJfvZPbd80klCC+kJfvZPbd80vP5fvJPbd80klKIL6Ql+9k9t3zXnn0n3j/AG3fNJJVRaEat/rv9orwVT9+d1xqDmOiSShbO/pKb72X23fNL6Sm+9k9t3zSSVgi+kZvvZPbd8159IS/eye275pJKEPPPpfvJPbd80vPpPvH+275pJKEF59L94/23fNeeeyfeP8Aad80klCHvnsn3j/ad80vPZPvH+075rxJQgjWSHe9/tH5pz6Um++l/wDkf816kpRBp9ZId8jz2ucfxXhqH+s72ikkqos884f6zvaK6bWyDdI8djnD8UklKKO/pGb72T23fNIYjL97J7bvmkkroh4K+X72T23fNJ9dI+2eR7rbsz3G3iUklKIM8od1z4lLlXdJ8SkkoQSSSSsI/9k="/>
          <p:cNvSpPr>
            <a:spLocks noChangeAspect="1" noChangeArrowheads="1"/>
          </p:cNvSpPr>
          <p:nvPr/>
        </p:nvSpPr>
        <p:spPr bwMode="auto">
          <a:xfrm>
            <a:off x="106363"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TextBox 7"/>
          <p:cNvSpPr txBox="1"/>
          <p:nvPr/>
        </p:nvSpPr>
        <p:spPr>
          <a:xfrm>
            <a:off x="2057400" y="6260068"/>
            <a:ext cx="5220019" cy="369332"/>
          </a:xfrm>
          <a:prstGeom prst="rect">
            <a:avLst/>
          </a:prstGeom>
          <a:solidFill>
            <a:schemeClr val="accent3">
              <a:lumMod val="20000"/>
              <a:lumOff val="80000"/>
            </a:schemeClr>
          </a:solidFill>
          <a:ln>
            <a:solidFill>
              <a:schemeClr val="accent2">
                <a:lumMod val="75000"/>
              </a:schemeClr>
            </a:solidFill>
          </a:ln>
        </p:spPr>
        <p:txBody>
          <a:bodyPr wrap="none" rtlCol="0">
            <a:spAutoFit/>
          </a:bodyPr>
          <a:lstStyle/>
          <a:p>
            <a:r>
              <a:rPr lang="en-US" dirty="0">
                <a:solidFill>
                  <a:srgbClr val="788843">
                    <a:lumMod val="50000"/>
                  </a:srgbClr>
                </a:solidFill>
              </a:rPr>
              <a:t>Not done in Python; may not work exactly as written!</a:t>
            </a:r>
          </a:p>
        </p:txBody>
      </p:sp>
    </p:spTree>
    <p:extLst>
      <p:ext uri="{BB962C8B-B14F-4D97-AF65-F5344CB8AC3E}">
        <p14:creationId xmlns:p14="http://schemas.microsoft.com/office/powerpoint/2010/main" val="2741184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NFL Homework (Core Model)</a:t>
            </a:r>
            <a:endParaRPr lang="en-US" dirty="0"/>
          </a:p>
        </p:txBody>
      </p:sp>
      <p:sp>
        <p:nvSpPr>
          <p:cNvPr id="3" name="Content Placeholder 2"/>
          <p:cNvSpPr>
            <a:spLocks noGrp="1"/>
          </p:cNvSpPr>
          <p:nvPr>
            <p:ph idx="1"/>
          </p:nvPr>
        </p:nvSpPr>
        <p:spPr>
          <a:xfrm>
            <a:off x="457200" y="1219200"/>
            <a:ext cx="8458200" cy="4525963"/>
          </a:xfrm>
        </p:spPr>
        <p:txBody>
          <a:bodyPr>
            <a:normAutofit fontScale="77500" lnSpcReduction="20000"/>
          </a:bodyPr>
          <a:lstStyle/>
          <a:p>
            <a:r>
              <a:rPr lang="en-US" dirty="0" smtClean="0">
                <a:solidFill>
                  <a:srgbClr val="FF0000"/>
                </a:solidFill>
              </a:rPr>
              <a:t>Start this assignment TODAY</a:t>
            </a:r>
          </a:p>
          <a:p>
            <a:r>
              <a:rPr lang="en-US" dirty="0" smtClean="0"/>
              <a:t>Formulate </a:t>
            </a:r>
            <a:r>
              <a:rPr lang="en-US" dirty="0" smtClean="0"/>
              <a:t>the core model of the NFL problem:</a:t>
            </a:r>
          </a:p>
          <a:p>
            <a:pPr lvl="1"/>
            <a:r>
              <a:rPr lang="en-US" dirty="0" smtClean="0"/>
              <a:t>Use a triple index (away, home, week)</a:t>
            </a:r>
          </a:p>
          <a:p>
            <a:pPr lvl="1"/>
            <a:r>
              <a:rPr lang="en-US" dirty="0" smtClean="0"/>
              <a:t>Assume the proxy rating value for each game is equal to 1</a:t>
            </a:r>
          </a:p>
          <a:p>
            <a:pPr lvl="1"/>
            <a:r>
              <a:rPr lang="en-US" dirty="0" smtClean="0"/>
              <a:t>Solve the core model and output the solution to the screen</a:t>
            </a:r>
          </a:p>
          <a:p>
            <a:pPr lvl="2"/>
            <a:r>
              <a:rPr lang="en-US" dirty="0" smtClean="0"/>
              <a:t>Output should be meaningful and help you understand the solution</a:t>
            </a:r>
          </a:p>
          <a:p>
            <a:pPr lvl="1"/>
            <a:r>
              <a:rPr lang="en-US" dirty="0" smtClean="0"/>
              <a:t>Turn in a paper formulation of the core model</a:t>
            </a:r>
          </a:p>
          <a:p>
            <a:pPr lvl="1"/>
            <a:r>
              <a:rPr lang="en-US" dirty="0" smtClean="0"/>
              <a:t>Turn in the </a:t>
            </a:r>
            <a:r>
              <a:rPr lang="en-US" dirty="0" err="1" smtClean="0"/>
              <a:t>Gurobi</a:t>
            </a:r>
            <a:r>
              <a:rPr lang="en-US" dirty="0" smtClean="0"/>
              <a:t> file(s) and supporting data files (if necessary) that build the model</a:t>
            </a:r>
          </a:p>
          <a:p>
            <a:pPr lvl="1"/>
            <a:r>
              <a:rPr lang="en-US" dirty="0" smtClean="0"/>
              <a:t>Incorporate the following constraints:</a:t>
            </a:r>
          </a:p>
          <a:p>
            <a:pPr marL="1257300" lvl="2" indent="-342900">
              <a:buFont typeface="+mj-lt"/>
              <a:buAutoNum type="arabicPeriod"/>
            </a:pPr>
            <a:r>
              <a:rPr lang="en-US" dirty="0"/>
              <a:t>Each game will be played exactly once during the season</a:t>
            </a:r>
          </a:p>
          <a:p>
            <a:pPr marL="1257300" lvl="2" indent="-342900">
              <a:buFont typeface="+mj-lt"/>
              <a:buAutoNum type="arabicPeriod"/>
            </a:pPr>
            <a:r>
              <a:rPr lang="en-US" dirty="0"/>
              <a:t>Each team must play once a week for each of the 17 weeks of the season (consider the BYE as a game)</a:t>
            </a:r>
          </a:p>
          <a:p>
            <a:pPr marL="1257300" lvl="2" indent="-342900">
              <a:buFont typeface="+mj-lt"/>
              <a:buAutoNum type="arabicPeriod"/>
            </a:pPr>
            <a:r>
              <a:rPr lang="en-US" dirty="0"/>
              <a:t>BYE games can only happen during weeks 4 through the week before Thanksgiving.  In 2015, Thanksgiving is week 12, therefore BYE games can only be played from week 4 through week 11)</a:t>
            </a:r>
          </a:p>
          <a:p>
            <a:pPr marL="1257300" lvl="2" indent="-342900">
              <a:buFont typeface="+mj-lt"/>
              <a:buAutoNum type="arabicPeriod"/>
            </a:pPr>
            <a:r>
              <a:rPr lang="en-US" dirty="0"/>
              <a:t>No team that had an early BYE week (week 4) the previous season will have an early BYE (week 4) in the present season</a:t>
            </a:r>
          </a:p>
          <a:p>
            <a:pPr marL="1257300" lvl="2" indent="-342900">
              <a:buFont typeface="+mj-lt"/>
              <a:buAutoNum type="arabicPeriod"/>
            </a:pPr>
            <a:r>
              <a:rPr lang="en-US" dirty="0"/>
              <a:t>Teams having an international game will have their BYE game the following week</a:t>
            </a:r>
          </a:p>
          <a:p>
            <a:pPr marL="1257300" lvl="2" indent="-342900">
              <a:buFont typeface="+mj-lt"/>
              <a:buAutoNum type="arabicPeriod"/>
            </a:pPr>
            <a:r>
              <a:rPr lang="en-US" dirty="0"/>
              <a:t>Teams playing an international game will be at home the week before the international game (unless they request otherwise – </a:t>
            </a:r>
            <a:r>
              <a:rPr lang="en-US" dirty="0">
                <a:solidFill>
                  <a:srgbClr val="FF0000"/>
                </a:solidFill>
              </a:rPr>
              <a:t>for this course assume no team makes that request</a:t>
            </a:r>
            <a:r>
              <a:rPr lang="en-US" dirty="0"/>
              <a:t>)</a:t>
            </a:r>
          </a:p>
          <a:p>
            <a:pPr marL="1257300" lvl="2" indent="-342900">
              <a:buFont typeface="+mj-lt"/>
              <a:buAutoNum type="arabicPeriod"/>
            </a:pPr>
            <a:r>
              <a:rPr lang="en-US" dirty="0"/>
              <a:t>Two teams cannot play back to back games or play against each other the week before and the week after a BYE</a:t>
            </a:r>
          </a:p>
          <a:p>
            <a:pPr marL="1257300" lvl="2" indent="-342900">
              <a:buFont typeface="+mj-lt"/>
              <a:buAutoNum type="arabicPeriod"/>
            </a:pPr>
            <a:r>
              <a:rPr lang="en-US" dirty="0"/>
              <a:t>No team plays 4 away/home games consecutively during the season</a:t>
            </a:r>
          </a:p>
          <a:p>
            <a:pPr marL="1257300" lvl="2" indent="-342900">
              <a:buFont typeface="+mj-lt"/>
              <a:buAutoNum type="arabicPeriod"/>
            </a:pPr>
            <a:r>
              <a:rPr lang="en-US" dirty="0"/>
              <a:t>No team plays 3 consecutive home/away games during weeks 1,2,3,4,5 and 15,16,17</a:t>
            </a:r>
          </a:p>
          <a:p>
            <a:pPr marL="1257300" lvl="2" indent="-342900">
              <a:buFont typeface="+mj-lt"/>
              <a:buAutoNum type="arabicPeriod"/>
            </a:pPr>
            <a:r>
              <a:rPr lang="en-US" dirty="0" smtClean="0"/>
              <a:t>Week </a:t>
            </a:r>
            <a:r>
              <a:rPr lang="en-US" dirty="0"/>
              <a:t>17 games will consist only of divisional </a:t>
            </a:r>
            <a:r>
              <a:rPr lang="en-US" dirty="0" smtClean="0"/>
              <a:t>games</a:t>
            </a:r>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13</a:t>
            </a:fld>
            <a:endParaRPr lang="en-US"/>
          </a:p>
        </p:txBody>
      </p:sp>
    </p:spTree>
    <p:extLst>
      <p:ext uri="{BB962C8B-B14F-4D97-AF65-F5344CB8AC3E}">
        <p14:creationId xmlns:p14="http://schemas.microsoft.com/office/powerpoint/2010/main" val="1154500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NFL Homework (Enhancement 1)</a:t>
            </a:r>
            <a:endParaRPr lang="en-US" dirty="0"/>
          </a:p>
        </p:txBody>
      </p:sp>
      <p:sp>
        <p:nvSpPr>
          <p:cNvPr id="3" name="Content Placeholder 2"/>
          <p:cNvSpPr>
            <a:spLocks noGrp="1"/>
          </p:cNvSpPr>
          <p:nvPr>
            <p:ph idx="1"/>
          </p:nvPr>
        </p:nvSpPr>
        <p:spPr>
          <a:xfrm>
            <a:off x="457200" y="1219200"/>
            <a:ext cx="8458200" cy="4525963"/>
          </a:xfrm>
        </p:spPr>
        <p:txBody>
          <a:bodyPr>
            <a:noAutofit/>
          </a:bodyPr>
          <a:lstStyle/>
          <a:p>
            <a:r>
              <a:rPr lang="en-US" sz="1400" dirty="0" smtClean="0">
                <a:solidFill>
                  <a:srgbClr val="FF0000"/>
                </a:solidFill>
              </a:rPr>
              <a:t>Start this assignment once you have been told to go to Enhancement 1</a:t>
            </a:r>
          </a:p>
          <a:p>
            <a:r>
              <a:rPr lang="en-US" sz="1400" dirty="0" smtClean="0"/>
              <a:t>Enhance </a:t>
            </a:r>
            <a:r>
              <a:rPr lang="en-US" sz="1400" dirty="0" smtClean="0"/>
              <a:t>your core model formulation of the NFL problem</a:t>
            </a:r>
          </a:p>
          <a:p>
            <a:pPr lvl="1"/>
            <a:r>
              <a:rPr lang="en-US" sz="1200" dirty="0" smtClean="0"/>
              <a:t>Use a quadruple index (away, home, week, timeslot)</a:t>
            </a:r>
          </a:p>
          <a:p>
            <a:pPr lvl="1"/>
            <a:r>
              <a:rPr lang="en-US" sz="1200" dirty="0" smtClean="0"/>
              <a:t>Use your proxy rating scheme</a:t>
            </a:r>
          </a:p>
          <a:p>
            <a:pPr lvl="1"/>
            <a:r>
              <a:rPr lang="en-US" sz="1200" dirty="0" smtClean="0"/>
              <a:t>Solve the enhanced model and output the solution to the screen</a:t>
            </a:r>
          </a:p>
          <a:p>
            <a:pPr lvl="2"/>
            <a:r>
              <a:rPr lang="en-US" sz="1100" dirty="0" smtClean="0"/>
              <a:t>Output should be meaningful and help you understand the solution</a:t>
            </a:r>
          </a:p>
          <a:p>
            <a:pPr lvl="1"/>
            <a:r>
              <a:rPr lang="en-US" sz="1200" dirty="0" smtClean="0"/>
              <a:t>Turn in a paper formulation of the enhanced model</a:t>
            </a:r>
          </a:p>
          <a:p>
            <a:pPr lvl="1"/>
            <a:r>
              <a:rPr lang="en-US" sz="1200" dirty="0" smtClean="0"/>
              <a:t>Turn in the </a:t>
            </a:r>
            <a:r>
              <a:rPr lang="en-US" sz="1200" dirty="0" err="1" smtClean="0"/>
              <a:t>Gurobi</a:t>
            </a:r>
            <a:r>
              <a:rPr lang="en-US" sz="1200" dirty="0" smtClean="0"/>
              <a:t> file(s) and supporting data files (if necessary) that build the enhanced model</a:t>
            </a:r>
          </a:p>
          <a:p>
            <a:pPr lvl="1"/>
            <a:r>
              <a:rPr lang="en-US" sz="1200" dirty="0" smtClean="0"/>
              <a:t>You will need to modify the existing 11 constraints in the core model to account for the 4</a:t>
            </a:r>
            <a:r>
              <a:rPr lang="en-US" sz="1200" baseline="30000" dirty="0" smtClean="0"/>
              <a:t>th</a:t>
            </a:r>
            <a:r>
              <a:rPr lang="en-US" sz="1200" dirty="0" smtClean="0"/>
              <a:t> index</a:t>
            </a:r>
          </a:p>
          <a:p>
            <a:pPr lvl="1"/>
            <a:r>
              <a:rPr lang="en-US" sz="1200" dirty="0" smtClean="0"/>
              <a:t>Incorporate the following additional new hard constraints (from the Consolidated Rules for creating an NFL schedule):</a:t>
            </a:r>
          </a:p>
          <a:p>
            <a:pPr marL="1257300" lvl="2" indent="-342900">
              <a:buFont typeface="+mj-lt"/>
              <a:buAutoNum type="arabicPeriod" startAt="11"/>
            </a:pPr>
            <a:r>
              <a:rPr lang="en-US" sz="1100" dirty="0"/>
              <a:t>No team plays more than two road games against teams coming off their BYE</a:t>
            </a:r>
          </a:p>
          <a:p>
            <a:pPr marL="1257300" lvl="2" indent="-342900">
              <a:buFont typeface="+mj-lt"/>
              <a:buAutoNum type="arabicPeriod" startAt="11"/>
            </a:pPr>
            <a:r>
              <a:rPr lang="en-US" sz="1100" dirty="0" smtClean="0"/>
              <a:t>New </a:t>
            </a:r>
            <a:r>
              <a:rPr lang="en-US" sz="1100" dirty="0"/>
              <a:t>York Teams don’t want to play late home games on Yom Kippur and Rosh Hashanah</a:t>
            </a:r>
          </a:p>
          <a:p>
            <a:pPr marL="1257300" lvl="2" indent="-342900">
              <a:buFont typeface="+mj-lt"/>
              <a:buAutoNum type="arabicPeriod" startAt="11"/>
            </a:pPr>
            <a:r>
              <a:rPr lang="en-US" sz="1100" dirty="0"/>
              <a:t>There are two Monday night games on week 1</a:t>
            </a:r>
          </a:p>
          <a:p>
            <a:pPr marL="1257300" lvl="2" indent="-342900">
              <a:buFont typeface="+mj-lt"/>
              <a:buAutoNum type="arabicPeriod" startAt="11"/>
            </a:pPr>
            <a:r>
              <a:rPr lang="en-US" sz="1100" dirty="0"/>
              <a:t>There is only one Monday night game during weeks 2 through 16</a:t>
            </a:r>
          </a:p>
          <a:p>
            <a:pPr marL="1257300" lvl="2" indent="-342900">
              <a:buFont typeface="+mj-lt"/>
              <a:buAutoNum type="arabicPeriod" startAt="11"/>
            </a:pPr>
            <a:r>
              <a:rPr lang="en-US" sz="1100" dirty="0"/>
              <a:t>The home team for the late Monday night game on week 1 will be a team one of the following five teams (ARI, SD, SF, OAK, SEA)</a:t>
            </a:r>
          </a:p>
          <a:p>
            <a:pPr marL="1257300" lvl="2" indent="-342900">
              <a:buFont typeface="+mj-lt"/>
              <a:buAutoNum type="arabicPeriod" startAt="11"/>
            </a:pPr>
            <a:r>
              <a:rPr lang="en-US" sz="1100" dirty="0"/>
              <a:t>There is only one Thursday night game during weeks 1 through 16</a:t>
            </a:r>
          </a:p>
          <a:p>
            <a:pPr marL="1257300" lvl="2" indent="-342900">
              <a:buFont typeface="+mj-lt"/>
              <a:buAutoNum type="arabicPeriod" startAt="11"/>
            </a:pPr>
            <a:r>
              <a:rPr lang="en-US" sz="1100" dirty="0"/>
              <a:t>There is only one Sunday night game scheduled during weeks 1 through 16</a:t>
            </a:r>
          </a:p>
          <a:p>
            <a:pPr marL="1257300" lvl="2" indent="-342900">
              <a:buFont typeface="+mj-lt"/>
              <a:buAutoNum type="arabicPeriod" startAt="11"/>
            </a:pPr>
            <a:r>
              <a:rPr lang="en-US" sz="1100" dirty="0"/>
              <a:t>There will be two Saturday Night games, one each night in weeks 15 and 16 </a:t>
            </a:r>
            <a:br>
              <a:rPr lang="en-US" sz="1100" dirty="0"/>
            </a:br>
            <a:r>
              <a:rPr lang="en-US" sz="1100" dirty="0"/>
              <a:t>(The Saturday rule depends on how many Saturdays there are in December and in which month week 17 falls.  Basically, if Thanksgiving is week 12, then there are Saturday Night games during weeks 15 and 16.  If Thanksgiving occurs in week 13, there are two Saturday games - one early and one late - that happen during week 16</a:t>
            </a:r>
            <a:r>
              <a:rPr lang="en-US" sz="1100" dirty="0" smtClean="0"/>
              <a:t>).</a:t>
            </a:r>
          </a:p>
          <a:p>
            <a:pPr marL="1257300" lvl="2" indent="-342900">
              <a:buFont typeface="+mj-lt"/>
              <a:buAutoNum type="arabicPeriod" startAt="11"/>
            </a:pPr>
            <a:r>
              <a:rPr lang="en-US" sz="1100" dirty="0" err="1"/>
              <a:t>Superbowl</a:t>
            </a:r>
            <a:r>
              <a:rPr lang="en-US" sz="1100" dirty="0"/>
              <a:t> champion opens the season at home on Thursday night of week </a:t>
            </a:r>
            <a:r>
              <a:rPr lang="en-US" sz="1100" dirty="0" smtClean="0"/>
              <a:t>1</a:t>
            </a:r>
          </a:p>
          <a:p>
            <a:pPr marL="1257300" lvl="2" indent="-342900">
              <a:buFont typeface="+mj-lt"/>
              <a:buAutoNum type="arabicPeriod" startAt="11"/>
            </a:pPr>
            <a:r>
              <a:rPr lang="en-US" sz="1100" dirty="0"/>
              <a:t>There are two Thanksgiving Day games: DET hosts the early game and DAL hosts the late game.  (The networks alternate each year who gets the early game and who gets the late game</a:t>
            </a:r>
            <a:r>
              <a:rPr lang="en-US" sz="1100" dirty="0" smtClean="0"/>
              <a:t>)</a:t>
            </a:r>
            <a:endParaRPr lang="en-US" sz="1100" dirty="0"/>
          </a:p>
          <a:p>
            <a:pPr lvl="2"/>
            <a:endParaRPr lang="en-US" sz="1100"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14</a:t>
            </a:fld>
            <a:endParaRPr lang="en-US"/>
          </a:p>
        </p:txBody>
      </p:sp>
    </p:spTree>
    <p:extLst>
      <p:ext uri="{BB962C8B-B14F-4D97-AF65-F5344CB8AC3E}">
        <p14:creationId xmlns:p14="http://schemas.microsoft.com/office/powerpoint/2010/main" val="1615751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NFL Homework (Enhancement 2)</a:t>
            </a:r>
            <a:endParaRPr lang="en-US" dirty="0"/>
          </a:p>
        </p:txBody>
      </p:sp>
      <p:sp>
        <p:nvSpPr>
          <p:cNvPr id="3" name="Content Placeholder 2"/>
          <p:cNvSpPr>
            <a:spLocks noGrp="1"/>
          </p:cNvSpPr>
          <p:nvPr>
            <p:ph idx="1"/>
          </p:nvPr>
        </p:nvSpPr>
        <p:spPr>
          <a:xfrm>
            <a:off x="457200" y="1219200"/>
            <a:ext cx="8458200" cy="4525963"/>
          </a:xfrm>
        </p:spPr>
        <p:txBody>
          <a:bodyPr>
            <a:noAutofit/>
          </a:bodyPr>
          <a:lstStyle/>
          <a:p>
            <a:r>
              <a:rPr lang="en-US" sz="1400" dirty="0" smtClean="0">
                <a:solidFill>
                  <a:srgbClr val="FF0000"/>
                </a:solidFill>
              </a:rPr>
              <a:t>Start this assignment once you have been told to go to Enhancement 2</a:t>
            </a:r>
          </a:p>
          <a:p>
            <a:r>
              <a:rPr lang="en-US" sz="1400" dirty="0" smtClean="0"/>
              <a:t>Further </a:t>
            </a:r>
            <a:r>
              <a:rPr lang="en-US" sz="1400" dirty="0" smtClean="0"/>
              <a:t>enhance your version of the NFL problem using the following guidance:</a:t>
            </a:r>
          </a:p>
          <a:p>
            <a:pPr lvl="1"/>
            <a:r>
              <a:rPr lang="en-US" sz="1300" dirty="0" smtClean="0"/>
              <a:t>Use a quadruple index (away, home, week, timeslot) and your </a:t>
            </a:r>
            <a:r>
              <a:rPr lang="en-US" sz="1300" dirty="0"/>
              <a:t>proxy rating scheme</a:t>
            </a:r>
          </a:p>
          <a:p>
            <a:pPr lvl="1"/>
            <a:r>
              <a:rPr lang="en-US" sz="1300" dirty="0"/>
              <a:t>Solve the enhanced model and output the solution to the </a:t>
            </a:r>
            <a:r>
              <a:rPr lang="en-US" sz="1300" dirty="0" smtClean="0"/>
              <a:t>screen</a:t>
            </a:r>
            <a:endParaRPr lang="en-US" sz="1300" dirty="0"/>
          </a:p>
          <a:p>
            <a:pPr lvl="1"/>
            <a:r>
              <a:rPr lang="en-US" sz="1300" dirty="0"/>
              <a:t>Turn in a paper formulation of the enhanced model</a:t>
            </a:r>
          </a:p>
          <a:p>
            <a:pPr lvl="1"/>
            <a:r>
              <a:rPr lang="en-US" sz="1300" dirty="0"/>
              <a:t>Turn in the </a:t>
            </a:r>
            <a:r>
              <a:rPr lang="en-US" sz="1300" dirty="0" err="1"/>
              <a:t>Gurobi</a:t>
            </a:r>
            <a:r>
              <a:rPr lang="en-US" sz="1300" dirty="0"/>
              <a:t> file(s) and supporting data files (if necessary) that build the enhanced model</a:t>
            </a:r>
          </a:p>
          <a:p>
            <a:pPr lvl="1"/>
            <a:r>
              <a:rPr lang="en-US" sz="1300" dirty="0" smtClean="0"/>
              <a:t>Incorporate </a:t>
            </a:r>
            <a:r>
              <a:rPr lang="en-US" sz="1300" dirty="0"/>
              <a:t>the following additional new hard constraints (from the Consolidated Rules for creating an NFL schedule):</a:t>
            </a:r>
          </a:p>
          <a:p>
            <a:pPr lvl="2">
              <a:buFont typeface="+mj-lt"/>
              <a:buAutoNum type="arabicPeriod" startAt="21"/>
            </a:pPr>
            <a:r>
              <a:rPr lang="en-US" sz="1100" dirty="0" smtClean="0"/>
              <a:t>All </a:t>
            </a:r>
            <a:r>
              <a:rPr lang="en-US" sz="1100" dirty="0"/>
              <a:t>teams playing road Thursday Night games are home the previous week</a:t>
            </a:r>
          </a:p>
          <a:p>
            <a:pPr lvl="2">
              <a:buFont typeface="+mj-lt"/>
              <a:buAutoNum type="arabicPeriod" startAt="21"/>
            </a:pPr>
            <a:r>
              <a:rPr lang="en-US" sz="1100" dirty="0" smtClean="0"/>
              <a:t>FOX </a:t>
            </a:r>
            <a:r>
              <a:rPr lang="en-US" sz="1100" dirty="0"/>
              <a:t>and CBS each will get 8 doubleheaders from week 1 through 16; both networks have a double header on Week 17</a:t>
            </a:r>
          </a:p>
          <a:p>
            <a:pPr lvl="2">
              <a:buFont typeface="+mj-lt"/>
              <a:buAutoNum type="arabicPeriod" startAt="21"/>
            </a:pPr>
            <a:r>
              <a:rPr lang="en-US" sz="1100" dirty="0"/>
              <a:t>FOX and CBS cannot have more than two double headers in a row during weeks 1 through 16.</a:t>
            </a:r>
          </a:p>
          <a:p>
            <a:pPr lvl="2">
              <a:buFont typeface="+mj-lt"/>
              <a:buAutoNum type="arabicPeriod" startAt="21"/>
            </a:pPr>
            <a:r>
              <a:rPr lang="en-US" sz="1100" dirty="0"/>
              <a:t>Every team must play exactly one short week game during the season.  A short week is defined as a Sunday game in week “w” and a Thursday game in week “w+1”.  As a result, two of the six teams playing on Thanksgiving Day must play against each other the following Thursday night.</a:t>
            </a:r>
          </a:p>
          <a:p>
            <a:pPr lvl="2">
              <a:buFont typeface="+mj-lt"/>
              <a:buAutoNum type="arabicPeriod" startAt="21"/>
            </a:pPr>
            <a:r>
              <a:rPr lang="en-US" sz="1100" dirty="0"/>
              <a:t>No team playing on Monday night in week “w” can play Thursday during week “w+1” or Thursday “w+2”</a:t>
            </a:r>
          </a:p>
          <a:p>
            <a:pPr lvl="2">
              <a:buFont typeface="+mj-lt"/>
              <a:buAutoNum type="arabicPeriod" startAt="21"/>
            </a:pPr>
            <a:r>
              <a:rPr lang="en-US" sz="1100" dirty="0"/>
              <a:t>NYG and NYJ cannot play at home on the same day</a:t>
            </a:r>
          </a:p>
          <a:p>
            <a:pPr lvl="2">
              <a:buFont typeface="+mj-lt"/>
              <a:buAutoNum type="arabicPeriod" startAt="21"/>
            </a:pPr>
            <a:r>
              <a:rPr lang="en-US" sz="1100" dirty="0"/>
              <a:t>NYG and NYJ cannot play on the same network on Sunday afternoon</a:t>
            </a:r>
          </a:p>
          <a:p>
            <a:pPr lvl="2">
              <a:buFont typeface="+mj-lt"/>
              <a:buAutoNum type="arabicPeriod" startAt="21"/>
            </a:pPr>
            <a:r>
              <a:rPr lang="en-US" sz="1100" dirty="0"/>
              <a:t>OAK and SF cannot play on the same network on Sunday afternoon</a:t>
            </a:r>
          </a:p>
          <a:p>
            <a:pPr lvl="2">
              <a:buFont typeface="+mj-lt"/>
              <a:buAutoNum type="arabicPeriod" startAt="21"/>
            </a:pPr>
            <a:r>
              <a:rPr lang="en-US" sz="1100" dirty="0"/>
              <a:t>West Coast and Mountain Teams (SD, SF, OAK, SEA, ARI, DEN) cannot play at home during the Sunday early afternoon game (1:00 PM EST)</a:t>
            </a:r>
          </a:p>
          <a:p>
            <a:pPr lvl="2">
              <a:buFont typeface="+mj-lt"/>
              <a:buAutoNum type="arabicPeriod" startAt="21"/>
            </a:pPr>
            <a:r>
              <a:rPr lang="en-US" sz="1100" dirty="0"/>
              <a:t>CBS and FOX will have at least three 1PM Sunday afternoon games each week.</a:t>
            </a:r>
          </a:p>
          <a:p>
            <a:pPr lvl="2">
              <a:buFont typeface="+mj-lt"/>
              <a:buAutoNum type="arabicPeriod" startAt="21"/>
            </a:pPr>
            <a:r>
              <a:rPr lang="en-US" sz="1100" dirty="0"/>
              <a:t>Teams can play no more than 5 prime time games in a season (with no more than 4 of them being broadcast on NBC).  Thanksgiving Day games do not count as prime time games.  Only Thursday night, Saturday Night, Sunday Night, and Monday Night count as prime time games.</a:t>
            </a:r>
          </a:p>
          <a:p>
            <a:pPr lvl="2">
              <a:buNone/>
            </a:pPr>
            <a:endParaRPr lang="en-US" sz="1200"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15</a:t>
            </a:fld>
            <a:endParaRPr lang="en-US"/>
          </a:p>
        </p:txBody>
      </p:sp>
    </p:spTree>
    <p:extLst>
      <p:ext uri="{BB962C8B-B14F-4D97-AF65-F5344CB8AC3E}">
        <p14:creationId xmlns:p14="http://schemas.microsoft.com/office/powerpoint/2010/main" val="3564804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NFL Homework (Enhancement 3)</a:t>
            </a:r>
            <a:endParaRPr lang="en-US" dirty="0"/>
          </a:p>
        </p:txBody>
      </p:sp>
      <p:sp>
        <p:nvSpPr>
          <p:cNvPr id="3" name="Content Placeholder 2"/>
          <p:cNvSpPr>
            <a:spLocks noGrp="1"/>
          </p:cNvSpPr>
          <p:nvPr>
            <p:ph idx="1"/>
          </p:nvPr>
        </p:nvSpPr>
        <p:spPr>
          <a:xfrm>
            <a:off x="457200" y="1219200"/>
            <a:ext cx="8458200" cy="4525963"/>
          </a:xfrm>
        </p:spPr>
        <p:txBody>
          <a:bodyPr>
            <a:noAutofit/>
          </a:bodyPr>
          <a:lstStyle/>
          <a:p>
            <a:r>
              <a:rPr lang="en-US" sz="1400" dirty="0">
                <a:solidFill>
                  <a:srgbClr val="FF0000"/>
                </a:solidFill>
              </a:rPr>
              <a:t>Start this assignment once you have been told to go to Enhancement </a:t>
            </a:r>
            <a:r>
              <a:rPr lang="en-US" sz="1400" dirty="0" smtClean="0">
                <a:solidFill>
                  <a:srgbClr val="FF0000"/>
                </a:solidFill>
              </a:rPr>
              <a:t>3</a:t>
            </a:r>
            <a:endParaRPr lang="en-US" sz="1400" dirty="0">
              <a:solidFill>
                <a:srgbClr val="FF0000"/>
              </a:solidFill>
            </a:endParaRPr>
          </a:p>
          <a:p>
            <a:r>
              <a:rPr lang="en-US" sz="1400" dirty="0" smtClean="0"/>
              <a:t>Further </a:t>
            </a:r>
            <a:r>
              <a:rPr lang="en-US" sz="1400" dirty="0"/>
              <a:t>enhance your version of the NFL problem using the following guidance:</a:t>
            </a:r>
          </a:p>
          <a:p>
            <a:pPr lvl="1"/>
            <a:r>
              <a:rPr lang="en-US" sz="1200" dirty="0"/>
              <a:t>Use a </a:t>
            </a:r>
            <a:r>
              <a:rPr lang="en-US" sz="1200" dirty="0" smtClean="0"/>
              <a:t>quadruple </a:t>
            </a:r>
            <a:r>
              <a:rPr lang="en-US" sz="1200" dirty="0"/>
              <a:t>index (away, home, week, timeslot) and your proxy rating scheme</a:t>
            </a:r>
          </a:p>
          <a:p>
            <a:pPr lvl="1"/>
            <a:r>
              <a:rPr lang="en-US" sz="1200" dirty="0"/>
              <a:t>Solve the enhanced model and output the solution to the screen</a:t>
            </a:r>
          </a:p>
          <a:p>
            <a:pPr lvl="1"/>
            <a:r>
              <a:rPr lang="en-US" sz="1200" dirty="0"/>
              <a:t>Turn in a paper formulation of the </a:t>
            </a:r>
            <a:r>
              <a:rPr lang="en-US" sz="1200" dirty="0" smtClean="0"/>
              <a:t>new constraints only</a:t>
            </a:r>
            <a:endParaRPr lang="en-US" sz="1200" dirty="0"/>
          </a:p>
          <a:p>
            <a:pPr lvl="1"/>
            <a:r>
              <a:rPr lang="en-US" sz="1200" dirty="0"/>
              <a:t>Turn in the </a:t>
            </a:r>
            <a:r>
              <a:rPr lang="en-US" sz="1200" dirty="0" err="1"/>
              <a:t>Gurobi</a:t>
            </a:r>
            <a:r>
              <a:rPr lang="en-US" sz="1200" dirty="0"/>
              <a:t> file(s) and supporting data files (if necessary) that build the enhanced model</a:t>
            </a:r>
          </a:p>
          <a:p>
            <a:pPr lvl="1"/>
            <a:r>
              <a:rPr lang="en-US" sz="1200" dirty="0"/>
              <a:t>Incorporate the following additional new </a:t>
            </a:r>
            <a:r>
              <a:rPr lang="en-US" sz="1200" dirty="0" smtClean="0"/>
              <a:t>soft </a:t>
            </a:r>
            <a:r>
              <a:rPr lang="en-US" sz="1200" dirty="0"/>
              <a:t>constraints (from the Consolidated Rules for creating an NFL schedule</a:t>
            </a:r>
            <a:r>
              <a:rPr lang="en-US" sz="1200" dirty="0" smtClean="0"/>
              <a:t>):</a:t>
            </a:r>
            <a:endParaRPr lang="en-US" sz="1300" dirty="0" smtClean="0"/>
          </a:p>
          <a:p>
            <a:pPr marL="1257300" lvl="2" indent="-342900">
              <a:buFont typeface="+mj-lt"/>
              <a:buAutoNum type="arabicPeriod" startAt="32"/>
            </a:pPr>
            <a:r>
              <a:rPr lang="en-US" sz="1000" dirty="0"/>
              <a:t>All teams playing Thursday games cannot play Monday night the previous two weeks.</a:t>
            </a:r>
          </a:p>
          <a:p>
            <a:pPr marL="1257300" lvl="2" indent="-342900">
              <a:buFont typeface="+mj-lt"/>
              <a:buAutoNum type="arabicPeriod" startAt="32"/>
            </a:pPr>
            <a:r>
              <a:rPr lang="en-US" sz="1000" dirty="0"/>
              <a:t>Teams cannot play at home on Stadium blackout dates.</a:t>
            </a:r>
          </a:p>
          <a:p>
            <a:pPr marL="1257300" lvl="2" indent="-342900">
              <a:buFont typeface="+mj-lt"/>
              <a:buAutoNum type="arabicPeriod" startAt="32"/>
            </a:pPr>
            <a:r>
              <a:rPr lang="en-US" sz="1000" dirty="0"/>
              <a:t>CBS and FOX afternoon games will be diverse.  This is a hard one to describe, but with the exception of week 17, they shouldn’t have all games from a single division.  There should be a good distribution of games with respect to quality (on a 1, 2, 3 scale).  There should be games from different time zones in a given week for each network (FOX, CBS)</a:t>
            </a:r>
          </a:p>
          <a:p>
            <a:pPr marL="1257300" lvl="2" indent="-342900">
              <a:buFont typeface="+mj-lt"/>
              <a:buAutoNum type="arabicPeriod" startAt="32"/>
            </a:pPr>
            <a:r>
              <a:rPr lang="en-US" sz="1000" dirty="0"/>
              <a:t>All teams must play at least 2 away/home games every 6 weeks (exclude BYE games from this constraint)</a:t>
            </a:r>
          </a:p>
          <a:p>
            <a:pPr marL="1257300" lvl="2" indent="-342900">
              <a:buFont typeface="+mj-lt"/>
              <a:buAutoNum type="arabicPeriod" startAt="32"/>
            </a:pPr>
            <a:r>
              <a:rPr lang="en-US" sz="1000" dirty="0"/>
              <a:t>All teams must play at least 4 away/home games every 10 weeks</a:t>
            </a:r>
          </a:p>
          <a:p>
            <a:pPr marL="1257300" lvl="2" indent="-342900">
              <a:buFont typeface="+mj-lt"/>
              <a:buAutoNum type="arabicPeriod" startAt="32"/>
            </a:pPr>
            <a:r>
              <a:rPr lang="en-US" sz="1000" dirty="0"/>
              <a:t>No team will play three consecutive away games between weeks 4 through 16 (if they do, they can only play one such set).  </a:t>
            </a:r>
          </a:p>
          <a:p>
            <a:pPr marL="1257300" lvl="2" indent="-342900">
              <a:buFont typeface="+mj-lt"/>
              <a:buAutoNum type="arabicPeriod" startAt="32"/>
            </a:pPr>
            <a:r>
              <a:rPr lang="en-US" sz="1000" dirty="0"/>
              <a:t>No team plays consecutive road games involving cross-country trips (coast to coast) unless team requests it (for the purpose of this course, assume no one requested consecutive cross-country trips)</a:t>
            </a:r>
          </a:p>
          <a:p>
            <a:pPr marL="1257300" lvl="2" indent="-342900">
              <a:buFont typeface="+mj-lt"/>
              <a:buAutoNum type="arabicPeriod" startAt="32"/>
            </a:pPr>
            <a:r>
              <a:rPr lang="en-US" sz="1000" dirty="0"/>
              <a:t>Two of the four teams that played Thanksgiving day games must play Thursday the following week</a:t>
            </a:r>
          </a:p>
          <a:p>
            <a:pPr marL="1257300" lvl="2" indent="-342900">
              <a:buFont typeface="+mj-lt"/>
              <a:buAutoNum type="arabicPeriod" startAt="32"/>
            </a:pPr>
            <a:r>
              <a:rPr lang="en-US" sz="1000" dirty="0"/>
              <a:t>No team playing a Thursday night game should travel more than one time zone from home</a:t>
            </a:r>
          </a:p>
          <a:p>
            <a:pPr marL="1257300" lvl="2" indent="-342900">
              <a:buFont typeface="+mj-lt"/>
              <a:buAutoNum type="arabicPeriod" startAt="32"/>
            </a:pPr>
            <a:r>
              <a:rPr lang="en-US" sz="1000" dirty="0"/>
              <a:t>NYG and NYJ cannot play during the same time slot on Sunday.  This may be violated only if both teams are on the road.  The idea here is you do not want fans with tickets for one team sitting at home watching the game instead of being in the stadium.  </a:t>
            </a:r>
          </a:p>
          <a:p>
            <a:pPr marL="1257300" lvl="2" indent="-342900">
              <a:buFont typeface="+mj-lt"/>
              <a:buAutoNum type="arabicPeriod" startAt="32"/>
            </a:pPr>
            <a:r>
              <a:rPr lang="en-US" sz="1000" dirty="0"/>
              <a:t>OAK and SF cannot play during the same time slot on Sunday.  This may be violated only if both teams are on the road.  The idea here is you do not want fans with tickets for one team sitting at home watching the game instead of being in the stadium.</a:t>
            </a:r>
          </a:p>
          <a:p>
            <a:pPr marL="1257300" lvl="2" indent="-342900">
              <a:buFont typeface="+mj-lt"/>
              <a:buAutoNum type="arabicPeriod" startAt="32"/>
            </a:pPr>
            <a:r>
              <a:rPr lang="en-US" sz="1000" dirty="0"/>
              <a:t>CBS and FOX may have fewer than 5 games each on a Sunday exactly once per network</a:t>
            </a:r>
            <a:r>
              <a:rPr lang="en-US" sz="1000" dirty="0" smtClean="0"/>
              <a:t>. </a:t>
            </a:r>
          </a:p>
          <a:p>
            <a:pPr marL="1257300" lvl="2" indent="-342900">
              <a:buFont typeface="+mj-lt"/>
              <a:buAutoNum type="arabicPeriod" startAt="32"/>
            </a:pPr>
            <a:r>
              <a:rPr lang="en-US" sz="1000" dirty="0" smtClean="0"/>
              <a:t>No </a:t>
            </a:r>
            <a:r>
              <a:rPr lang="en-US" sz="1000" dirty="0"/>
              <a:t>team will open the season with two away </a:t>
            </a:r>
            <a:r>
              <a:rPr lang="en-US" sz="1000" dirty="0" smtClean="0"/>
              <a:t>games </a:t>
            </a:r>
          </a:p>
          <a:p>
            <a:pPr marL="1257300" lvl="2" indent="-342900">
              <a:buFont typeface="+mj-lt"/>
              <a:buAutoNum type="arabicPeriod" startAt="32"/>
            </a:pPr>
            <a:r>
              <a:rPr lang="en-US" sz="1000" dirty="0" smtClean="0"/>
              <a:t>Florida </a:t>
            </a:r>
            <a:r>
              <a:rPr lang="en-US" sz="1000" dirty="0"/>
              <a:t>teams should not play early home games in the month of September (this is generally a “by request” constraint).  Assume all Florida teams requested “no early games”.</a:t>
            </a:r>
          </a:p>
          <a:p>
            <a:pPr marL="1257300" lvl="2" indent="-342900">
              <a:buFont typeface="+mj-lt"/>
              <a:buAutoNum type="arabicPeriod" startAt="32"/>
            </a:pPr>
            <a:endParaRPr lang="en-US" sz="1000" dirty="0" smtClean="0"/>
          </a:p>
          <a:p>
            <a:pPr lvl="1"/>
            <a:endParaRPr lang="en-US" sz="800" dirty="0"/>
          </a:p>
          <a:p>
            <a:pPr lvl="1"/>
            <a:endParaRPr lang="en-US" sz="1100" dirty="0" smtClean="0"/>
          </a:p>
          <a:p>
            <a:pPr lvl="2"/>
            <a:endParaRPr lang="en-US" sz="1000" dirty="0" smtClean="0"/>
          </a:p>
          <a:p>
            <a:pPr lvl="2">
              <a:buNone/>
            </a:pPr>
            <a:endParaRPr lang="en-US" sz="1000" i="1" dirty="0" smtClean="0">
              <a:solidFill>
                <a:srgbClr val="FF0000"/>
              </a:solidFill>
            </a:endParaRPr>
          </a:p>
          <a:p>
            <a:pPr lvl="2"/>
            <a:endParaRPr lang="en-US" sz="1000"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16</a:t>
            </a:fld>
            <a:endParaRPr lang="en-US"/>
          </a:p>
        </p:txBody>
      </p:sp>
    </p:spTree>
    <p:extLst>
      <p:ext uri="{BB962C8B-B14F-4D97-AF65-F5344CB8AC3E}">
        <p14:creationId xmlns:p14="http://schemas.microsoft.com/office/powerpoint/2010/main" val="3741665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NFL Homework (Enhancement 4)</a:t>
            </a:r>
            <a:endParaRPr lang="en-US" dirty="0"/>
          </a:p>
        </p:txBody>
      </p:sp>
      <p:sp>
        <p:nvSpPr>
          <p:cNvPr id="3" name="Content Placeholder 2"/>
          <p:cNvSpPr>
            <a:spLocks noGrp="1"/>
          </p:cNvSpPr>
          <p:nvPr>
            <p:ph idx="1"/>
          </p:nvPr>
        </p:nvSpPr>
        <p:spPr>
          <a:xfrm>
            <a:off x="457200" y="1219200"/>
            <a:ext cx="8458200" cy="4525963"/>
          </a:xfrm>
        </p:spPr>
        <p:txBody>
          <a:bodyPr>
            <a:normAutofit fontScale="77500" lnSpcReduction="20000"/>
          </a:bodyPr>
          <a:lstStyle/>
          <a:p>
            <a:r>
              <a:rPr lang="en-US" sz="1800" dirty="0">
                <a:solidFill>
                  <a:srgbClr val="FF0000"/>
                </a:solidFill>
              </a:rPr>
              <a:t>Start this assignment once you have been told to go to Enhancement </a:t>
            </a:r>
            <a:r>
              <a:rPr lang="en-US" sz="1800" dirty="0" smtClean="0">
                <a:solidFill>
                  <a:srgbClr val="FF0000"/>
                </a:solidFill>
              </a:rPr>
              <a:t>4</a:t>
            </a:r>
            <a:endParaRPr lang="en-US" sz="1800" dirty="0">
              <a:solidFill>
                <a:srgbClr val="FF0000"/>
              </a:solidFill>
            </a:endParaRPr>
          </a:p>
          <a:p>
            <a:r>
              <a:rPr lang="en-US" sz="1800" dirty="0" smtClean="0"/>
              <a:t>Further </a:t>
            </a:r>
            <a:r>
              <a:rPr lang="en-US" sz="1800" dirty="0"/>
              <a:t>enhance your version of the NFL problem using the following guidance:</a:t>
            </a:r>
          </a:p>
          <a:p>
            <a:pPr lvl="1"/>
            <a:r>
              <a:rPr lang="en-US" sz="1700" dirty="0"/>
              <a:t>Use a quadruple index (away, home, week, timeslot) and your proxy rating scheme</a:t>
            </a:r>
          </a:p>
          <a:p>
            <a:pPr lvl="1"/>
            <a:r>
              <a:rPr lang="en-US" sz="1700" dirty="0"/>
              <a:t>Solve the enhanced model and output the solution to the screen</a:t>
            </a:r>
          </a:p>
          <a:p>
            <a:pPr lvl="1"/>
            <a:r>
              <a:rPr lang="en-US" sz="1700" dirty="0"/>
              <a:t>Turn in a paper formulation of the new constraints only</a:t>
            </a:r>
          </a:p>
          <a:p>
            <a:pPr lvl="1"/>
            <a:r>
              <a:rPr lang="en-US" sz="1700" dirty="0"/>
              <a:t>Turn in the </a:t>
            </a:r>
            <a:r>
              <a:rPr lang="en-US" sz="1700" dirty="0" err="1"/>
              <a:t>Gurobi</a:t>
            </a:r>
            <a:r>
              <a:rPr lang="en-US" sz="1700" dirty="0"/>
              <a:t> file(s) and supporting data files (if necessary) that build the enhanced model</a:t>
            </a:r>
          </a:p>
          <a:p>
            <a:pPr lvl="1"/>
            <a:r>
              <a:rPr lang="en-US" sz="1700" dirty="0"/>
              <a:t>Incorporate the following additional </a:t>
            </a:r>
            <a:r>
              <a:rPr lang="en-US" sz="1700" dirty="0" smtClean="0"/>
              <a:t>multiple objectives (from </a:t>
            </a:r>
            <a:r>
              <a:rPr lang="en-US" sz="1700" dirty="0"/>
              <a:t>the Consolidated Rules for creating an NFL schedule):</a:t>
            </a:r>
          </a:p>
          <a:p>
            <a:pPr marL="1257300" lvl="2" indent="-342900">
              <a:buFont typeface="+mj-lt"/>
              <a:buAutoNum type="arabicPeriod" startAt="46"/>
            </a:pPr>
            <a:r>
              <a:rPr lang="en-US" dirty="0"/>
              <a:t>Maximize separation between each team’s Thursday game and their BYE game</a:t>
            </a:r>
          </a:p>
          <a:p>
            <a:pPr marL="1257300" lvl="2" indent="-342900">
              <a:buFont typeface="+mj-lt"/>
              <a:buAutoNum type="arabicPeriod" startAt="46"/>
            </a:pPr>
            <a:r>
              <a:rPr lang="en-US" dirty="0"/>
              <a:t>Minimize number of teams playing road game after road MNF game.</a:t>
            </a:r>
          </a:p>
          <a:p>
            <a:pPr marL="1257300" lvl="2" indent="-342900">
              <a:buFont typeface="+mj-lt"/>
              <a:buAutoNum type="arabicPeriod" startAt="46"/>
            </a:pPr>
            <a:r>
              <a:rPr lang="en-US" dirty="0"/>
              <a:t>Maximize the number of late-season division games.  Allow weeks 11 through 17 to be considered “late-season”.</a:t>
            </a:r>
          </a:p>
          <a:p>
            <a:pPr marL="1257300" lvl="2" indent="-342900">
              <a:buFont typeface="+mj-lt"/>
              <a:buAutoNum type="arabicPeriod" startAt="46"/>
            </a:pPr>
            <a:r>
              <a:rPr lang="en-US" dirty="0"/>
              <a:t>Minimize the number of times Pacific Time zone teams play at 1:00 PM in the Eastern Time Zone (attempt to share the burden equally between teams within a conference)</a:t>
            </a:r>
          </a:p>
          <a:p>
            <a:pPr marL="1257300" lvl="2" indent="-342900">
              <a:buFont typeface="+mj-lt"/>
              <a:buAutoNum type="arabicPeriod" startAt="46"/>
            </a:pPr>
            <a:r>
              <a:rPr lang="en-US" dirty="0"/>
              <a:t>Minimize the number of division series that end in the first half of the season.  </a:t>
            </a:r>
          </a:p>
          <a:p>
            <a:pPr marL="1257300" lvl="2" indent="-342900">
              <a:buFont typeface="+mj-lt"/>
              <a:buAutoNum type="arabicPeriod" startAt="46"/>
            </a:pPr>
            <a:r>
              <a:rPr lang="en-US" dirty="0"/>
              <a:t>Minimize the number of division series that are played less than three weeks apart</a:t>
            </a:r>
            <a:br>
              <a:rPr lang="en-US" dirty="0"/>
            </a:br>
            <a:r>
              <a:rPr lang="en-US" dirty="0"/>
              <a:t>(Constraints 5 and 6 can be implemented by trying to keep to keep at least 8 weeks between games in a division series and recognizing that having 3 weeks between games is worse than having 6 weeks between games – i.e., the further apart you can keep a division series, the better off the schedule will be)</a:t>
            </a:r>
          </a:p>
          <a:p>
            <a:pPr marL="1257300" lvl="2" indent="-342900">
              <a:buFont typeface="+mj-lt"/>
              <a:buAutoNum type="arabicPeriod" startAt="46"/>
            </a:pPr>
            <a:r>
              <a:rPr lang="en-US" dirty="0"/>
              <a:t>Minimize the number of weeks in which CBS and FOX “lose” their key games or an entire division.  (This means try not to allow one entire division to be broadcast on prime time or stick FOX and CBS with a week or really bad games – Good games and bad games are subjectively assessed and scored on a scale of 1, 2, and 3).</a:t>
            </a:r>
          </a:p>
          <a:p>
            <a:pPr marL="1257300" lvl="2" indent="-342900">
              <a:buFont typeface="+mj-lt"/>
              <a:buAutoNum type="arabicPeriod" startAt="46"/>
            </a:pPr>
            <a:r>
              <a:rPr lang="en-US" dirty="0"/>
              <a:t>Minimize the disparity in network game quality across the season.  Admittedly, game quality is a subjective assessment.  This is based on the 1, 2, 3 scoring system.</a:t>
            </a:r>
          </a:p>
          <a:p>
            <a:pPr lvl="1"/>
            <a:endParaRPr lang="en-US" dirty="0" smtClean="0"/>
          </a:p>
          <a:p>
            <a:pPr lvl="2"/>
            <a:endParaRPr lang="en-US" dirty="0" smtClean="0"/>
          </a:p>
          <a:p>
            <a:pPr lvl="2">
              <a:buNone/>
            </a:pPr>
            <a:endParaRPr lang="en-US" i="1" dirty="0" smtClean="0">
              <a:solidFill>
                <a:srgbClr val="FF0000"/>
              </a:solidFill>
            </a:endParaRPr>
          </a:p>
          <a:p>
            <a:pPr lvl="2"/>
            <a:endParaRPr lang="en-US"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17</a:t>
            </a:fld>
            <a:endParaRPr lang="en-US"/>
          </a:p>
        </p:txBody>
      </p:sp>
    </p:spTree>
    <p:extLst>
      <p:ext uri="{BB962C8B-B14F-4D97-AF65-F5344CB8AC3E}">
        <p14:creationId xmlns:p14="http://schemas.microsoft.com/office/powerpoint/2010/main" val="1406167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NFL Homework (Modification 1)</a:t>
            </a:r>
            <a:endParaRPr lang="en-US" dirty="0"/>
          </a:p>
        </p:txBody>
      </p:sp>
      <p:sp>
        <p:nvSpPr>
          <p:cNvPr id="3" name="Content Placeholder 2"/>
          <p:cNvSpPr>
            <a:spLocks noGrp="1"/>
          </p:cNvSpPr>
          <p:nvPr>
            <p:ph idx="1"/>
          </p:nvPr>
        </p:nvSpPr>
        <p:spPr>
          <a:xfrm>
            <a:off x="457200" y="1219200"/>
            <a:ext cx="8458200" cy="5257800"/>
          </a:xfrm>
        </p:spPr>
        <p:txBody>
          <a:bodyPr>
            <a:normAutofit/>
          </a:bodyPr>
          <a:lstStyle/>
          <a:p>
            <a:r>
              <a:rPr lang="en-US" dirty="0" smtClean="0">
                <a:solidFill>
                  <a:srgbClr val="FF0000"/>
                </a:solidFill>
              </a:rPr>
              <a:t>Start this assignment once you have been told to go to Modification 1</a:t>
            </a:r>
          </a:p>
          <a:p>
            <a:r>
              <a:rPr lang="en-US" dirty="0" smtClean="0"/>
              <a:t>Modify </a:t>
            </a:r>
            <a:r>
              <a:rPr lang="en-US" dirty="0" smtClean="0"/>
              <a:t>your version of the NFL problem using the following guidance:</a:t>
            </a:r>
          </a:p>
          <a:p>
            <a:pPr lvl="1"/>
            <a:r>
              <a:rPr lang="en-US" dirty="0" smtClean="0"/>
              <a:t>Use the final Enhancement 4 as your starting point for this modification</a:t>
            </a:r>
          </a:p>
          <a:p>
            <a:pPr lvl="1"/>
            <a:r>
              <a:rPr lang="en-US" dirty="0" smtClean="0"/>
              <a:t>Turn in the </a:t>
            </a:r>
            <a:r>
              <a:rPr lang="en-US" dirty="0" err="1" smtClean="0"/>
              <a:t>Gurobi</a:t>
            </a:r>
            <a:r>
              <a:rPr lang="en-US" dirty="0" smtClean="0"/>
              <a:t> file and supporting data files (if necessary) that build the model</a:t>
            </a:r>
          </a:p>
          <a:p>
            <a:pPr lvl="1"/>
            <a:r>
              <a:rPr lang="en-US" dirty="0" smtClean="0"/>
              <a:t>Develop an approach that will allow </a:t>
            </a:r>
            <a:r>
              <a:rPr lang="en-US" dirty="0" err="1" smtClean="0"/>
              <a:t>Gurobi</a:t>
            </a:r>
            <a:r>
              <a:rPr lang="en-US" dirty="0" smtClean="0"/>
              <a:t> to find an initial integer feasible solution.</a:t>
            </a:r>
          </a:p>
          <a:p>
            <a:pPr lvl="2"/>
            <a:r>
              <a:rPr lang="en-US" dirty="0" smtClean="0"/>
              <a:t>Needs to be feasible in all constraints</a:t>
            </a:r>
          </a:p>
          <a:p>
            <a:pPr lvl="2"/>
            <a:r>
              <a:rPr lang="en-US" dirty="0" smtClean="0"/>
              <a:t>Am not worried about how good the solutions is</a:t>
            </a:r>
          </a:p>
          <a:p>
            <a:pPr lvl="2"/>
            <a:r>
              <a:rPr lang="en-US" dirty="0" smtClean="0"/>
              <a:t>Any artificial variables used to start the solution process must all be out of the basis at the end of the algorithm</a:t>
            </a:r>
          </a:p>
          <a:p>
            <a:pPr lvl="2"/>
            <a:r>
              <a:rPr lang="en-US" dirty="0" smtClean="0"/>
              <a:t>Goal should be to create a solution in 5 minutes or less</a:t>
            </a:r>
          </a:p>
          <a:p>
            <a:pPr lvl="1"/>
            <a:r>
              <a:rPr lang="en-US" dirty="0" smtClean="0"/>
              <a:t>Demonstrate your solution is feasible by programmatically loading the previously found solution back into the problem and showing the model starts feasible with the new solution   </a:t>
            </a:r>
          </a:p>
        </p:txBody>
      </p:sp>
      <p:sp>
        <p:nvSpPr>
          <p:cNvPr id="4" name="Slide Number Placeholder 3"/>
          <p:cNvSpPr>
            <a:spLocks noGrp="1"/>
          </p:cNvSpPr>
          <p:nvPr>
            <p:ph type="sldNum" sz="quarter" idx="12"/>
          </p:nvPr>
        </p:nvSpPr>
        <p:spPr/>
        <p:txBody>
          <a:bodyPr/>
          <a:lstStyle/>
          <a:p>
            <a:fld id="{0E506935-1303-44BA-BDF9-B541015E6A71}" type="slidenum">
              <a:rPr lang="en-US" smtClean="0"/>
              <a:pPr/>
              <a:t>18</a:t>
            </a:fld>
            <a:endParaRPr lang="en-US"/>
          </a:p>
        </p:txBody>
      </p:sp>
    </p:spTree>
    <p:extLst>
      <p:ext uri="{BB962C8B-B14F-4D97-AF65-F5344CB8AC3E}">
        <p14:creationId xmlns:p14="http://schemas.microsoft.com/office/powerpoint/2010/main" val="3847365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NFL Homework (Modification 2)</a:t>
            </a:r>
            <a:endParaRPr lang="en-US" dirty="0"/>
          </a:p>
        </p:txBody>
      </p:sp>
      <p:sp>
        <p:nvSpPr>
          <p:cNvPr id="3" name="Content Placeholder 2"/>
          <p:cNvSpPr>
            <a:spLocks noGrp="1"/>
          </p:cNvSpPr>
          <p:nvPr>
            <p:ph idx="1"/>
          </p:nvPr>
        </p:nvSpPr>
        <p:spPr>
          <a:xfrm>
            <a:off x="457200" y="1219200"/>
            <a:ext cx="8458200" cy="5257800"/>
          </a:xfrm>
        </p:spPr>
        <p:txBody>
          <a:bodyPr>
            <a:normAutofit/>
          </a:bodyPr>
          <a:lstStyle/>
          <a:p>
            <a:r>
              <a:rPr lang="en-US" dirty="0" smtClean="0">
                <a:solidFill>
                  <a:srgbClr val="FF0000"/>
                </a:solidFill>
              </a:rPr>
              <a:t>Start this assignment once you have been told to go to Modification 2</a:t>
            </a:r>
          </a:p>
          <a:p>
            <a:r>
              <a:rPr lang="en-US" dirty="0" smtClean="0"/>
              <a:t>Modify </a:t>
            </a:r>
            <a:r>
              <a:rPr lang="en-US" dirty="0" smtClean="0"/>
              <a:t>your version of the NFL problem using your successfully implemented work from Modification 1:</a:t>
            </a:r>
          </a:p>
          <a:p>
            <a:pPr lvl="1"/>
            <a:r>
              <a:rPr lang="en-US" dirty="0"/>
              <a:t>Turn in the </a:t>
            </a:r>
            <a:r>
              <a:rPr lang="en-US" dirty="0" err="1"/>
              <a:t>Gurobi</a:t>
            </a:r>
            <a:r>
              <a:rPr lang="en-US" dirty="0"/>
              <a:t> file and supporting data files (if necessary) that build the </a:t>
            </a:r>
            <a:r>
              <a:rPr lang="en-US" dirty="0" smtClean="0"/>
              <a:t>model</a:t>
            </a:r>
          </a:p>
          <a:p>
            <a:pPr lvl="1"/>
            <a:r>
              <a:rPr lang="en-US" dirty="0" smtClean="0"/>
              <a:t>Implement a callback function</a:t>
            </a:r>
            <a:endParaRPr lang="en-US" dirty="0"/>
          </a:p>
          <a:p>
            <a:pPr lvl="1"/>
            <a:r>
              <a:rPr lang="en-US" dirty="0" smtClean="0"/>
              <a:t>Incorporate the following strategy to help your model solve out quicker</a:t>
            </a:r>
          </a:p>
          <a:p>
            <a:pPr lvl="2"/>
            <a:r>
              <a:rPr lang="en-US" dirty="0" smtClean="0"/>
              <a:t>Starting with a feasible solution</a:t>
            </a:r>
          </a:p>
          <a:p>
            <a:pPr lvl="2"/>
            <a:r>
              <a:rPr lang="en-US" dirty="0" smtClean="0"/>
              <a:t>k = 13</a:t>
            </a:r>
          </a:p>
          <a:p>
            <a:pPr lvl="2"/>
            <a:r>
              <a:rPr lang="en-US" dirty="0" smtClean="0"/>
              <a:t>Do until k=0</a:t>
            </a:r>
          </a:p>
          <a:p>
            <a:pPr lvl="3"/>
            <a:r>
              <a:rPr lang="en-US" dirty="0" smtClean="0"/>
              <a:t>Do until no improvement in solution 20 times in a row</a:t>
            </a:r>
          </a:p>
          <a:p>
            <a:pPr lvl="4"/>
            <a:r>
              <a:rPr lang="en-US" dirty="0" smtClean="0"/>
              <a:t>Fix  </a:t>
            </a:r>
            <a:r>
              <a:rPr lang="en-US" dirty="0"/>
              <a:t>random selection of n = </a:t>
            </a:r>
            <a:r>
              <a:rPr lang="en-US" dirty="0" smtClean="0"/>
              <a:t>17-k weeks</a:t>
            </a:r>
          </a:p>
          <a:p>
            <a:pPr lvl="4"/>
            <a:r>
              <a:rPr lang="en-US" dirty="0" smtClean="0"/>
              <a:t>Solve the NFL model to optimality or for 5 minutes</a:t>
            </a:r>
          </a:p>
          <a:p>
            <a:pPr lvl="3"/>
            <a:r>
              <a:rPr lang="en-US" dirty="0" smtClean="0"/>
              <a:t>K -= 1 </a:t>
            </a:r>
            <a:endParaRPr lang="en-US" dirty="0"/>
          </a:p>
          <a:p>
            <a:pPr lvl="2"/>
            <a:r>
              <a:rPr lang="en-US" dirty="0"/>
              <a:t>Solve to </a:t>
            </a:r>
            <a:r>
              <a:rPr lang="en-US" dirty="0" smtClean="0"/>
              <a:t>optimality or until a total of 4 hours solution time have passed</a:t>
            </a:r>
          </a:p>
          <a:p>
            <a:pPr lvl="2"/>
            <a:r>
              <a:rPr lang="en-US" dirty="0" smtClean="0"/>
              <a:t>Save all answers with Gap &lt;= 10%</a:t>
            </a:r>
            <a:endParaRPr lang="en-US" dirty="0"/>
          </a:p>
          <a:p>
            <a:pPr lvl="2"/>
            <a:endParaRPr lang="en-US" dirty="0" smtClean="0"/>
          </a:p>
        </p:txBody>
      </p:sp>
      <p:sp>
        <p:nvSpPr>
          <p:cNvPr id="4" name="Slide Number Placeholder 3"/>
          <p:cNvSpPr>
            <a:spLocks noGrp="1"/>
          </p:cNvSpPr>
          <p:nvPr>
            <p:ph type="sldNum" sz="quarter" idx="12"/>
          </p:nvPr>
        </p:nvSpPr>
        <p:spPr/>
        <p:txBody>
          <a:bodyPr/>
          <a:lstStyle/>
          <a:p>
            <a:fld id="{0E506935-1303-44BA-BDF9-B541015E6A71}" type="slidenum">
              <a:rPr lang="en-US" smtClean="0"/>
              <a:pPr/>
              <a:t>19</a:t>
            </a:fld>
            <a:endParaRPr lang="en-US"/>
          </a:p>
        </p:txBody>
      </p:sp>
    </p:spTree>
    <p:extLst>
      <p:ext uri="{BB962C8B-B14F-4D97-AF65-F5344CB8AC3E}">
        <p14:creationId xmlns:p14="http://schemas.microsoft.com/office/powerpoint/2010/main" val="3697576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Homework review</a:t>
            </a:r>
          </a:p>
          <a:p>
            <a:r>
              <a:rPr lang="en-US" dirty="0" smtClean="0"/>
              <a:t>One more LP formulation</a:t>
            </a:r>
          </a:p>
          <a:p>
            <a:r>
              <a:rPr lang="en-US" dirty="0" smtClean="0"/>
              <a:t>Building models in </a:t>
            </a:r>
            <a:r>
              <a:rPr lang="en-US" dirty="0" err="1" smtClean="0"/>
              <a:t>Gurobi</a:t>
            </a:r>
            <a:endParaRPr lang="en-US" dirty="0" smtClean="0"/>
          </a:p>
          <a:p>
            <a:r>
              <a:rPr lang="en-US" dirty="0" smtClean="0"/>
              <a:t>Homework and the NFL problem</a:t>
            </a:r>
          </a:p>
          <a:p>
            <a:endParaRPr lang="en-US"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2</a:t>
            </a:fld>
            <a:endParaRPr lang="en-US"/>
          </a:p>
        </p:txBody>
      </p:sp>
    </p:spTree>
    <p:extLst>
      <p:ext uri="{BB962C8B-B14F-4D97-AF65-F5344CB8AC3E}">
        <p14:creationId xmlns:p14="http://schemas.microsoft.com/office/powerpoint/2010/main" val="204470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Formulate a time-phased model</a:t>
            </a:r>
            <a:endParaRPr lang="en-US" dirty="0"/>
          </a:p>
        </p:txBody>
      </p:sp>
      <p:sp>
        <p:nvSpPr>
          <p:cNvPr id="3" name="Content Placeholder 2"/>
          <p:cNvSpPr>
            <a:spLocks noGrp="1"/>
          </p:cNvSpPr>
          <p:nvPr>
            <p:ph idx="1"/>
          </p:nvPr>
        </p:nvSpPr>
        <p:spPr>
          <a:xfrm>
            <a:off x="457200" y="1143000"/>
            <a:ext cx="8229600" cy="4525963"/>
          </a:xfrm>
        </p:spPr>
        <p:txBody>
          <a:bodyPr>
            <a:normAutofit/>
          </a:bodyPr>
          <a:lstStyle/>
          <a:p>
            <a:r>
              <a:rPr lang="en-US" sz="1800" dirty="0" smtClean="0"/>
              <a:t>Different from other models because they take distinct time periods into account and allow you to carry “value” from one period to the next</a:t>
            </a:r>
          </a:p>
          <a:p>
            <a:r>
              <a:rPr lang="en-US" sz="1800" dirty="0" smtClean="0"/>
              <a:t>Think about inventory in a warehouse that gets purchased at the wholesale level and then gets distributed over time to retail centers</a:t>
            </a:r>
          </a:p>
          <a:p>
            <a:r>
              <a:rPr lang="en-US" sz="1800" dirty="0" err="1" smtClean="0"/>
              <a:t>CharbAppliances</a:t>
            </a:r>
            <a:r>
              <a:rPr lang="en-US" sz="1800" dirty="0" smtClean="0"/>
              <a:t> produces high-end electric mixers and blenders hand crafted by artisans and craftsmen.  The table below shows the quarterly demand for each appliance over the next year, the starting inventory, the time required to produce each appliance, and the quarterly holding costs for each appliance.  Demand must be met on time and there are only 25,000 hours a quarter for total production.  Develop an LP that minimizes </a:t>
            </a:r>
            <a:r>
              <a:rPr lang="en-US" sz="1800" dirty="0" err="1" smtClean="0"/>
              <a:t>CharbAppliances</a:t>
            </a:r>
            <a:r>
              <a:rPr lang="en-US" sz="1800" dirty="0" smtClean="0"/>
              <a:t>’ holding costs.  </a:t>
            </a:r>
          </a:p>
          <a:p>
            <a:endParaRPr lang="en-US" sz="1800" dirty="0"/>
          </a:p>
        </p:txBody>
      </p:sp>
      <p:sp>
        <p:nvSpPr>
          <p:cNvPr id="4" name="Slide Number Placeholder 3"/>
          <p:cNvSpPr>
            <a:spLocks noGrp="1"/>
          </p:cNvSpPr>
          <p:nvPr>
            <p:ph type="sldNum" sz="quarter" idx="12"/>
          </p:nvPr>
        </p:nvSpPr>
        <p:spPr/>
        <p:txBody>
          <a:bodyPr/>
          <a:lstStyle/>
          <a:p>
            <a:fld id="{0E506935-1303-44BA-BDF9-B541015E6A71}" type="slidenum">
              <a:rPr lang="en-US" smtClean="0"/>
              <a:pPr/>
              <a:t>3</a:t>
            </a:fld>
            <a:endParaRPr lang="en-US"/>
          </a:p>
        </p:txBody>
      </p:sp>
      <p:pic>
        <p:nvPicPr>
          <p:cNvPr id="5" name="Picture 4"/>
          <p:cNvPicPr/>
          <p:nvPr/>
        </p:nvPicPr>
        <p:blipFill>
          <a:blip r:embed="rId2" cstate="print"/>
          <a:srcRect/>
          <a:stretch>
            <a:fillRect/>
          </a:stretch>
        </p:blipFill>
        <p:spPr bwMode="auto">
          <a:xfrm>
            <a:off x="1676400" y="4191000"/>
            <a:ext cx="5431790" cy="791845"/>
          </a:xfrm>
          <a:prstGeom prst="rect">
            <a:avLst/>
          </a:prstGeom>
          <a:noFill/>
          <a:ln w="9525">
            <a:noFill/>
            <a:miter lim="800000"/>
            <a:headEnd/>
            <a:tailEnd/>
          </a:ln>
        </p:spPr>
      </p:pic>
    </p:spTree>
    <p:extLst>
      <p:ext uri="{BB962C8B-B14F-4D97-AF65-F5344CB8AC3E}">
        <p14:creationId xmlns:p14="http://schemas.microsoft.com/office/powerpoint/2010/main" val="337988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Building Large Models</a:t>
            </a:r>
            <a:endParaRPr lang="en-US" sz="3600" dirty="0"/>
          </a:p>
        </p:txBody>
      </p:sp>
      <p:sp>
        <p:nvSpPr>
          <p:cNvPr id="3" name="Content Placeholder 2"/>
          <p:cNvSpPr>
            <a:spLocks noGrp="1"/>
          </p:cNvSpPr>
          <p:nvPr>
            <p:ph idx="1"/>
          </p:nvPr>
        </p:nvSpPr>
        <p:spPr/>
        <p:txBody>
          <a:bodyPr>
            <a:normAutofit fontScale="85000" lnSpcReduction="10000"/>
          </a:bodyPr>
          <a:lstStyle/>
          <a:p>
            <a:r>
              <a:rPr lang="en-US" sz="2800" dirty="0" smtClean="0"/>
              <a:t>Models may be so large they preclude reasonable attempts at manual formulation</a:t>
            </a:r>
          </a:p>
          <a:p>
            <a:pPr lvl="1"/>
            <a:r>
              <a:rPr lang="en-US" sz="2400" dirty="0" smtClean="0"/>
              <a:t>Thousands to millions of variables</a:t>
            </a:r>
          </a:p>
          <a:p>
            <a:pPr lvl="1"/>
            <a:r>
              <a:rPr lang="en-US" sz="2400" dirty="0" smtClean="0"/>
              <a:t>Thousands to millions of constraints</a:t>
            </a:r>
          </a:p>
          <a:p>
            <a:r>
              <a:rPr lang="en-US" sz="2800" dirty="0" smtClean="0"/>
              <a:t>Analysts turn to indexing and notational schemes to formulate large models</a:t>
            </a:r>
          </a:p>
          <a:p>
            <a:pPr lvl="1"/>
            <a:r>
              <a:rPr lang="en-US" sz="2400" dirty="0" smtClean="0"/>
              <a:t>Indexes define sets of variables and constraints</a:t>
            </a:r>
          </a:p>
          <a:p>
            <a:pPr lvl="1"/>
            <a:r>
              <a:rPr lang="en-US" sz="2400" dirty="0" smtClean="0"/>
              <a:t>Indexes can be used to define “families” of constraints</a:t>
            </a:r>
          </a:p>
          <a:p>
            <a:r>
              <a:rPr lang="en-US" sz="2800" dirty="0" smtClean="0"/>
              <a:t>We use summation notation to describe these large models</a:t>
            </a:r>
          </a:p>
          <a:p>
            <a:pPr lvl="1"/>
            <a:r>
              <a:rPr lang="en-US" sz="2400" dirty="0" smtClean="0"/>
              <a:t>The algebraic structure allows us to build models in programming languages</a:t>
            </a:r>
          </a:p>
          <a:p>
            <a:pPr lvl="1"/>
            <a:r>
              <a:rPr lang="en-US" sz="2400" dirty="0" smtClean="0"/>
              <a:t>The structure is relatively agnostic of the problem size</a:t>
            </a:r>
          </a:p>
          <a:p>
            <a:pPr lvl="1"/>
            <a:r>
              <a:rPr lang="en-US" sz="2400" dirty="0" smtClean="0"/>
              <a:t>Allows rapid modification of the model as understanding matures</a:t>
            </a:r>
          </a:p>
          <a:p>
            <a:endParaRPr lang="en-US" sz="2800" dirty="0"/>
          </a:p>
        </p:txBody>
      </p:sp>
      <p:sp>
        <p:nvSpPr>
          <p:cNvPr id="5" name="Slide Number Placeholder 4"/>
          <p:cNvSpPr>
            <a:spLocks noGrp="1"/>
          </p:cNvSpPr>
          <p:nvPr>
            <p:ph type="sldNum" sz="quarter" idx="12"/>
          </p:nvPr>
        </p:nvSpPr>
        <p:spPr/>
        <p:txBody>
          <a:bodyPr/>
          <a:lstStyle/>
          <a:p>
            <a:fld id="{9F45D323-E77F-46F6-8823-8523AAEA1AFD}" type="slidenum">
              <a:rPr/>
              <a:pPr/>
              <a:t>4</a:t>
            </a:fld>
            <a:endParaRPr dirty="0"/>
          </a:p>
        </p:txBody>
      </p:sp>
      <p:cxnSp>
        <p:nvCxnSpPr>
          <p:cNvPr id="6" name="Straight Connector 5"/>
          <p:cNvCxnSpPr/>
          <p:nvPr/>
        </p:nvCxnSpPr>
        <p:spPr>
          <a:xfrm>
            <a:off x="-4641" y="1087343"/>
            <a:ext cx="9144000" cy="0"/>
          </a:xfrm>
          <a:prstGeom prst="line">
            <a:avLst/>
          </a:prstGeom>
          <a:ln w="76200">
            <a:solidFill>
              <a:srgbClr val="E2A82B"/>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1066800"/>
            <a:ext cx="9144000" cy="0"/>
          </a:xfrm>
          <a:prstGeom prst="line">
            <a:avLst/>
          </a:prstGeom>
          <a:ln w="76200">
            <a:solidFill>
              <a:srgbClr val="1E6238"/>
            </a:solidFill>
          </a:ln>
        </p:spPr>
        <p:style>
          <a:lnRef idx="1">
            <a:schemeClr val="accent1"/>
          </a:lnRef>
          <a:fillRef idx="0">
            <a:schemeClr val="accent1"/>
          </a:fillRef>
          <a:effectRef idx="0">
            <a:schemeClr val="accent1"/>
          </a:effectRef>
          <a:fontRef idx="minor">
            <a:schemeClr val="tx1"/>
          </a:fontRef>
        </p:style>
      </p:cxnSp>
      <p:grpSp>
        <p:nvGrpSpPr>
          <p:cNvPr id="4" name="Group 7"/>
          <p:cNvGrpSpPr>
            <a:grpSpLocks noChangeAspect="1"/>
          </p:cNvGrpSpPr>
          <p:nvPr/>
        </p:nvGrpSpPr>
        <p:grpSpPr>
          <a:xfrm>
            <a:off x="7828057" y="60305"/>
            <a:ext cx="1248566" cy="898108"/>
            <a:chOff x="136525" y="5353050"/>
            <a:chExt cx="1920875" cy="1381705"/>
          </a:xfrm>
        </p:grpSpPr>
        <p:pic>
          <p:nvPicPr>
            <p:cNvPr id="9" name="Picture 2"/>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0" b="75000" l="1429" r="99048">
                          <a14:foregroundMark x1="66190" y1="46507" x2="66190" y2="46507"/>
                          <a14:foregroundMark x1="84444" y1="47794" x2="84444" y2="47794"/>
                          <a14:foregroundMark x1="43016" y1="30147" x2="43016" y2="30147"/>
                          <a14:foregroundMark x1="52063" y1="34007" x2="52063" y2="34007"/>
                          <a14:foregroundMark x1="65397" y1="32904" x2="65397" y2="32904"/>
                          <a14:foregroundMark x1="75238" y1="31985" x2="75238" y2="31985"/>
                          <a14:foregroundMark x1="84762" y1="30515" x2="84762" y2="30515"/>
                          <a14:foregroundMark x1="93968" y1="30147" x2="93968" y2="30147"/>
                          <a14:foregroundMark x1="38889" y1="20037" x2="38889" y2="20037"/>
                          <a14:foregroundMark x1="7778" y1="69485" x2="7778" y2="69485"/>
                          <a14:foregroundMark x1="19048" y1="68566" x2="19048" y2="68566"/>
                          <a14:foregroundMark x1="26349" y1="68566" x2="26349" y2="68566"/>
                          <a14:foregroundMark x1="38413" y1="68934" x2="38413" y2="68934"/>
                          <a14:foregroundMark x1="47143" y1="67463" x2="47143" y2="67463"/>
                          <a14:foregroundMark x1="58730" y1="68934" x2="58730" y2="68934"/>
                          <a14:foregroundMark x1="67460" y1="68566" x2="67460" y2="68566"/>
                          <a14:foregroundMark x1="75714" y1="69853" x2="75714" y2="69853"/>
                          <a14:foregroundMark x1="84444" y1="69485" x2="84444" y2="69485"/>
                          <a14:foregroundMark x1="95079" y1="68934" x2="95079" y2="68934"/>
                        </a14:backgroundRemoval>
                      </a14:imgEffect>
                      <a14:imgEffect>
                        <a14:saturation sat="66000"/>
                      </a14:imgEffect>
                    </a14:imgLayer>
                  </a14:imgProps>
                </a:ext>
                <a:ext uri="{28A0092B-C50C-407E-A947-70E740481C1C}">
                  <a14:useLocalDpi xmlns:a14="http://schemas.microsoft.com/office/drawing/2010/main" val="0"/>
                </a:ext>
              </a:extLst>
            </a:blip>
            <a:srcRect t="12898" b="16632"/>
            <a:stretch/>
          </p:blipFill>
          <p:spPr bwMode="auto">
            <a:xfrm>
              <a:off x="136525" y="5566824"/>
              <a:ext cx="1920875" cy="116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0" b="24816" l="10000" r="90000"/>
                      </a14:imgEffect>
                      <a14:imgEffect>
                        <a14:saturation sat="66000"/>
                      </a14:imgEffect>
                    </a14:imgLayer>
                  </a14:imgProps>
                </a:ext>
                <a:ext uri="{28A0092B-C50C-407E-A947-70E740481C1C}">
                  <a14:useLocalDpi xmlns:a14="http://schemas.microsoft.com/office/drawing/2010/main" val="0"/>
                </a:ext>
              </a:extLst>
            </a:blip>
            <a:srcRect l="23524" r="46258" b="74203"/>
            <a:stretch/>
          </p:blipFill>
          <p:spPr bwMode="auto">
            <a:xfrm>
              <a:off x="588397" y="5353050"/>
              <a:ext cx="580445" cy="42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Footer Placeholder 9"/>
          <p:cNvSpPr txBox="1">
            <a:spLocks/>
          </p:cNvSpPr>
          <p:nvPr/>
        </p:nvSpPr>
        <p:spPr>
          <a:xfrm>
            <a:off x="2057400" y="6492875"/>
            <a:ext cx="4572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1E6238"/>
                </a:solidFill>
              </a:rPr>
              <a:t>Department of Systems Engineering and Operations Research</a:t>
            </a:r>
            <a:endParaRPr lang="en-US" dirty="0">
              <a:solidFill>
                <a:srgbClr val="1E6238"/>
              </a:solidFill>
            </a:endParaRPr>
          </a:p>
        </p:txBody>
      </p:sp>
    </p:spTree>
    <p:extLst>
      <p:ext uri="{BB962C8B-B14F-4D97-AF65-F5344CB8AC3E}">
        <p14:creationId xmlns:p14="http://schemas.microsoft.com/office/powerpoint/2010/main" val="3981769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a:t>
            </a:r>
            <a:endParaRPr lang="en-US" dirty="0"/>
          </a:p>
        </p:txBody>
      </p:sp>
      <p:sp>
        <p:nvSpPr>
          <p:cNvPr id="3" name="Content Placeholder 2"/>
          <p:cNvSpPr>
            <a:spLocks noGrp="1"/>
          </p:cNvSpPr>
          <p:nvPr>
            <p:ph idx="1"/>
          </p:nvPr>
        </p:nvSpPr>
        <p:spPr>
          <a:xfrm>
            <a:off x="457200" y="3505200"/>
            <a:ext cx="8229600" cy="2163763"/>
          </a:xfrm>
        </p:spPr>
        <p:txBody>
          <a:bodyPr>
            <a:noAutofit/>
          </a:bodyPr>
          <a:lstStyle/>
          <a:p>
            <a:r>
              <a:rPr lang="en-US" dirty="0" smtClean="0"/>
              <a:t>LPs generally presented in canonical form</a:t>
            </a:r>
          </a:p>
          <a:p>
            <a:r>
              <a:rPr lang="en-US" u="sng" dirty="0" smtClean="0">
                <a:solidFill>
                  <a:schemeClr val="accent6">
                    <a:lumMod val="25000"/>
                  </a:schemeClr>
                </a:solidFill>
              </a:rPr>
              <a:t>Objective function</a:t>
            </a:r>
            <a:r>
              <a:rPr lang="en-US" dirty="0" smtClean="0">
                <a:solidFill>
                  <a:schemeClr val="accent6">
                    <a:lumMod val="25000"/>
                  </a:schemeClr>
                </a:solidFill>
              </a:rPr>
              <a:t> </a:t>
            </a:r>
            <a:r>
              <a:rPr lang="en-US" dirty="0" smtClean="0"/>
              <a:t>models what we wish to find the “best of” </a:t>
            </a:r>
          </a:p>
          <a:p>
            <a:r>
              <a:rPr lang="en-US" u="sng" dirty="0" smtClean="0">
                <a:solidFill>
                  <a:schemeClr val="accent6">
                    <a:lumMod val="25000"/>
                  </a:schemeClr>
                </a:solidFill>
              </a:rPr>
              <a:t>Constraints</a:t>
            </a:r>
            <a:r>
              <a:rPr lang="en-US" dirty="0" smtClean="0"/>
              <a:t> place resource limits that restrict the decision space</a:t>
            </a:r>
          </a:p>
          <a:p>
            <a:r>
              <a:rPr lang="en-US" u="sng" dirty="0" smtClean="0">
                <a:solidFill>
                  <a:schemeClr val="accent6">
                    <a:lumMod val="25000"/>
                  </a:schemeClr>
                </a:solidFill>
              </a:rPr>
              <a:t>Decision variables </a:t>
            </a:r>
            <a:r>
              <a:rPr lang="en-US" dirty="0" smtClean="0"/>
              <a:t>represent choices; x is a real vector in </a:t>
            </a:r>
            <a:r>
              <a:rPr lang="en-US" dirty="0" smtClean="0">
                <a:sym typeface="Symbol"/>
              </a:rPr>
              <a:t></a:t>
            </a:r>
            <a:r>
              <a:rPr lang="en-US" baseline="30000" dirty="0" smtClean="0">
                <a:latin typeface="Times New Roman" pitchFamily="18" charset="0"/>
                <a:cs typeface="Times New Roman" pitchFamily="18" charset="0"/>
                <a:sym typeface="Symbol"/>
              </a:rPr>
              <a:t>n  </a:t>
            </a:r>
            <a:r>
              <a:rPr lang="en-US" dirty="0" smtClean="0"/>
              <a:t>space</a:t>
            </a:r>
          </a:p>
          <a:p>
            <a:r>
              <a:rPr lang="en-US" dirty="0" smtClean="0"/>
              <a:t>Models can have: </a:t>
            </a:r>
          </a:p>
          <a:p>
            <a:pPr lvl="1"/>
            <a:r>
              <a:rPr lang="en-US" dirty="0" smtClean="0"/>
              <a:t>infeasible points: at least one constraint is violated</a:t>
            </a:r>
          </a:p>
          <a:p>
            <a:pPr lvl="1"/>
            <a:r>
              <a:rPr lang="en-US" dirty="0" smtClean="0"/>
              <a:t>feasible points: all constraints are satisfied</a:t>
            </a:r>
          </a:p>
          <a:p>
            <a:pPr lvl="1"/>
            <a:r>
              <a:rPr lang="en-US" dirty="0" smtClean="0"/>
              <a:t>optimal point: a feasible point that has as “good” an objective function value  as any other feasible point</a:t>
            </a:r>
            <a:endParaRPr lang="en-US" dirty="0"/>
          </a:p>
        </p:txBody>
      </p:sp>
      <p:sp>
        <p:nvSpPr>
          <p:cNvPr id="4" name="Slide Number Placeholder 3"/>
          <p:cNvSpPr>
            <a:spLocks noGrp="1"/>
          </p:cNvSpPr>
          <p:nvPr>
            <p:ph type="sldNum" sz="quarter" idx="12"/>
          </p:nvPr>
        </p:nvSpPr>
        <p:spPr/>
        <p:txBody>
          <a:bodyPr/>
          <a:lstStyle/>
          <a:p>
            <a:fld id="{0E506935-1303-44BA-BDF9-B541015E6A71}" type="slidenum">
              <a:rPr/>
              <a:pPr/>
              <a:t>5</a:t>
            </a:fld>
            <a:endParaRPr/>
          </a:p>
        </p:txBody>
      </p:sp>
      <p:graphicFrame>
        <p:nvGraphicFramePr>
          <p:cNvPr id="1026" name="Content Placeholder 12"/>
          <p:cNvGraphicFramePr>
            <a:graphicFrameLocks noChangeAspect="1"/>
          </p:cNvGraphicFramePr>
          <p:nvPr/>
        </p:nvGraphicFramePr>
        <p:xfrm>
          <a:off x="381000" y="1371600"/>
          <a:ext cx="3352800" cy="1933134"/>
        </p:xfrm>
        <a:graphic>
          <a:graphicData uri="http://schemas.openxmlformats.org/presentationml/2006/ole">
            <mc:AlternateContent xmlns:mc="http://schemas.openxmlformats.org/markup-compatibility/2006">
              <mc:Choice xmlns:v="urn:schemas-microsoft-com:vml" Requires="v">
                <p:oleObj spid="_x0000_s1044" name="Equation" r:id="rId4" imgW="1917360" imgH="1104840" progId="Equation.3">
                  <p:embed/>
                </p:oleObj>
              </mc:Choice>
              <mc:Fallback>
                <p:oleObj name="Equation" r:id="rId4" imgW="1917360" imgH="1104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71600"/>
                        <a:ext cx="3352800" cy="19331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Content Placeholder 12"/>
          <p:cNvGraphicFramePr>
            <a:graphicFrameLocks noChangeAspect="1"/>
          </p:cNvGraphicFramePr>
          <p:nvPr/>
        </p:nvGraphicFramePr>
        <p:xfrm>
          <a:off x="5257800" y="1371600"/>
          <a:ext cx="3352800" cy="1933134"/>
        </p:xfrm>
        <a:graphic>
          <a:graphicData uri="http://schemas.openxmlformats.org/presentationml/2006/ole">
            <mc:AlternateContent xmlns:mc="http://schemas.openxmlformats.org/markup-compatibility/2006">
              <mc:Choice xmlns:v="urn:schemas-microsoft-com:vml" Requires="v">
                <p:oleObj spid="_x0000_s1045" name="Equation" r:id="rId6" imgW="1917360" imgH="1104840" progId="Equation.3">
                  <p:embed/>
                </p:oleObj>
              </mc:Choice>
              <mc:Fallback>
                <p:oleObj name="Equation" r:id="rId6" imgW="1917360" imgH="1104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371600"/>
                        <a:ext cx="3352800" cy="19331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191000" y="2209800"/>
            <a:ext cx="720069" cy="523220"/>
          </a:xfrm>
          <a:prstGeom prst="rect">
            <a:avLst/>
          </a:prstGeom>
          <a:noFill/>
        </p:spPr>
        <p:txBody>
          <a:bodyPr wrap="none" rtlCol="0">
            <a:spAutoFit/>
          </a:bodyPr>
          <a:lstStyle/>
          <a:p>
            <a:r>
              <a:rPr lang="en-US" sz="2800" dirty="0">
                <a:solidFill>
                  <a:srgbClr val="F8FAF4">
                    <a:lumMod val="25000"/>
                  </a:srgbClr>
                </a:solidFill>
              </a:rPr>
              <a:t>-or-</a:t>
            </a:r>
          </a:p>
        </p:txBody>
      </p:sp>
    </p:spTree>
    <p:extLst>
      <p:ext uri="{BB962C8B-B14F-4D97-AF65-F5344CB8AC3E}">
        <p14:creationId xmlns:p14="http://schemas.microsoft.com/office/powerpoint/2010/main" val="475472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model</a:t>
            </a:r>
            <a:endParaRPr lang="en-US" dirty="0"/>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r>
              <a:rPr lang="en-US" dirty="0" smtClean="0"/>
              <a:t>Create the model</a:t>
            </a:r>
          </a:p>
          <a:p>
            <a:pPr lvl="1"/>
            <a:r>
              <a:rPr lang="en-US" dirty="0" err="1" smtClean="0">
                <a:solidFill>
                  <a:schemeClr val="accent3">
                    <a:lumMod val="50000"/>
                  </a:schemeClr>
                </a:solidFill>
              </a:rPr>
              <a:t>myModel</a:t>
            </a:r>
            <a:r>
              <a:rPr lang="en-US" dirty="0" smtClean="0">
                <a:solidFill>
                  <a:schemeClr val="accent3">
                    <a:lumMod val="50000"/>
                  </a:schemeClr>
                </a:solidFill>
              </a:rPr>
              <a:t> = Model(‘model name’)</a:t>
            </a:r>
          </a:p>
          <a:p>
            <a:pPr lvl="1"/>
            <a:r>
              <a:rPr lang="en-US" dirty="0" smtClean="0"/>
              <a:t>Model name is a string and optional</a:t>
            </a:r>
          </a:p>
          <a:p>
            <a:pPr lvl="1"/>
            <a:r>
              <a:rPr lang="en-US" dirty="0" smtClean="0"/>
              <a:t>What is important is to capture the model object</a:t>
            </a:r>
          </a:p>
          <a:p>
            <a:r>
              <a:rPr lang="en-US" dirty="0" smtClean="0"/>
              <a:t>Declare the model’s “sense”</a:t>
            </a:r>
          </a:p>
          <a:p>
            <a:pPr lvl="1"/>
            <a:r>
              <a:rPr lang="en-US" dirty="0" err="1" smtClean="0">
                <a:solidFill>
                  <a:schemeClr val="accent3">
                    <a:lumMod val="50000"/>
                  </a:schemeClr>
                </a:solidFill>
              </a:rPr>
              <a:t>myModel.modelSense</a:t>
            </a:r>
            <a:r>
              <a:rPr lang="en-US" dirty="0" smtClean="0">
                <a:solidFill>
                  <a:schemeClr val="accent3">
                    <a:lumMod val="50000"/>
                  </a:schemeClr>
                </a:solidFill>
              </a:rPr>
              <a:t> = GRB.MINIMIZE</a:t>
            </a:r>
          </a:p>
          <a:p>
            <a:pPr lvl="1"/>
            <a:r>
              <a:rPr lang="en-US" dirty="0" smtClean="0"/>
              <a:t>Only other option is GRB.MAXIMIZE</a:t>
            </a:r>
          </a:p>
          <a:p>
            <a:pPr lvl="1"/>
            <a:r>
              <a:rPr lang="en-US" dirty="0" smtClean="0"/>
              <a:t>Default is GRB.MINIMIZE </a:t>
            </a:r>
          </a:p>
          <a:p>
            <a:r>
              <a:rPr lang="en-US" dirty="0" smtClean="0"/>
              <a:t>Update the model</a:t>
            </a:r>
          </a:p>
          <a:p>
            <a:pPr lvl="1"/>
            <a:r>
              <a:rPr lang="en-US" dirty="0" err="1" smtClean="0">
                <a:solidFill>
                  <a:schemeClr val="accent3">
                    <a:lumMod val="50000"/>
                  </a:schemeClr>
                </a:solidFill>
              </a:rPr>
              <a:t>myModel.update</a:t>
            </a:r>
            <a:r>
              <a:rPr lang="en-US" dirty="0" smtClean="0">
                <a:solidFill>
                  <a:schemeClr val="accent3">
                    <a:lumMod val="50000"/>
                  </a:schemeClr>
                </a:solidFill>
              </a:rPr>
              <a:t>()</a:t>
            </a:r>
          </a:p>
          <a:p>
            <a:pPr lvl="1"/>
            <a:r>
              <a:rPr lang="en-US" dirty="0" err="1" smtClean="0"/>
              <a:t>Gurobi</a:t>
            </a:r>
            <a:r>
              <a:rPr lang="en-US" dirty="0" smtClean="0"/>
              <a:t> models are “lazy”; changes made to the model are not committed to memory and available until you update the model</a:t>
            </a:r>
          </a:p>
          <a:p>
            <a:pPr lvl="1"/>
            <a:r>
              <a:rPr lang="en-US" dirty="0" smtClean="0"/>
              <a:t>This is a time saving feature</a:t>
            </a:r>
          </a:p>
          <a:p>
            <a:pPr lvl="1"/>
            <a:r>
              <a:rPr lang="en-US" dirty="0" smtClean="0"/>
              <a:t>Unless you have an incredibly huge model; update early – update often</a:t>
            </a:r>
          </a:p>
          <a:p>
            <a:r>
              <a:rPr lang="en-US" dirty="0" err="1" smtClean="0"/>
              <a:t>Gurobi</a:t>
            </a:r>
            <a:r>
              <a:rPr lang="en-US" dirty="0" smtClean="0"/>
              <a:t> models can be passed into procedures/functions as arguments</a:t>
            </a:r>
          </a:p>
          <a:p>
            <a:r>
              <a:rPr lang="en-US" dirty="0" err="1" smtClean="0"/>
              <a:t>Gurobi</a:t>
            </a:r>
            <a:r>
              <a:rPr lang="en-US" dirty="0" smtClean="0"/>
              <a:t> models can be returned from procedures/function</a:t>
            </a:r>
            <a:endParaRPr lang="en-US" dirty="0"/>
          </a:p>
        </p:txBody>
      </p:sp>
      <p:sp>
        <p:nvSpPr>
          <p:cNvPr id="4" name="Slide Number Placeholder 3"/>
          <p:cNvSpPr>
            <a:spLocks noGrp="1"/>
          </p:cNvSpPr>
          <p:nvPr>
            <p:ph type="sldNum" sz="quarter" idx="12"/>
          </p:nvPr>
        </p:nvSpPr>
        <p:spPr/>
        <p:txBody>
          <a:bodyPr/>
          <a:lstStyle/>
          <a:p>
            <a:fld id="{0E506935-1303-44BA-BDF9-B541015E6A71}" type="slidenum">
              <a:rPr/>
              <a:pPr/>
              <a:t>6</a:t>
            </a:fld>
            <a:endParaRPr/>
          </a:p>
        </p:txBody>
      </p:sp>
    </p:spTree>
    <p:extLst>
      <p:ext uri="{BB962C8B-B14F-4D97-AF65-F5344CB8AC3E}">
        <p14:creationId xmlns:p14="http://schemas.microsoft.com/office/powerpoint/2010/main" val="8624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variables</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1600" dirty="0" smtClean="0"/>
              <a:t>In general, you will need to manipulate variables before, during, and after solving the model</a:t>
            </a:r>
          </a:p>
          <a:p>
            <a:pPr lvl="1"/>
            <a:r>
              <a:rPr lang="en-US" sz="1400" dirty="0" smtClean="0"/>
              <a:t>You need to capture each variable with a unique name or index</a:t>
            </a:r>
          </a:p>
          <a:p>
            <a:pPr lvl="1"/>
            <a:r>
              <a:rPr lang="en-US" sz="1400" dirty="0" smtClean="0"/>
              <a:t>In Python, dictionaries are ideal for this task</a:t>
            </a:r>
          </a:p>
          <a:p>
            <a:r>
              <a:rPr lang="en-US" sz="1600" dirty="0" smtClean="0"/>
              <a:t>General </a:t>
            </a:r>
            <a:r>
              <a:rPr lang="en-US" sz="1600" dirty="0" err="1" smtClean="0"/>
              <a:t>Gurobi</a:t>
            </a:r>
            <a:r>
              <a:rPr lang="en-US" sz="1600" dirty="0" smtClean="0"/>
              <a:t> variable definition format</a:t>
            </a:r>
          </a:p>
          <a:p>
            <a:pPr lvl="1"/>
            <a:r>
              <a:rPr lang="en-US" sz="1600" dirty="0" err="1" smtClean="0"/>
              <a:t>Model.addVar</a:t>
            </a:r>
            <a:r>
              <a:rPr lang="en-US" sz="1600" dirty="0" smtClean="0"/>
              <a:t>(</a:t>
            </a:r>
            <a:r>
              <a:rPr lang="en-US" sz="1600" i="1" dirty="0" smtClean="0"/>
              <a:t>arguments</a:t>
            </a:r>
            <a:r>
              <a:rPr lang="en-US" sz="1600" dirty="0" smtClean="0"/>
              <a:t>)</a:t>
            </a:r>
          </a:p>
          <a:p>
            <a:pPr lvl="1"/>
            <a:r>
              <a:rPr lang="en-US" sz="1600" dirty="0" smtClean="0"/>
              <a:t>All arguments are optional</a:t>
            </a:r>
          </a:p>
          <a:p>
            <a:pPr lvl="1"/>
            <a:r>
              <a:rPr lang="en-US" sz="1600" dirty="0" smtClean="0"/>
              <a:t>Arguments can be passed by name or position</a:t>
            </a:r>
          </a:p>
          <a:p>
            <a:pPr lvl="1"/>
            <a:endParaRPr lang="en-US" sz="1600" dirty="0" smtClean="0"/>
          </a:p>
          <a:p>
            <a:pPr lvl="1"/>
            <a:endParaRPr lang="en-US" sz="1600" dirty="0" smtClean="0"/>
          </a:p>
          <a:p>
            <a:pPr lvl="1"/>
            <a:endParaRPr lang="en-US" sz="1600" dirty="0" smtClean="0"/>
          </a:p>
          <a:p>
            <a:pPr lvl="1"/>
            <a:endParaRPr lang="en-US" sz="1600" dirty="0" smtClean="0"/>
          </a:p>
          <a:p>
            <a:endParaRPr lang="en-US" sz="1600" dirty="0" smtClean="0"/>
          </a:p>
          <a:p>
            <a:endParaRPr lang="en-US" sz="1600" dirty="0" smtClean="0"/>
          </a:p>
          <a:p>
            <a:r>
              <a:rPr lang="en-US" sz="1600" dirty="0" smtClean="0"/>
              <a:t>Examples:</a:t>
            </a:r>
          </a:p>
          <a:p>
            <a:pPr lvl="1"/>
            <a:r>
              <a:rPr lang="en-US" sz="1600" dirty="0" err="1" smtClean="0">
                <a:solidFill>
                  <a:schemeClr val="accent3">
                    <a:lumMod val="50000"/>
                  </a:schemeClr>
                </a:solidFill>
              </a:rPr>
              <a:t>myVarDictionary</a:t>
            </a:r>
            <a:r>
              <a:rPr lang="en-US" sz="1600" dirty="0" smtClean="0">
                <a:solidFill>
                  <a:schemeClr val="accent3">
                    <a:lumMod val="50000"/>
                  </a:schemeClr>
                </a:solidFill>
              </a:rPr>
              <a:t> [</a:t>
            </a:r>
            <a:r>
              <a:rPr lang="en-US" sz="1600" dirty="0" err="1" smtClean="0">
                <a:solidFill>
                  <a:schemeClr val="accent3">
                    <a:lumMod val="50000"/>
                  </a:schemeClr>
                </a:solidFill>
              </a:rPr>
              <a:t>i</a:t>
            </a:r>
            <a:r>
              <a:rPr lang="en-US" sz="1600" dirty="0" smtClean="0">
                <a:solidFill>
                  <a:schemeClr val="accent3">
                    <a:lumMod val="50000"/>
                  </a:schemeClr>
                </a:solidFill>
              </a:rPr>
              <a:t>] = </a:t>
            </a:r>
            <a:r>
              <a:rPr lang="en-US" sz="1600" dirty="0" err="1" smtClean="0">
                <a:solidFill>
                  <a:schemeClr val="accent3">
                    <a:lumMod val="50000"/>
                  </a:schemeClr>
                </a:solidFill>
              </a:rPr>
              <a:t>myModel.addVar</a:t>
            </a:r>
            <a:r>
              <a:rPr lang="en-US" sz="1600" dirty="0" smtClean="0">
                <a:solidFill>
                  <a:schemeClr val="accent3">
                    <a:lumMod val="50000"/>
                  </a:schemeClr>
                </a:solidFill>
              </a:rPr>
              <a:t>(</a:t>
            </a:r>
            <a:r>
              <a:rPr lang="en-US" sz="1600" dirty="0" err="1" smtClean="0">
                <a:solidFill>
                  <a:schemeClr val="accent3">
                    <a:lumMod val="50000"/>
                  </a:schemeClr>
                </a:solidFill>
              </a:rPr>
              <a:t>obj</a:t>
            </a:r>
            <a:r>
              <a:rPr lang="en-US" sz="1600" dirty="0" smtClean="0">
                <a:solidFill>
                  <a:schemeClr val="accent3">
                    <a:lumMod val="50000"/>
                  </a:schemeClr>
                </a:solidFill>
              </a:rPr>
              <a:t>=15, </a:t>
            </a:r>
            <a:r>
              <a:rPr lang="en-US" sz="1600" dirty="0" err="1" smtClean="0">
                <a:solidFill>
                  <a:schemeClr val="accent3">
                    <a:lumMod val="50000"/>
                  </a:schemeClr>
                </a:solidFill>
              </a:rPr>
              <a:t>vtype</a:t>
            </a:r>
            <a:r>
              <a:rPr lang="en-US" sz="1600" dirty="0" smtClean="0">
                <a:solidFill>
                  <a:schemeClr val="accent3">
                    <a:lumMod val="50000"/>
                  </a:schemeClr>
                </a:solidFill>
              </a:rPr>
              <a:t>=GRB.INTEGER, name=“</a:t>
            </a:r>
            <a:r>
              <a:rPr lang="en-US" sz="1600" dirty="0" err="1" smtClean="0">
                <a:solidFill>
                  <a:schemeClr val="accent3">
                    <a:lumMod val="50000"/>
                  </a:schemeClr>
                </a:solidFill>
              </a:rPr>
              <a:t>myVar</a:t>
            </a:r>
            <a:r>
              <a:rPr lang="en-US" sz="1600" dirty="0" smtClean="0">
                <a:solidFill>
                  <a:schemeClr val="accent3">
                    <a:lumMod val="50000"/>
                  </a:schemeClr>
                </a:solidFill>
              </a:rPr>
              <a:t>”)</a:t>
            </a:r>
          </a:p>
          <a:p>
            <a:pPr lvl="1"/>
            <a:r>
              <a:rPr lang="en-US" sz="1600" dirty="0" err="1" smtClean="0">
                <a:solidFill>
                  <a:schemeClr val="accent3">
                    <a:lumMod val="50000"/>
                  </a:schemeClr>
                </a:solidFill>
              </a:rPr>
              <a:t>myVarDictionary</a:t>
            </a:r>
            <a:r>
              <a:rPr lang="en-US" sz="1600" dirty="0" smtClean="0">
                <a:solidFill>
                  <a:schemeClr val="accent3">
                    <a:lumMod val="50000"/>
                  </a:schemeClr>
                </a:solidFill>
              </a:rPr>
              <a:t> [</a:t>
            </a:r>
            <a:r>
              <a:rPr lang="en-US" sz="1600" dirty="0" err="1" smtClean="0">
                <a:solidFill>
                  <a:schemeClr val="accent3">
                    <a:lumMod val="50000"/>
                  </a:schemeClr>
                </a:solidFill>
              </a:rPr>
              <a:t>i</a:t>
            </a:r>
            <a:r>
              <a:rPr lang="en-US" sz="1600" dirty="0" smtClean="0">
                <a:solidFill>
                  <a:schemeClr val="accent3">
                    <a:lumMod val="50000"/>
                  </a:schemeClr>
                </a:solidFill>
              </a:rPr>
              <a:t>] = </a:t>
            </a:r>
            <a:r>
              <a:rPr lang="en-US" sz="1600" dirty="0" err="1" smtClean="0">
                <a:solidFill>
                  <a:schemeClr val="accent3">
                    <a:lumMod val="50000"/>
                  </a:schemeClr>
                </a:solidFill>
              </a:rPr>
              <a:t>myModel.addVar</a:t>
            </a:r>
            <a:r>
              <a:rPr lang="en-US" sz="1600" dirty="0" smtClean="0">
                <a:solidFill>
                  <a:schemeClr val="accent3">
                    <a:lumMod val="50000"/>
                  </a:schemeClr>
                </a:solidFill>
              </a:rPr>
              <a:t>( , ,15,GRB.INTEGER, “</a:t>
            </a:r>
            <a:r>
              <a:rPr lang="en-US" sz="1600" dirty="0" err="1" smtClean="0">
                <a:solidFill>
                  <a:schemeClr val="accent3">
                    <a:lumMod val="50000"/>
                  </a:schemeClr>
                </a:solidFill>
              </a:rPr>
              <a:t>myVar</a:t>
            </a:r>
            <a:r>
              <a:rPr lang="en-US" sz="1600" dirty="0" smtClean="0">
                <a:solidFill>
                  <a:schemeClr val="accent3">
                    <a:lumMod val="50000"/>
                  </a:schemeClr>
                </a:solidFill>
              </a:rPr>
              <a:t>”) </a:t>
            </a:r>
            <a:br>
              <a:rPr lang="en-US" sz="1600" dirty="0" smtClean="0">
                <a:solidFill>
                  <a:schemeClr val="accent3">
                    <a:lumMod val="50000"/>
                  </a:schemeClr>
                </a:solidFill>
              </a:rPr>
            </a:br>
            <a:r>
              <a:rPr lang="en-US" sz="1600" dirty="0" smtClean="0">
                <a:solidFill>
                  <a:srgbClr val="FF0000"/>
                </a:solidFill>
              </a:rPr>
              <a:t>(someone check this)</a:t>
            </a:r>
          </a:p>
          <a:p>
            <a:r>
              <a:rPr lang="en-US" sz="1600" dirty="0" err="1" smtClean="0"/>
              <a:t>Gurobi</a:t>
            </a:r>
            <a:r>
              <a:rPr lang="en-US" sz="1600" dirty="0" smtClean="0"/>
              <a:t> variables can be passed into procedures/functions as arguments</a:t>
            </a:r>
          </a:p>
          <a:p>
            <a:r>
              <a:rPr lang="en-US" sz="1600" dirty="0" err="1" smtClean="0"/>
              <a:t>Gurobi</a:t>
            </a:r>
            <a:r>
              <a:rPr lang="en-US" sz="1600" dirty="0" smtClean="0"/>
              <a:t> variables can be returned from procedures/function</a:t>
            </a:r>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a:buNone/>
            </a:pPr>
            <a:endParaRPr lang="en-US" sz="1600" dirty="0"/>
          </a:p>
        </p:txBody>
      </p:sp>
      <p:sp>
        <p:nvSpPr>
          <p:cNvPr id="4" name="Slide Number Placeholder 3"/>
          <p:cNvSpPr>
            <a:spLocks noGrp="1"/>
          </p:cNvSpPr>
          <p:nvPr>
            <p:ph type="sldNum" sz="quarter" idx="12"/>
          </p:nvPr>
        </p:nvSpPr>
        <p:spPr/>
        <p:txBody>
          <a:bodyPr/>
          <a:lstStyle/>
          <a:p>
            <a:fld id="{0E506935-1303-44BA-BDF9-B541015E6A71}" type="slidenum">
              <a:rPr/>
              <a:pPr/>
              <a:t>7</a:t>
            </a:fld>
            <a:endParaRPr/>
          </a:p>
        </p:txBody>
      </p:sp>
      <p:pic>
        <p:nvPicPr>
          <p:cNvPr id="3074" name="Picture 2"/>
          <p:cNvPicPr>
            <a:picLocks noChangeAspect="1" noChangeArrowheads="1"/>
          </p:cNvPicPr>
          <p:nvPr/>
        </p:nvPicPr>
        <p:blipFill>
          <a:blip r:embed="rId2" cstate="print"/>
          <a:srcRect/>
          <a:stretch>
            <a:fillRect/>
          </a:stretch>
        </p:blipFill>
        <p:spPr bwMode="auto">
          <a:xfrm>
            <a:off x="381000" y="3352800"/>
            <a:ext cx="8423560" cy="1447800"/>
          </a:xfrm>
          <a:prstGeom prst="rect">
            <a:avLst/>
          </a:prstGeom>
          <a:noFill/>
          <a:ln w="9525">
            <a:noFill/>
            <a:miter lim="800000"/>
            <a:headEnd/>
            <a:tailEnd/>
          </a:ln>
          <a:effectLst/>
        </p:spPr>
      </p:pic>
    </p:spTree>
    <p:extLst>
      <p:ext uri="{BB962C8B-B14F-4D97-AF65-F5344CB8AC3E}">
        <p14:creationId xmlns:p14="http://schemas.microsoft.com/office/powerpoint/2010/main" val="568880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constraints (1 of 2)</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r>
              <a:rPr lang="en-US" sz="1600" dirty="0" smtClean="0"/>
              <a:t>In general, constraints are harder to capture than variables</a:t>
            </a:r>
          </a:p>
          <a:p>
            <a:pPr lvl="1"/>
            <a:r>
              <a:rPr lang="en-US" sz="1400" dirty="0" smtClean="0"/>
              <a:t>More families of constraints than families of variables</a:t>
            </a:r>
          </a:p>
          <a:p>
            <a:pPr lvl="1"/>
            <a:r>
              <a:rPr lang="en-US" sz="1400" dirty="0" smtClean="0"/>
              <a:t>Indexes are similar in structure or different in quantity</a:t>
            </a:r>
          </a:p>
          <a:p>
            <a:pPr lvl="1"/>
            <a:r>
              <a:rPr lang="en-US" sz="1400" dirty="0" smtClean="0"/>
              <a:t>Easier to use names to capture constraints</a:t>
            </a:r>
          </a:p>
          <a:p>
            <a:pPr lvl="1"/>
            <a:r>
              <a:rPr lang="en-US" sz="1400" dirty="0" smtClean="0"/>
              <a:t>Dictionaries are ideal for managing constraints</a:t>
            </a:r>
          </a:p>
          <a:p>
            <a:pPr lvl="1"/>
            <a:r>
              <a:rPr lang="en-US" sz="1400" dirty="0" smtClean="0"/>
              <a:t>Initially we will not manipulate constraints, later we </a:t>
            </a:r>
            <a:r>
              <a:rPr lang="en-US" sz="1400" dirty="0" err="1" smtClean="0"/>
              <a:t>wil</a:t>
            </a:r>
            <a:endParaRPr lang="en-US" sz="1400" dirty="0" smtClean="0"/>
          </a:p>
          <a:p>
            <a:r>
              <a:rPr lang="en-US" sz="1600" dirty="0" smtClean="0"/>
              <a:t>General </a:t>
            </a:r>
            <a:r>
              <a:rPr lang="en-US" sz="1600" dirty="0" err="1" smtClean="0"/>
              <a:t>Gurobi</a:t>
            </a:r>
            <a:r>
              <a:rPr lang="en-US" sz="1600" dirty="0" smtClean="0"/>
              <a:t> constraint definition format</a:t>
            </a:r>
          </a:p>
          <a:p>
            <a:pPr lvl="1"/>
            <a:r>
              <a:rPr lang="en-US" sz="1400" dirty="0" err="1" smtClean="0"/>
              <a:t>Model.addConstrs</a:t>
            </a:r>
            <a:r>
              <a:rPr lang="en-US" sz="1400" dirty="0" smtClean="0"/>
              <a:t>(</a:t>
            </a:r>
            <a:r>
              <a:rPr lang="en-US" sz="1400" i="1" dirty="0" smtClean="0"/>
              <a:t>arguments</a:t>
            </a:r>
            <a:r>
              <a:rPr lang="en-US" sz="1400" dirty="0" smtClean="0"/>
              <a:t>)	</a:t>
            </a:r>
          </a:p>
          <a:p>
            <a:pPr lvl="1"/>
            <a:r>
              <a:rPr lang="en-US" sz="1400" dirty="0" smtClean="0"/>
              <a:t>Arguments are passed by position or name; “argument=“ is optional to declare</a:t>
            </a:r>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r>
              <a:rPr lang="en-US" sz="1600" dirty="0" smtClean="0"/>
              <a:t>“Depends” because there are two ways to call constraints:</a:t>
            </a:r>
          </a:p>
          <a:p>
            <a:pPr lvl="1"/>
            <a:r>
              <a:rPr lang="en-US" sz="1400" dirty="0" smtClean="0"/>
              <a:t>By position: </a:t>
            </a:r>
            <a:r>
              <a:rPr lang="en-US" sz="1400" dirty="0" err="1" smtClean="0"/>
              <a:t>myConstDictionary</a:t>
            </a:r>
            <a:r>
              <a:rPr lang="en-US" sz="1400" dirty="0" smtClean="0"/>
              <a:t>[</a:t>
            </a:r>
            <a:r>
              <a:rPr lang="en-US" sz="1400" dirty="0" err="1" smtClean="0"/>
              <a:t>i</a:t>
            </a:r>
            <a:r>
              <a:rPr lang="en-US" sz="1400" dirty="0" smtClean="0"/>
              <a:t>] = </a:t>
            </a:r>
            <a:r>
              <a:rPr lang="en-US" sz="1400" dirty="0" err="1" smtClean="0"/>
              <a:t>myModel.addConstr</a:t>
            </a:r>
            <a:r>
              <a:rPr lang="en-US" sz="1400" dirty="0" smtClean="0"/>
              <a:t>(x + 2*y, GRB.EQUAL, 3, “</a:t>
            </a:r>
            <a:r>
              <a:rPr lang="en-US" sz="1400" dirty="0" err="1" smtClean="0"/>
              <a:t>myConstName</a:t>
            </a:r>
            <a:r>
              <a:rPr lang="en-US" sz="1400" dirty="0" smtClean="0"/>
              <a:t>”)</a:t>
            </a:r>
          </a:p>
          <a:p>
            <a:pPr lvl="1"/>
            <a:r>
              <a:rPr lang="en-US" sz="1400" dirty="0" smtClean="0"/>
              <a:t>As a complete constraint: </a:t>
            </a:r>
            <a:r>
              <a:rPr lang="en-US" sz="1400" dirty="0" err="1" smtClean="0"/>
              <a:t>myConstDictionary</a:t>
            </a:r>
            <a:r>
              <a:rPr lang="en-US" sz="1400" dirty="0" smtClean="0"/>
              <a:t>[</a:t>
            </a:r>
            <a:r>
              <a:rPr lang="en-US" sz="1400" dirty="0" err="1" smtClean="0"/>
              <a:t>i</a:t>
            </a:r>
            <a:r>
              <a:rPr lang="en-US" sz="1400" dirty="0" smtClean="0"/>
              <a:t>] = </a:t>
            </a:r>
            <a:r>
              <a:rPr lang="en-US" sz="1400" dirty="0" err="1" smtClean="0"/>
              <a:t>myModel.addConstr</a:t>
            </a:r>
            <a:r>
              <a:rPr lang="en-US" sz="1400" dirty="0" smtClean="0"/>
              <a:t>(x + 2*y == 3, “</a:t>
            </a:r>
            <a:r>
              <a:rPr lang="en-US" sz="1400" dirty="0" err="1" smtClean="0"/>
              <a:t>myConstName</a:t>
            </a:r>
            <a:r>
              <a:rPr lang="en-US" sz="1400" dirty="0" smtClean="0"/>
              <a:t>”)</a:t>
            </a:r>
          </a:p>
        </p:txBody>
      </p:sp>
      <p:sp>
        <p:nvSpPr>
          <p:cNvPr id="4" name="Slide Number Placeholder 3"/>
          <p:cNvSpPr>
            <a:spLocks noGrp="1"/>
          </p:cNvSpPr>
          <p:nvPr>
            <p:ph type="sldNum" sz="quarter" idx="12"/>
          </p:nvPr>
        </p:nvSpPr>
        <p:spPr/>
        <p:txBody>
          <a:bodyPr/>
          <a:lstStyle/>
          <a:p>
            <a:fld id="{0E506935-1303-44BA-BDF9-B541015E6A71}" type="slidenum">
              <a:rPr/>
              <a:pPr/>
              <a:t>8</a:t>
            </a:fld>
            <a:endParaRPr/>
          </a:p>
        </p:txBody>
      </p:sp>
      <p:pic>
        <p:nvPicPr>
          <p:cNvPr id="4098" name="Picture 2"/>
          <p:cNvPicPr>
            <a:picLocks noChangeAspect="1" noChangeArrowheads="1"/>
          </p:cNvPicPr>
          <p:nvPr/>
        </p:nvPicPr>
        <p:blipFill>
          <a:blip r:embed="rId2" cstate="print"/>
          <a:srcRect/>
          <a:stretch>
            <a:fillRect/>
          </a:stretch>
        </p:blipFill>
        <p:spPr bwMode="auto">
          <a:xfrm>
            <a:off x="762000" y="3657600"/>
            <a:ext cx="7553325" cy="1743075"/>
          </a:xfrm>
          <a:prstGeom prst="rect">
            <a:avLst/>
          </a:prstGeom>
          <a:noFill/>
          <a:ln w="9525">
            <a:noFill/>
            <a:miter lim="800000"/>
            <a:headEnd/>
            <a:tailEnd/>
          </a:ln>
          <a:effectLst/>
        </p:spPr>
      </p:pic>
    </p:spTree>
    <p:extLst>
      <p:ext uri="{BB962C8B-B14F-4D97-AF65-F5344CB8AC3E}">
        <p14:creationId xmlns:p14="http://schemas.microsoft.com/office/powerpoint/2010/main" val="11801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constraints (2 of 2)</a:t>
            </a:r>
            <a:endParaRPr lang="en-US" dirty="0"/>
          </a:p>
        </p:txBody>
      </p:sp>
      <p:sp>
        <p:nvSpPr>
          <p:cNvPr id="3" name="Content Placeholder 2"/>
          <p:cNvSpPr>
            <a:spLocks noGrp="1"/>
          </p:cNvSpPr>
          <p:nvPr>
            <p:ph idx="1"/>
          </p:nvPr>
        </p:nvSpPr>
        <p:spPr>
          <a:xfrm>
            <a:off x="457200" y="1066800"/>
            <a:ext cx="8229600" cy="3200400"/>
          </a:xfrm>
        </p:spPr>
        <p:txBody>
          <a:bodyPr>
            <a:noAutofit/>
          </a:bodyPr>
          <a:lstStyle/>
          <a:p>
            <a:r>
              <a:rPr lang="en-US" sz="1600" dirty="0" smtClean="0"/>
              <a:t>Two tricks to building constraints:</a:t>
            </a:r>
          </a:p>
          <a:p>
            <a:pPr lvl="1"/>
            <a:r>
              <a:rPr lang="en-US" sz="1200" dirty="0" smtClean="0"/>
              <a:t>Recognizing the pattern in the family of constraints</a:t>
            </a:r>
          </a:p>
          <a:p>
            <a:pPr lvl="1"/>
            <a:r>
              <a:rPr lang="en-US" sz="1200" dirty="0" smtClean="0"/>
              <a:t>Smartly and compactly building the linear expression that is the LHS</a:t>
            </a:r>
          </a:p>
          <a:p>
            <a:r>
              <a:rPr lang="en-US" sz="1600" dirty="0" smtClean="0"/>
              <a:t>Thus the emphasis on algebraic formulation of the model; it provides both</a:t>
            </a:r>
          </a:p>
          <a:p>
            <a:r>
              <a:rPr lang="en-US" sz="1600" dirty="0" smtClean="0"/>
              <a:t>Three methods for building LHS and RHS (examples to follow of first two):</a:t>
            </a:r>
          </a:p>
          <a:p>
            <a:pPr lvl="1"/>
            <a:r>
              <a:rPr lang="en-US" sz="1200" dirty="0" err="1" smtClean="0"/>
              <a:t>quicksum</a:t>
            </a:r>
            <a:r>
              <a:rPr lang="en-US" sz="1200" dirty="0" smtClean="0"/>
              <a:t>(): </a:t>
            </a:r>
            <a:r>
              <a:rPr lang="en-US" sz="1200" dirty="0" err="1" smtClean="0"/>
              <a:t>Gurobi</a:t>
            </a:r>
            <a:r>
              <a:rPr lang="en-US" sz="1200" dirty="0" smtClean="0"/>
              <a:t> function that exists only for Python implementation</a:t>
            </a:r>
          </a:p>
          <a:p>
            <a:pPr lvl="1"/>
            <a:r>
              <a:rPr lang="en-US" sz="1200" dirty="0" err="1" smtClean="0"/>
              <a:t>LinExpr</a:t>
            </a:r>
            <a:r>
              <a:rPr lang="en-US" sz="1200" dirty="0" smtClean="0"/>
              <a:t>(): Standard </a:t>
            </a:r>
            <a:r>
              <a:rPr lang="en-US" sz="1200" dirty="0" err="1" smtClean="0"/>
              <a:t>Gurobi</a:t>
            </a:r>
            <a:r>
              <a:rPr lang="en-US" sz="1200" dirty="0" smtClean="0"/>
              <a:t> function for all libraries; think of it as a customized “zip function” for </a:t>
            </a:r>
            <a:r>
              <a:rPr lang="en-US" sz="1200" dirty="0" err="1" smtClean="0"/>
              <a:t>Gurobi</a:t>
            </a:r>
            <a:r>
              <a:rPr lang="en-US" sz="1200" dirty="0" smtClean="0"/>
              <a:t>; implements faster; but lists must be “simple” or already built</a:t>
            </a:r>
          </a:p>
          <a:p>
            <a:pPr lvl="1"/>
            <a:r>
              <a:rPr lang="en-US" sz="1200" dirty="0" err="1" smtClean="0"/>
              <a:t>addTerm</a:t>
            </a:r>
            <a:r>
              <a:rPr lang="en-US" sz="1200" dirty="0" smtClean="0"/>
              <a:t>(): Standard </a:t>
            </a:r>
            <a:r>
              <a:rPr lang="en-US" sz="1200" dirty="0" err="1" smtClean="0"/>
              <a:t>Gurobi</a:t>
            </a:r>
            <a:r>
              <a:rPr lang="en-US" sz="1200" dirty="0" smtClean="0"/>
              <a:t> function for all libraries; builds up linear expressions one term at a time; faster than </a:t>
            </a:r>
            <a:r>
              <a:rPr lang="en-US" sz="1200" dirty="0" err="1" smtClean="0"/>
              <a:t>quicksum</a:t>
            </a:r>
            <a:r>
              <a:rPr lang="en-US" sz="1200" dirty="0" smtClean="0"/>
              <a:t>() but slower than </a:t>
            </a:r>
            <a:r>
              <a:rPr lang="en-US" sz="1200" dirty="0" err="1" smtClean="0"/>
              <a:t>LinExpr</a:t>
            </a:r>
            <a:r>
              <a:rPr lang="en-US" sz="1200" dirty="0" smtClean="0"/>
              <a:t>(); recommend using it to “modify” constraints rather than “build” constraints (</a:t>
            </a:r>
          </a:p>
          <a:p>
            <a:r>
              <a:rPr lang="en-US" sz="1600" dirty="0" smtClean="0"/>
              <a:t>Examples</a:t>
            </a:r>
          </a:p>
          <a:p>
            <a:pPr lvl="1"/>
            <a:r>
              <a:rPr lang="en-US" sz="1200" dirty="0" smtClean="0"/>
              <a:t>Create the two following constraints:  x + 2y + 3z  </a:t>
            </a:r>
            <a:r>
              <a:rPr lang="en-US" sz="1200" u="sng" dirty="0" smtClean="0"/>
              <a:t>&lt;</a:t>
            </a:r>
            <a:r>
              <a:rPr lang="en-US" sz="1200" dirty="0" smtClean="0"/>
              <a:t> 4; x + y </a:t>
            </a:r>
            <a:r>
              <a:rPr lang="en-US" sz="1200" u="sng" dirty="0" smtClean="0"/>
              <a:t>&gt;</a:t>
            </a:r>
            <a:r>
              <a:rPr lang="en-US" sz="1200" dirty="0" smtClean="0"/>
              <a:t>  1</a:t>
            </a:r>
          </a:p>
          <a:p>
            <a:pPr lvl="1"/>
            <a:r>
              <a:rPr lang="en-US" sz="1200" dirty="0" err="1" smtClean="0"/>
              <a:t>Quicksum</a:t>
            </a:r>
            <a:r>
              <a:rPr lang="en-US" sz="1200" dirty="0" smtClean="0"/>
              <a:t>:</a:t>
            </a:r>
          </a:p>
          <a:p>
            <a:pPr lvl="2"/>
            <a:r>
              <a:rPr lang="en-US" sz="1100" dirty="0" err="1" smtClean="0"/>
              <a:t>myConstDictionary</a:t>
            </a:r>
            <a:r>
              <a:rPr lang="en-US" sz="1100" dirty="0" smtClean="0"/>
              <a:t>[“c1”] = </a:t>
            </a:r>
            <a:r>
              <a:rPr lang="en-US" sz="1100" dirty="0" err="1" smtClean="0"/>
              <a:t>myModel.addConstr</a:t>
            </a:r>
            <a:r>
              <a:rPr lang="en-US" sz="1100" dirty="0" smtClean="0"/>
              <a:t>(</a:t>
            </a:r>
            <a:r>
              <a:rPr lang="en-US" sz="1100" dirty="0" err="1" smtClean="0"/>
              <a:t>quicksum</a:t>
            </a:r>
            <a:r>
              <a:rPr lang="en-US" sz="1100" dirty="0" smtClean="0"/>
              <a:t>(x, 2*y, 3*z) &lt;= 4, name = “c1”)</a:t>
            </a:r>
          </a:p>
          <a:p>
            <a:pPr lvl="2"/>
            <a:r>
              <a:rPr lang="en-US" sz="1100" dirty="0" err="1" smtClean="0"/>
              <a:t>myConstDictionary</a:t>
            </a:r>
            <a:r>
              <a:rPr lang="en-US" sz="1100" dirty="0" smtClean="0"/>
              <a:t>[“c2”] = </a:t>
            </a:r>
            <a:r>
              <a:rPr lang="en-US" sz="1100" dirty="0" err="1" smtClean="0"/>
              <a:t>myModel.addConstr</a:t>
            </a:r>
            <a:r>
              <a:rPr lang="en-US" sz="1100" dirty="0" smtClean="0"/>
              <a:t>(</a:t>
            </a:r>
            <a:r>
              <a:rPr lang="en-US" sz="1100" dirty="0" err="1" smtClean="0"/>
              <a:t>quicksum</a:t>
            </a:r>
            <a:r>
              <a:rPr lang="en-US" sz="1100" dirty="0" smtClean="0"/>
              <a:t>(x, y) &gt;= 1, name = “c2”)</a:t>
            </a:r>
          </a:p>
          <a:p>
            <a:pPr lvl="1"/>
            <a:r>
              <a:rPr lang="en-US" sz="1200" dirty="0" err="1" smtClean="0"/>
              <a:t>LinExpr</a:t>
            </a:r>
            <a:endParaRPr lang="en-US" sz="1200" dirty="0" smtClean="0"/>
          </a:p>
          <a:p>
            <a:pPr lvl="2"/>
            <a:r>
              <a:rPr lang="en-US" sz="1100" dirty="0" err="1" smtClean="0"/>
              <a:t>myConstDictionary</a:t>
            </a:r>
            <a:r>
              <a:rPr lang="en-US" sz="1100" dirty="0" smtClean="0"/>
              <a:t>[“c1”] = </a:t>
            </a:r>
            <a:r>
              <a:rPr lang="en-US" sz="1100" dirty="0" err="1" smtClean="0"/>
              <a:t>myModel.addConstr</a:t>
            </a:r>
            <a:r>
              <a:rPr lang="en-US" sz="1100" dirty="0" smtClean="0"/>
              <a:t>(</a:t>
            </a:r>
            <a:r>
              <a:rPr lang="en-US" sz="1100" dirty="0" err="1" smtClean="0"/>
              <a:t>LinExpr</a:t>
            </a:r>
            <a:r>
              <a:rPr lang="en-US" sz="1100" dirty="0" smtClean="0"/>
              <a:t>([1, 2, 3], [x, y, z] &lt;= 4, name=“c1”)</a:t>
            </a:r>
          </a:p>
          <a:p>
            <a:pPr lvl="2"/>
            <a:r>
              <a:rPr lang="en-US" sz="1100" dirty="0" err="1" smtClean="0"/>
              <a:t>myConstDictionary</a:t>
            </a:r>
            <a:r>
              <a:rPr lang="en-US" sz="1100" dirty="0" smtClean="0"/>
              <a:t>[“c2”] = </a:t>
            </a:r>
            <a:r>
              <a:rPr lang="en-US" sz="1100" dirty="0" err="1" smtClean="0"/>
              <a:t>myModel.addConstr</a:t>
            </a:r>
            <a:r>
              <a:rPr lang="en-US" sz="1100" dirty="0" smtClean="0"/>
              <a:t>(</a:t>
            </a:r>
            <a:r>
              <a:rPr lang="en-US" sz="1100" dirty="0" err="1" smtClean="0"/>
              <a:t>LinExpr</a:t>
            </a:r>
            <a:r>
              <a:rPr lang="en-US" sz="1100" dirty="0" smtClean="0"/>
              <a:t>([1, 1], [x, y] &gt;= 1, name=“c2”)</a:t>
            </a:r>
          </a:p>
          <a:p>
            <a:r>
              <a:rPr lang="en-US" sz="1600" dirty="0" smtClean="0"/>
              <a:t>In reality, you cannot type in every term; you must build lists smartly</a:t>
            </a:r>
          </a:p>
          <a:p>
            <a:pPr lvl="1"/>
            <a:r>
              <a:rPr lang="en-US" sz="1200" dirty="0" smtClean="0"/>
              <a:t>a = [1, 2, 3]</a:t>
            </a:r>
          </a:p>
          <a:p>
            <a:pPr lvl="1"/>
            <a:r>
              <a:rPr lang="en-US" sz="1200" dirty="0" smtClean="0"/>
              <a:t>x = [x1, x2, x3]</a:t>
            </a:r>
          </a:p>
          <a:p>
            <a:pPr lvl="1"/>
            <a:r>
              <a:rPr lang="en-US" sz="1200" dirty="0" err="1" smtClean="0"/>
              <a:t>myModel.addConstr</a:t>
            </a:r>
            <a:r>
              <a:rPr lang="en-US" sz="1200" dirty="0" smtClean="0"/>
              <a:t>(</a:t>
            </a:r>
            <a:r>
              <a:rPr lang="en-US" sz="1200" dirty="0" err="1" smtClean="0"/>
              <a:t>quicksum</a:t>
            </a:r>
            <a:r>
              <a:rPr lang="en-US" sz="1200" dirty="0" smtClean="0"/>
              <a:t>(a[</a:t>
            </a:r>
            <a:r>
              <a:rPr lang="en-US" sz="1200" dirty="0" err="1" smtClean="0"/>
              <a:t>i</a:t>
            </a:r>
            <a:r>
              <a:rPr lang="en-US" sz="1200" dirty="0" smtClean="0"/>
              <a:t>]*x[</a:t>
            </a:r>
            <a:r>
              <a:rPr lang="en-US" sz="1200" dirty="0" err="1" smtClean="0"/>
              <a:t>i</a:t>
            </a:r>
            <a:r>
              <a:rPr lang="en-US" sz="1200" dirty="0" smtClean="0"/>
              <a:t>] for </a:t>
            </a:r>
            <a:r>
              <a:rPr lang="en-US" sz="1200" dirty="0" err="1" smtClean="0"/>
              <a:t>i</a:t>
            </a:r>
            <a:r>
              <a:rPr lang="en-US" sz="1200" dirty="0" smtClean="0"/>
              <a:t> in range(0,3) &lt;= 4, name = “c1”)</a:t>
            </a:r>
          </a:p>
          <a:p>
            <a:pPr lvl="1"/>
            <a:r>
              <a:rPr lang="en-US" sz="1200" dirty="0" err="1" smtClean="0"/>
              <a:t>myModel.addConstr</a:t>
            </a:r>
            <a:r>
              <a:rPr lang="en-US" sz="1200" dirty="0" smtClean="0"/>
              <a:t>(</a:t>
            </a:r>
            <a:r>
              <a:rPr lang="en-US" sz="1200" dirty="0" err="1" smtClean="0"/>
              <a:t>LinExpr</a:t>
            </a:r>
            <a:r>
              <a:rPr lang="en-US" sz="1200" dirty="0" smtClean="0"/>
              <a:t>(a, x) &lt;= 4, name = “c1”)</a:t>
            </a:r>
          </a:p>
          <a:p>
            <a:pPr lvl="1"/>
            <a:r>
              <a:rPr lang="en-US" sz="1200" dirty="0" smtClean="0"/>
              <a:t>Bottom Line:  </a:t>
            </a:r>
            <a:r>
              <a:rPr lang="en-US" sz="1200" dirty="0" err="1" smtClean="0"/>
              <a:t>quicksum</a:t>
            </a:r>
            <a:r>
              <a:rPr lang="en-US" sz="1200" dirty="0" smtClean="0"/>
              <a:t>() builds lists inside of </a:t>
            </a:r>
            <a:r>
              <a:rPr lang="en-US" sz="1200" dirty="0" err="1" smtClean="0"/>
              <a:t>addConstr</a:t>
            </a:r>
            <a:r>
              <a:rPr lang="en-US" sz="1200" dirty="0" smtClean="0"/>
              <a:t>() while </a:t>
            </a:r>
            <a:r>
              <a:rPr lang="en-US" sz="1200" dirty="0" err="1" smtClean="0"/>
              <a:t>LinExpr</a:t>
            </a:r>
            <a:r>
              <a:rPr lang="en-US" sz="1200" dirty="0" smtClean="0"/>
              <a:t>() requires lists to be built outside of </a:t>
            </a:r>
            <a:r>
              <a:rPr lang="en-US" sz="1200" dirty="0" err="1" smtClean="0"/>
              <a:t>addConstr</a:t>
            </a:r>
            <a:r>
              <a:rPr lang="en-US" sz="1200" dirty="0" smtClean="0"/>
              <a:t>(); same amount of work for you</a:t>
            </a:r>
          </a:p>
          <a:p>
            <a:pPr lvl="1"/>
            <a:endParaRPr lang="en-US" sz="1200" dirty="0" smtClean="0"/>
          </a:p>
          <a:p>
            <a:pPr lvl="1"/>
            <a:endParaRPr lang="en-US" sz="1200" dirty="0" smtClean="0"/>
          </a:p>
          <a:p>
            <a:pPr lvl="2"/>
            <a:endParaRPr lang="en-US" sz="1100" dirty="0" smtClean="0"/>
          </a:p>
          <a:p>
            <a:pPr lvl="1"/>
            <a:endParaRPr lang="en-US" sz="1100" dirty="0" smtClean="0"/>
          </a:p>
        </p:txBody>
      </p:sp>
      <p:sp>
        <p:nvSpPr>
          <p:cNvPr id="4" name="Slide Number Placeholder 3"/>
          <p:cNvSpPr>
            <a:spLocks noGrp="1"/>
          </p:cNvSpPr>
          <p:nvPr>
            <p:ph type="sldNum" sz="quarter" idx="12"/>
          </p:nvPr>
        </p:nvSpPr>
        <p:spPr/>
        <p:txBody>
          <a:bodyPr/>
          <a:lstStyle/>
          <a:p>
            <a:fld id="{0E506935-1303-44BA-BDF9-B541015E6A71}" type="slidenum">
              <a:rPr/>
              <a:pPr/>
              <a:t>9</a:t>
            </a:fld>
            <a:endParaRPr/>
          </a:p>
        </p:txBody>
      </p:sp>
    </p:spTree>
    <p:extLst>
      <p:ext uri="{BB962C8B-B14F-4D97-AF65-F5344CB8AC3E}">
        <p14:creationId xmlns:p14="http://schemas.microsoft.com/office/powerpoint/2010/main" val="1349795407"/>
      </p:ext>
    </p:extLst>
  </p:cSld>
  <p:clrMapOvr>
    <a:masterClrMapping/>
  </p:clrMapOvr>
</p:sld>
</file>

<file path=ppt/theme/theme1.xml><?xml version="1.0" encoding="utf-8"?>
<a:theme xmlns:a="http://schemas.openxmlformats.org/drawingml/2006/main" name="1_OR604Template">
  <a:themeElements>
    <a:clrScheme name="Mason 1">
      <a:dk1>
        <a:srgbClr val="000000"/>
      </a:dk1>
      <a:lt1>
        <a:srgbClr val="FFFFFF"/>
      </a:lt1>
      <a:dk2>
        <a:srgbClr val="505A2D"/>
      </a:dk2>
      <a:lt2>
        <a:srgbClr val="9EB060"/>
      </a:lt2>
      <a:accent1>
        <a:srgbClr val="505A2D"/>
      </a:accent1>
      <a:accent2>
        <a:srgbClr val="788843"/>
      </a:accent2>
      <a:accent3>
        <a:srgbClr val="C4CF9F"/>
      </a:accent3>
      <a:accent4>
        <a:srgbClr val="D8DFBF"/>
      </a:accent4>
      <a:accent5>
        <a:srgbClr val="EBEFDF"/>
      </a:accent5>
      <a:accent6>
        <a:srgbClr val="F8FAF4"/>
      </a:accent6>
      <a:hlink>
        <a:srgbClr val="006600"/>
      </a:hlink>
      <a:folHlink>
        <a:srgbClr val="00CC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3190</Words>
  <Application>Microsoft Office PowerPoint</Application>
  <PresentationFormat>On-screen Show (4:3)</PresentationFormat>
  <Paragraphs>303</Paragraphs>
  <Slides>19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1_OR604Template</vt:lpstr>
      <vt:lpstr>Equation</vt:lpstr>
      <vt:lpstr>OR 604 Practical Optimization</vt:lpstr>
      <vt:lpstr>Agenda</vt:lpstr>
      <vt:lpstr>Formulate a time-phased model</vt:lpstr>
      <vt:lpstr>Building Large Models</vt:lpstr>
      <vt:lpstr>Linear Programming</vt:lpstr>
      <vt:lpstr>Defining the model</vt:lpstr>
      <vt:lpstr>Defining variables</vt:lpstr>
      <vt:lpstr>Defining constraints (1 of 2)</vt:lpstr>
      <vt:lpstr>Defining constraints (2 of 2)</vt:lpstr>
      <vt:lpstr>Solving the model</vt:lpstr>
      <vt:lpstr>Capturing the solution (1 of 2)</vt:lpstr>
      <vt:lpstr>Capturing the solution (2 of 2)</vt:lpstr>
      <vt:lpstr>NFL Homework (Core Model)</vt:lpstr>
      <vt:lpstr>NFL Homework (Enhancement 1)</vt:lpstr>
      <vt:lpstr>NFL Homework (Enhancement 2)</vt:lpstr>
      <vt:lpstr>NFL Homework (Enhancement 3)</vt:lpstr>
      <vt:lpstr>NFL Homework (Enhancement 4)</vt:lpstr>
      <vt:lpstr>NFL Homework (Modification 1)</vt:lpstr>
      <vt:lpstr>NFL Homework (Modification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Large Models</dc:title>
  <dc:creator>Steve</dc:creator>
  <cp:lastModifiedBy>Steve</cp:lastModifiedBy>
  <cp:revision>12</cp:revision>
  <dcterms:created xsi:type="dcterms:W3CDTF">2015-05-25T13:36:04Z</dcterms:created>
  <dcterms:modified xsi:type="dcterms:W3CDTF">2015-06-19T23:10:26Z</dcterms:modified>
</cp:coreProperties>
</file>