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184A-C6AB-B809-A51B-5DC18D1A7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96FF9-8BAB-FC45-3917-A94BCE3C5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8277-956B-8829-6D3C-A94F1946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65B7-58F0-C9E6-C3CF-78BCFF48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F43D-2492-C1BE-2FE2-AA37852D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A753-EDD6-83ED-18A1-6D775A32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DA98-0F5D-1A7E-1B87-EB2EAC1C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D4F6-E140-FE8A-433F-86A4575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6663-0178-9508-92E2-763107A3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B8D1-9BA9-AF3F-761A-BDD34677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1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99102-3683-F09E-E22A-CEC766C3F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15B94-583C-0EE8-F130-E38555B97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42E0-8CE9-7990-1425-939A4C10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1196-43C3-10C4-0EF4-F4D3C9C2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7B58-316D-ABC3-EF75-E1E5DA5A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24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D02B-6901-2716-FF5A-D5A88D81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819D-8546-98B4-C99D-6324D600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984C7-6FB4-6AA6-C662-E3F74AEE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5934-515C-DB36-7ABD-CF581AC2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B518-8AC4-8B84-30C0-51EF8302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BE2B-CB50-B773-580F-D8B74955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7767-9FE5-7525-4DAB-3E58B8412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31D4-8258-E806-DFCF-4F58F4E2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E297-CD0D-679A-2415-46D26252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E956-46D8-2D84-E1E2-81A4EB96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9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9F3-69EC-FBB2-AC95-69548419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2518-238E-F803-3A5D-4D25059F8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DE5FC-7B32-8476-9736-FD41488EB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1FCE8-7A7B-D8D1-63C1-3C085F1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62F62-D302-8A96-43CD-29721684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E3C0-A7B9-F923-C7D6-8C786471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83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6CD-7BAF-ADE4-41FE-3CE15513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47EBA-C5B6-5BBF-9E13-F40547BC3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03E32-37F6-1AF7-9370-B8143CA6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7CFC7-F692-06E7-F781-021EDAADD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34EAF-68DD-0E92-3789-1EB66FDE5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16C0B-70CD-7F8C-30DE-51405FAB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B158F-78BE-685A-FB44-41C69FEC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2E6C5-CACB-5E77-0586-B082782A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1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36DD-77C1-9A54-4449-DAF91DB1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63E73-7EB9-D7B9-5371-D11481A8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410D9-1FD4-6A55-0B02-103B98F9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1E788-8AE1-EB18-02A2-C228CAE8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3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3C02-CE9C-3110-4894-D8027813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8A841-5B83-CDA4-4918-8A52B69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7B4E-5A5B-5F41-DBB8-AEE54FFC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6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270E-3170-4AB9-4844-95602077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6D7A-70DB-EC30-47F7-7FEA1AC2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2E590-3CC5-403C-09E4-211EDD905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0571-F554-AB89-83FF-742B9EC9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556AD-2A4C-4524-2DD0-F7FE639D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A706-4806-11BF-7BB5-1B53D8E3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6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73BC-5890-3B3C-43BC-7B4BEE89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9FEEB-9ED8-5009-0AE6-459529CC6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C6BD-1B61-0258-731D-31C5317F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E40A-2AC5-BD2E-C6C5-7D5B18B7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F94F-A09E-17CA-A48D-C94B6617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F5E53-15A4-C0FE-7DEE-4661725F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5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F982A-B53D-40A3-3BF5-012FAB4D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3598C-24E1-409D-2201-73D78EC3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7D7D-A308-6D18-55AD-90FDAB98B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958C-151B-4F3A-B6E0-B791EBD77F39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F451F-D600-94BD-232C-2413F1EEE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75BE-8A82-409C-21A0-AE1BE9530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10B8-A728-4F5D-B4F1-67A2DA388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E9F3-C5B4-ACE6-2EFF-FAA7F7FE3FAC}"/>
              </a:ext>
            </a:extLst>
          </p:cNvPr>
          <p:cNvSpPr txBox="1"/>
          <p:nvPr/>
        </p:nvSpPr>
        <p:spPr>
          <a:xfrm>
            <a:off x="491067" y="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A. Local Controller on PC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CE9FAD-162F-7CCA-3A07-4F44C8CDD546}"/>
              </a:ext>
            </a:extLst>
          </p:cNvPr>
          <p:cNvGrpSpPr/>
          <p:nvPr/>
        </p:nvGrpSpPr>
        <p:grpSpPr>
          <a:xfrm>
            <a:off x="664633" y="491066"/>
            <a:ext cx="1003284" cy="4946696"/>
            <a:chOff x="664633" y="491066"/>
            <a:chExt cx="1460500" cy="494669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029503-7EAA-C881-EC5E-07192774E0CF}"/>
                </a:ext>
              </a:extLst>
            </p:cNvPr>
            <p:cNvSpPr/>
            <p:nvPr/>
          </p:nvSpPr>
          <p:spPr>
            <a:xfrm>
              <a:off x="664633" y="491066"/>
              <a:ext cx="1460500" cy="54186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949291-7A53-046B-5561-ACA8A47BCAF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394883" y="1032933"/>
              <a:ext cx="0" cy="44048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99A6AD-3069-5855-03F4-E857CE662D82}"/>
              </a:ext>
            </a:extLst>
          </p:cNvPr>
          <p:cNvGrpSpPr/>
          <p:nvPr/>
        </p:nvGrpSpPr>
        <p:grpSpPr>
          <a:xfrm>
            <a:off x="1845466" y="471972"/>
            <a:ext cx="1182666" cy="5184802"/>
            <a:chOff x="2517599" y="474133"/>
            <a:chExt cx="1560361" cy="51848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DD037FC-6B68-637B-A437-021A222CE5EA}"/>
                </a:ext>
              </a:extLst>
            </p:cNvPr>
            <p:cNvSpPr/>
            <p:nvPr/>
          </p:nvSpPr>
          <p:spPr>
            <a:xfrm>
              <a:off x="2517599" y="474133"/>
              <a:ext cx="1560361" cy="55880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Controller</a:t>
              </a:r>
              <a:br>
                <a:rPr lang="en-GB" sz="1600" b="1" dirty="0"/>
              </a:br>
              <a:r>
                <a:rPr lang="en-GB" sz="1600" b="1" dirty="0"/>
                <a:t>on PC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E05050-821A-BDD9-59ED-53F84AD546E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297772" y="1032933"/>
              <a:ext cx="8" cy="462600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18F000-F81A-F233-3798-79808D8011F1}"/>
              </a:ext>
            </a:extLst>
          </p:cNvPr>
          <p:cNvGrpSpPr/>
          <p:nvPr/>
        </p:nvGrpSpPr>
        <p:grpSpPr>
          <a:xfrm>
            <a:off x="4480063" y="471972"/>
            <a:ext cx="879587" cy="5554133"/>
            <a:chOff x="6817656" y="491066"/>
            <a:chExt cx="879587" cy="555413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491EF7D-53D4-A2F4-6BBF-AC658A23801A}"/>
                </a:ext>
              </a:extLst>
            </p:cNvPr>
            <p:cNvSpPr/>
            <p:nvPr/>
          </p:nvSpPr>
          <p:spPr>
            <a:xfrm>
              <a:off x="6817656" y="491066"/>
              <a:ext cx="879587" cy="55880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Game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6A6481-F1A8-F930-4053-002F41FE171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7254394" y="1049866"/>
              <a:ext cx="3056" cy="49953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60F1B2-2744-1C22-C522-1CF5C5672406}"/>
              </a:ext>
            </a:extLst>
          </p:cNvPr>
          <p:cNvGrpSpPr/>
          <p:nvPr/>
        </p:nvGrpSpPr>
        <p:grpSpPr>
          <a:xfrm>
            <a:off x="3243680" y="471972"/>
            <a:ext cx="879587" cy="5537200"/>
            <a:chOff x="9944099" y="491066"/>
            <a:chExt cx="879587" cy="55372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FA6209E-B74D-2126-68B7-B9EDFD3A60F7}"/>
                </a:ext>
              </a:extLst>
            </p:cNvPr>
            <p:cNvSpPr/>
            <p:nvPr/>
          </p:nvSpPr>
          <p:spPr>
            <a:xfrm>
              <a:off x="9944099" y="491066"/>
              <a:ext cx="879587" cy="54186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Go</a:t>
              </a:r>
              <a:br>
                <a:rPr lang="en-GB" sz="1600" b="1" dirty="0"/>
              </a:br>
              <a:r>
                <a:rPr lang="en-GB" sz="1600" b="1" dirty="0"/>
                <a:t>Server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75C38F-CC22-6B59-09EF-17D5995A967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377219" y="1032933"/>
              <a:ext cx="6674" cy="49953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A463195-AC72-85BE-442B-13D52C0D3B74}"/>
              </a:ext>
            </a:extLst>
          </p:cNvPr>
          <p:cNvSpPr/>
          <p:nvPr/>
        </p:nvSpPr>
        <p:spPr>
          <a:xfrm>
            <a:off x="1166275" y="1313232"/>
            <a:ext cx="1270507" cy="369332"/>
          </a:xfrm>
          <a:prstGeom prst="rightArrow">
            <a:avLst>
              <a:gd name="adj1" fmla="val 50000"/>
              <a:gd name="adj2" fmla="val 60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Press Button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E9F82-875D-BE73-6D51-0DDD60728125}"/>
              </a:ext>
            </a:extLst>
          </p:cNvPr>
          <p:cNvCxnSpPr>
            <a:cxnSpLocks/>
          </p:cNvCxnSpPr>
          <p:nvPr/>
        </p:nvCxnSpPr>
        <p:spPr>
          <a:xfrm>
            <a:off x="2436782" y="2013085"/>
            <a:ext cx="124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0ED798-7752-EA91-0BFE-A33F553CCF3C}"/>
              </a:ext>
            </a:extLst>
          </p:cNvPr>
          <p:cNvCxnSpPr>
            <a:cxnSpLocks/>
          </p:cNvCxnSpPr>
          <p:nvPr/>
        </p:nvCxnSpPr>
        <p:spPr>
          <a:xfrm>
            <a:off x="3698849" y="2866509"/>
            <a:ext cx="1217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12665-80E0-8CDD-458E-899DB9F45229}"/>
              </a:ext>
            </a:extLst>
          </p:cNvPr>
          <p:cNvCxnSpPr>
            <a:cxnSpLocks/>
          </p:cNvCxnSpPr>
          <p:nvPr/>
        </p:nvCxnSpPr>
        <p:spPr>
          <a:xfrm flipH="1">
            <a:off x="1166275" y="3249039"/>
            <a:ext cx="375052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4D670D-9343-BE2E-7425-5CE6C143E345}"/>
              </a:ext>
            </a:extLst>
          </p:cNvPr>
          <p:cNvSpPr txBox="1"/>
          <p:nvPr/>
        </p:nvSpPr>
        <p:spPr>
          <a:xfrm>
            <a:off x="3718329" y="1940755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[in focus]</a:t>
            </a:r>
          </a:p>
        </p:txBody>
      </p:sp>
      <p:sp>
        <p:nvSpPr>
          <p:cNvPr id="44" name="Arrow: U-Turn 43">
            <a:extLst>
              <a:ext uri="{FF2B5EF4-FFF2-40B4-BE49-F238E27FC236}">
                <a16:creationId xmlns:a16="http://schemas.microsoft.com/office/drawing/2014/main" id="{5E400B99-EFD9-F28D-BDAE-8478337066BB}"/>
              </a:ext>
            </a:extLst>
          </p:cNvPr>
          <p:cNvSpPr/>
          <p:nvPr/>
        </p:nvSpPr>
        <p:spPr>
          <a:xfrm rot="5400000">
            <a:off x="3708739" y="2261030"/>
            <a:ext cx="471967" cy="491747"/>
          </a:xfrm>
          <a:prstGeom prst="uturnArrow">
            <a:avLst>
              <a:gd name="adj1" fmla="val 2328"/>
              <a:gd name="adj2" fmla="val 25000"/>
              <a:gd name="adj3" fmla="val 33244"/>
              <a:gd name="adj4" fmla="val 43750"/>
              <a:gd name="adj5" fmla="val 98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F289AF-6CA8-34FD-7E97-B6B0E5FB8205}"/>
              </a:ext>
            </a:extLst>
          </p:cNvPr>
          <p:cNvSpPr txBox="1"/>
          <p:nvPr/>
        </p:nvSpPr>
        <p:spPr>
          <a:xfrm>
            <a:off x="491067" y="5729593"/>
            <a:ext cx="6454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+ secure, PC only needed, reliable control, game specific control</a:t>
            </a:r>
          </a:p>
          <a:p>
            <a:r>
              <a:rPr lang="en-GB" i="1" dirty="0"/>
              <a:t>- inputs are also sent to game (unpredictable, esp. if game updated)</a:t>
            </a:r>
          </a:p>
        </p:txBody>
      </p:sp>
    </p:spTree>
    <p:extLst>
      <p:ext uri="{BB962C8B-B14F-4D97-AF65-F5344CB8AC3E}">
        <p14:creationId xmlns:p14="http://schemas.microsoft.com/office/powerpoint/2010/main" val="35520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E9F3-C5B4-ACE6-2EFF-FAA7F7FE3FAC}"/>
              </a:ext>
            </a:extLst>
          </p:cNvPr>
          <p:cNvSpPr txBox="1"/>
          <p:nvPr/>
        </p:nvSpPr>
        <p:spPr>
          <a:xfrm>
            <a:off x="491067" y="0"/>
            <a:ext cx="219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B. Remote Mobile/PC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CE9FAD-162F-7CCA-3A07-4F44C8CDD546}"/>
              </a:ext>
            </a:extLst>
          </p:cNvPr>
          <p:cNvGrpSpPr/>
          <p:nvPr/>
        </p:nvGrpSpPr>
        <p:grpSpPr>
          <a:xfrm>
            <a:off x="664633" y="491066"/>
            <a:ext cx="1003284" cy="4946696"/>
            <a:chOff x="664633" y="491066"/>
            <a:chExt cx="1460500" cy="494669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029503-7EAA-C881-EC5E-07192774E0CF}"/>
                </a:ext>
              </a:extLst>
            </p:cNvPr>
            <p:cNvSpPr/>
            <p:nvPr/>
          </p:nvSpPr>
          <p:spPr>
            <a:xfrm>
              <a:off x="664633" y="491066"/>
              <a:ext cx="1460500" cy="54186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949291-7A53-046B-5561-ACA8A47BCAF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394883" y="1032933"/>
              <a:ext cx="0" cy="44048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99A6AD-3069-5855-03F4-E857CE662D82}"/>
              </a:ext>
            </a:extLst>
          </p:cNvPr>
          <p:cNvGrpSpPr/>
          <p:nvPr/>
        </p:nvGrpSpPr>
        <p:grpSpPr>
          <a:xfrm>
            <a:off x="1845466" y="471972"/>
            <a:ext cx="1182666" cy="5184802"/>
            <a:chOff x="2517599" y="474133"/>
            <a:chExt cx="1560361" cy="51848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DD037FC-6B68-637B-A437-021A222CE5EA}"/>
                </a:ext>
              </a:extLst>
            </p:cNvPr>
            <p:cNvSpPr/>
            <p:nvPr/>
          </p:nvSpPr>
          <p:spPr>
            <a:xfrm>
              <a:off x="2517599" y="474133"/>
              <a:ext cx="1560361" cy="55880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Controller</a:t>
              </a:r>
              <a:br>
                <a:rPr lang="en-GB" sz="1600" b="1" dirty="0"/>
              </a:br>
              <a:r>
                <a:rPr lang="en-GB" sz="1600" b="1" dirty="0"/>
                <a:t>on PC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E05050-821A-BDD9-59ED-53F84AD546E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297772" y="1032933"/>
              <a:ext cx="8" cy="462600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18F000-F81A-F233-3798-79808D8011F1}"/>
              </a:ext>
            </a:extLst>
          </p:cNvPr>
          <p:cNvGrpSpPr/>
          <p:nvPr/>
        </p:nvGrpSpPr>
        <p:grpSpPr>
          <a:xfrm>
            <a:off x="4480063" y="471973"/>
            <a:ext cx="879587" cy="5248798"/>
            <a:chOff x="6817656" y="491066"/>
            <a:chExt cx="879587" cy="555413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491EF7D-53D4-A2F4-6BBF-AC658A23801A}"/>
                </a:ext>
              </a:extLst>
            </p:cNvPr>
            <p:cNvSpPr/>
            <p:nvPr/>
          </p:nvSpPr>
          <p:spPr>
            <a:xfrm>
              <a:off x="6817656" y="491066"/>
              <a:ext cx="879587" cy="55880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Game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6A6481-F1A8-F930-4053-002F41FE171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7254394" y="1049866"/>
              <a:ext cx="3056" cy="49953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60F1B2-2744-1C22-C522-1CF5C5672406}"/>
              </a:ext>
            </a:extLst>
          </p:cNvPr>
          <p:cNvGrpSpPr/>
          <p:nvPr/>
        </p:nvGrpSpPr>
        <p:grpSpPr>
          <a:xfrm>
            <a:off x="3243680" y="471972"/>
            <a:ext cx="879587" cy="5257620"/>
            <a:chOff x="9944099" y="491066"/>
            <a:chExt cx="879587" cy="55372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FA6209E-B74D-2126-68B7-B9EDFD3A60F7}"/>
                </a:ext>
              </a:extLst>
            </p:cNvPr>
            <p:cNvSpPr/>
            <p:nvPr/>
          </p:nvSpPr>
          <p:spPr>
            <a:xfrm>
              <a:off x="9944099" y="491066"/>
              <a:ext cx="879587" cy="54186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Go</a:t>
              </a:r>
              <a:br>
                <a:rPr lang="en-GB" sz="1600" b="1" dirty="0"/>
              </a:br>
              <a:r>
                <a:rPr lang="en-GB" sz="1600" b="1" dirty="0"/>
                <a:t>Server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75C38F-CC22-6B59-09EF-17D5995A967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377219" y="1032933"/>
              <a:ext cx="6674" cy="49953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A463195-AC72-85BE-442B-13D52C0D3B74}"/>
              </a:ext>
            </a:extLst>
          </p:cNvPr>
          <p:cNvSpPr/>
          <p:nvPr/>
        </p:nvSpPr>
        <p:spPr>
          <a:xfrm>
            <a:off x="1166275" y="3167435"/>
            <a:ext cx="4967543" cy="369332"/>
          </a:xfrm>
          <a:prstGeom prst="rightArrow">
            <a:avLst>
              <a:gd name="adj1" fmla="val 50000"/>
              <a:gd name="adj2" fmla="val 60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Press Screen / Controller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E9F82-875D-BE73-6D51-0DDD60728125}"/>
              </a:ext>
            </a:extLst>
          </p:cNvPr>
          <p:cNvCxnSpPr>
            <a:cxnSpLocks/>
          </p:cNvCxnSpPr>
          <p:nvPr/>
        </p:nvCxnSpPr>
        <p:spPr>
          <a:xfrm>
            <a:off x="6133818" y="3579421"/>
            <a:ext cx="116246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0ED798-7752-EA91-0BFE-A33F553CCF3C}"/>
              </a:ext>
            </a:extLst>
          </p:cNvPr>
          <p:cNvCxnSpPr>
            <a:cxnSpLocks/>
          </p:cNvCxnSpPr>
          <p:nvPr/>
        </p:nvCxnSpPr>
        <p:spPr>
          <a:xfrm>
            <a:off x="3698849" y="4720712"/>
            <a:ext cx="1217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4D670D-9343-BE2E-7425-5CE6C143E345}"/>
              </a:ext>
            </a:extLst>
          </p:cNvPr>
          <p:cNvSpPr txBox="1"/>
          <p:nvPr/>
        </p:nvSpPr>
        <p:spPr>
          <a:xfrm>
            <a:off x="4114135" y="4124758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[in focus]</a:t>
            </a:r>
          </a:p>
        </p:txBody>
      </p:sp>
      <p:sp>
        <p:nvSpPr>
          <p:cNvPr id="44" name="Arrow: U-Turn 43">
            <a:extLst>
              <a:ext uri="{FF2B5EF4-FFF2-40B4-BE49-F238E27FC236}">
                <a16:creationId xmlns:a16="http://schemas.microsoft.com/office/drawing/2014/main" id="{5E400B99-EFD9-F28D-BDAE-8478337066BB}"/>
              </a:ext>
            </a:extLst>
          </p:cNvPr>
          <p:cNvSpPr/>
          <p:nvPr/>
        </p:nvSpPr>
        <p:spPr>
          <a:xfrm rot="5400000">
            <a:off x="3708739" y="4115233"/>
            <a:ext cx="471967" cy="491747"/>
          </a:xfrm>
          <a:prstGeom prst="uturnArrow">
            <a:avLst>
              <a:gd name="adj1" fmla="val 2328"/>
              <a:gd name="adj2" fmla="val 25000"/>
              <a:gd name="adj3" fmla="val 33244"/>
              <a:gd name="adj4" fmla="val 43750"/>
              <a:gd name="adj5" fmla="val 98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F289AF-6CA8-34FD-7E97-B6B0E5FB8205}"/>
              </a:ext>
            </a:extLst>
          </p:cNvPr>
          <p:cNvSpPr txBox="1"/>
          <p:nvPr/>
        </p:nvSpPr>
        <p:spPr>
          <a:xfrm>
            <a:off x="491067" y="5729593"/>
            <a:ext cx="778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+ only need PC + Mobile, game specific control, inputs are not duplicated to game</a:t>
            </a:r>
          </a:p>
          <a:p>
            <a:r>
              <a:rPr lang="en-GB" i="1" dirty="0"/>
              <a:t>- latency/reliability, need internet</a:t>
            </a:r>
          </a:p>
          <a:p>
            <a:endParaRPr lang="en-GB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35721B-C1AD-8F06-E207-2B81F03ADD6C}"/>
              </a:ext>
            </a:extLst>
          </p:cNvPr>
          <p:cNvGrpSpPr/>
          <p:nvPr/>
        </p:nvGrpSpPr>
        <p:grpSpPr>
          <a:xfrm>
            <a:off x="5643006" y="469811"/>
            <a:ext cx="949972" cy="5259781"/>
            <a:chOff x="3691214" y="491066"/>
            <a:chExt cx="1560361" cy="5481912"/>
          </a:xfrm>
          <a:solidFill>
            <a:srgbClr val="FFC000"/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49323D0-B750-9759-9743-400C1B912959}"/>
                </a:ext>
              </a:extLst>
            </p:cNvPr>
            <p:cNvSpPr/>
            <p:nvPr/>
          </p:nvSpPr>
          <p:spPr>
            <a:xfrm>
              <a:off x="3691214" y="491066"/>
              <a:ext cx="1560361" cy="558800"/>
            </a:xfrm>
            <a:prstGeom prst="roundRect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Remote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5F4969-BBA9-FDC4-5B06-14141FAC453D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4471395" y="1049866"/>
              <a:ext cx="25995" cy="4923112"/>
            </a:xfrm>
            <a:prstGeom prst="line">
              <a:avLst/>
            </a:prstGeom>
            <a:grpFill/>
            <a:ln w="9525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5971C5-9FD0-FE26-DF65-1C155B7C095E}"/>
              </a:ext>
            </a:extLst>
          </p:cNvPr>
          <p:cNvCxnSpPr>
            <a:cxnSpLocks/>
          </p:cNvCxnSpPr>
          <p:nvPr/>
        </p:nvCxnSpPr>
        <p:spPr>
          <a:xfrm>
            <a:off x="3683474" y="5283203"/>
            <a:ext cx="361280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2189D8-CAE3-07DB-0A63-AFD4BA3B0B69}"/>
              </a:ext>
            </a:extLst>
          </p:cNvPr>
          <p:cNvGrpSpPr/>
          <p:nvPr/>
        </p:nvGrpSpPr>
        <p:grpSpPr>
          <a:xfrm>
            <a:off x="6805471" y="469811"/>
            <a:ext cx="949972" cy="5250960"/>
            <a:chOff x="3691214" y="491066"/>
            <a:chExt cx="1560361" cy="548191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7CA4457-897D-7FEF-AA0A-F2E6FB3349FD}"/>
                </a:ext>
              </a:extLst>
            </p:cNvPr>
            <p:cNvSpPr/>
            <p:nvPr/>
          </p:nvSpPr>
          <p:spPr>
            <a:xfrm>
              <a:off x="3691214" y="491066"/>
              <a:ext cx="1560361" cy="558800"/>
            </a:xfrm>
            <a:prstGeom prst="roundRect">
              <a:avLst/>
            </a:prstGeom>
            <a:grp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Cloud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377442-747A-42BB-32BF-0F3AADCDF4E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4471395" y="1049866"/>
              <a:ext cx="25995" cy="4923112"/>
            </a:xfrm>
            <a:prstGeom prst="line">
              <a:avLst/>
            </a:prstGeom>
            <a:grpFill/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3C05AF-B66C-01BB-44D3-64EF81F066AF}"/>
              </a:ext>
            </a:extLst>
          </p:cNvPr>
          <p:cNvCxnSpPr>
            <a:cxnSpLocks/>
          </p:cNvCxnSpPr>
          <p:nvPr/>
        </p:nvCxnSpPr>
        <p:spPr>
          <a:xfrm>
            <a:off x="6117992" y="1964270"/>
            <a:ext cx="1162465" cy="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A4C294-F19E-5581-8381-CDF5C5BC4F5E}"/>
              </a:ext>
            </a:extLst>
          </p:cNvPr>
          <p:cNvSpPr txBox="1"/>
          <p:nvPr/>
        </p:nvSpPr>
        <p:spPr>
          <a:xfrm>
            <a:off x="6328705" y="165649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find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081A33-7419-D886-F7A3-CA924A54EA76}"/>
              </a:ext>
            </a:extLst>
          </p:cNvPr>
          <p:cNvCxnSpPr>
            <a:cxnSpLocks/>
          </p:cNvCxnSpPr>
          <p:nvPr/>
        </p:nvCxnSpPr>
        <p:spPr>
          <a:xfrm flipH="1">
            <a:off x="3698849" y="2215293"/>
            <a:ext cx="3589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0B895A4-3CB6-290D-97E1-CD7767C908B4}"/>
              </a:ext>
            </a:extLst>
          </p:cNvPr>
          <p:cNvSpPr/>
          <p:nvPr/>
        </p:nvSpPr>
        <p:spPr>
          <a:xfrm>
            <a:off x="3676800" y="1149174"/>
            <a:ext cx="3595345" cy="369332"/>
          </a:xfrm>
          <a:prstGeom prst="rightArrow">
            <a:avLst>
              <a:gd name="adj1" fmla="val 50000"/>
              <a:gd name="adj2" fmla="val 60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C4ADEF-E52C-B59E-3935-79E681A6CA8B}"/>
              </a:ext>
            </a:extLst>
          </p:cNvPr>
          <p:cNvCxnSpPr>
            <a:cxnSpLocks/>
          </p:cNvCxnSpPr>
          <p:nvPr/>
        </p:nvCxnSpPr>
        <p:spPr>
          <a:xfrm flipV="1">
            <a:off x="3677747" y="2389272"/>
            <a:ext cx="2440245" cy="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65D5803-873C-C8CE-443B-B518C8567F4C}"/>
              </a:ext>
            </a:extLst>
          </p:cNvPr>
          <p:cNvSpPr/>
          <p:nvPr/>
        </p:nvSpPr>
        <p:spPr>
          <a:xfrm>
            <a:off x="897467" y="2573867"/>
            <a:ext cx="6587048" cy="36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34BCE4-5C19-AECF-60E8-2DFC5695B363}"/>
              </a:ext>
            </a:extLst>
          </p:cNvPr>
          <p:cNvCxnSpPr>
            <a:cxnSpLocks/>
          </p:cNvCxnSpPr>
          <p:nvPr/>
        </p:nvCxnSpPr>
        <p:spPr>
          <a:xfrm flipH="1">
            <a:off x="1166275" y="5035504"/>
            <a:ext cx="375052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99CB91-79B3-0627-1295-D441527D63F9}"/>
              </a:ext>
            </a:extLst>
          </p:cNvPr>
          <p:cNvCxnSpPr>
            <a:cxnSpLocks/>
          </p:cNvCxnSpPr>
          <p:nvPr/>
        </p:nvCxnSpPr>
        <p:spPr>
          <a:xfrm flipH="1">
            <a:off x="3683474" y="3818467"/>
            <a:ext cx="358867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4B5BFD-99F2-C856-BB66-5DE9FC1B89D9}"/>
              </a:ext>
            </a:extLst>
          </p:cNvPr>
          <p:cNvCxnSpPr>
            <a:cxnSpLocks/>
          </p:cNvCxnSpPr>
          <p:nvPr/>
        </p:nvCxnSpPr>
        <p:spPr>
          <a:xfrm flipH="1" flipV="1">
            <a:off x="6133818" y="5435604"/>
            <a:ext cx="1162465" cy="21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0EAF44-1FAA-3757-BD77-41A71ACEA312}"/>
              </a:ext>
            </a:extLst>
          </p:cNvPr>
          <p:cNvSpPr txBox="1"/>
          <p:nvPr/>
        </p:nvSpPr>
        <p:spPr>
          <a:xfrm>
            <a:off x="8568335" y="505117"/>
            <a:ext cx="3341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Note: Pairing of client and server could be through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shown by server and seen by mobile camera / or a one time pairing code…</a:t>
            </a:r>
          </a:p>
        </p:txBody>
      </p:sp>
    </p:spTree>
    <p:extLst>
      <p:ext uri="{BB962C8B-B14F-4D97-AF65-F5344CB8AC3E}">
        <p14:creationId xmlns:p14="http://schemas.microsoft.com/office/powerpoint/2010/main" val="377444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72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E9F3-C5B4-ACE6-2EFF-FAA7F7FE3FAC}"/>
              </a:ext>
            </a:extLst>
          </p:cNvPr>
          <p:cNvSpPr txBox="1"/>
          <p:nvPr/>
        </p:nvSpPr>
        <p:spPr>
          <a:xfrm>
            <a:off x="491067" y="0"/>
            <a:ext cx="20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C. Device Control PC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CE9FAD-162F-7CCA-3A07-4F44C8CDD546}"/>
              </a:ext>
            </a:extLst>
          </p:cNvPr>
          <p:cNvGrpSpPr/>
          <p:nvPr/>
        </p:nvGrpSpPr>
        <p:grpSpPr>
          <a:xfrm>
            <a:off x="664633" y="491066"/>
            <a:ext cx="1460500" cy="5393267"/>
            <a:chOff x="664633" y="491066"/>
            <a:chExt cx="1460500" cy="539326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029503-7EAA-C881-EC5E-07192774E0CF}"/>
                </a:ext>
              </a:extLst>
            </p:cNvPr>
            <p:cNvSpPr/>
            <p:nvPr/>
          </p:nvSpPr>
          <p:spPr>
            <a:xfrm>
              <a:off x="664633" y="491066"/>
              <a:ext cx="1460500" cy="541867"/>
            </a:xfrm>
            <a:prstGeom prst="round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949291-7A53-046B-5561-ACA8A47BCAF6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394883" y="1032933"/>
              <a:ext cx="0" cy="485140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99A6AD-3069-5855-03F4-E857CE662D82}"/>
              </a:ext>
            </a:extLst>
          </p:cNvPr>
          <p:cNvGrpSpPr/>
          <p:nvPr/>
        </p:nvGrpSpPr>
        <p:grpSpPr>
          <a:xfrm>
            <a:off x="2582255" y="491066"/>
            <a:ext cx="1560361" cy="5554134"/>
            <a:chOff x="3691214" y="491066"/>
            <a:chExt cx="1560361" cy="555413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DD037FC-6B68-637B-A437-021A222CE5EA}"/>
                </a:ext>
              </a:extLst>
            </p:cNvPr>
            <p:cNvSpPr/>
            <p:nvPr/>
          </p:nvSpPr>
          <p:spPr>
            <a:xfrm>
              <a:off x="3691214" y="491066"/>
              <a:ext cx="1560361" cy="558800"/>
            </a:xfrm>
            <a:prstGeom prst="round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Controller (or 2</a:t>
              </a:r>
              <a:r>
                <a:rPr lang="en-GB" baseline="30000" dirty="0"/>
                <a:t>nd</a:t>
              </a:r>
              <a:r>
                <a:rPr lang="en-GB" dirty="0"/>
                <a:t> keyboard)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E05050-821A-BDD9-59ED-53F84AD546E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4471395" y="1049866"/>
              <a:ext cx="6674" cy="4995334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18F000-F81A-F233-3798-79808D8011F1}"/>
              </a:ext>
            </a:extLst>
          </p:cNvPr>
          <p:cNvGrpSpPr/>
          <p:nvPr/>
        </p:nvGrpSpPr>
        <p:grpSpPr>
          <a:xfrm>
            <a:off x="7858520" y="491066"/>
            <a:ext cx="1560361" cy="5554134"/>
            <a:chOff x="6817656" y="491066"/>
            <a:chExt cx="1560361" cy="55541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491EF7D-53D4-A2F4-6BBF-AC658A23801A}"/>
                </a:ext>
              </a:extLst>
            </p:cNvPr>
            <p:cNvSpPr/>
            <p:nvPr/>
          </p:nvSpPr>
          <p:spPr>
            <a:xfrm>
              <a:off x="6817656" y="491066"/>
              <a:ext cx="1560361" cy="55880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Game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6A6481-F1A8-F930-4053-002F41FE171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597837" y="1049866"/>
              <a:ext cx="6674" cy="499533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60F1B2-2744-1C22-C522-1CF5C5672406}"/>
              </a:ext>
            </a:extLst>
          </p:cNvPr>
          <p:cNvGrpSpPr/>
          <p:nvPr/>
        </p:nvGrpSpPr>
        <p:grpSpPr>
          <a:xfrm>
            <a:off x="9944099" y="491066"/>
            <a:ext cx="1460500" cy="5554134"/>
            <a:chOff x="9944099" y="491066"/>
            <a:chExt cx="1460500" cy="55541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FA6209E-B74D-2126-68B7-B9EDFD3A60F7}"/>
                </a:ext>
              </a:extLst>
            </p:cNvPr>
            <p:cNvSpPr/>
            <p:nvPr/>
          </p:nvSpPr>
          <p:spPr>
            <a:xfrm>
              <a:off x="9944099" y="491066"/>
              <a:ext cx="1460500" cy="54186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Go Server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75C38F-CC22-6B59-09EF-17D5995A967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674349" y="1032933"/>
              <a:ext cx="0" cy="501226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A463195-AC72-85BE-442B-13D52C0D3B74}"/>
              </a:ext>
            </a:extLst>
          </p:cNvPr>
          <p:cNvSpPr/>
          <p:nvPr/>
        </p:nvSpPr>
        <p:spPr>
          <a:xfrm>
            <a:off x="1394883" y="1313232"/>
            <a:ext cx="1977464" cy="369332"/>
          </a:xfrm>
          <a:prstGeom prst="rightArrow">
            <a:avLst>
              <a:gd name="adj1" fmla="val 50000"/>
              <a:gd name="adj2" fmla="val 60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Press Button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12665-80E0-8CDD-458E-899DB9F45229}"/>
              </a:ext>
            </a:extLst>
          </p:cNvPr>
          <p:cNvCxnSpPr>
            <a:cxnSpLocks/>
          </p:cNvCxnSpPr>
          <p:nvPr/>
        </p:nvCxnSpPr>
        <p:spPr>
          <a:xfrm flipH="1">
            <a:off x="1394883" y="2791839"/>
            <a:ext cx="724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DA78BC-1C4C-1CFA-08B1-C3BE5C8031BE}"/>
              </a:ext>
            </a:extLst>
          </p:cNvPr>
          <p:cNvGrpSpPr/>
          <p:nvPr/>
        </p:nvGrpSpPr>
        <p:grpSpPr>
          <a:xfrm>
            <a:off x="4689925" y="487818"/>
            <a:ext cx="1560361" cy="5554134"/>
            <a:chOff x="3691214" y="491066"/>
            <a:chExt cx="1560361" cy="555413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27FE48-6678-3976-DE55-D4D739693321}"/>
                </a:ext>
              </a:extLst>
            </p:cNvPr>
            <p:cNvSpPr/>
            <p:nvPr/>
          </p:nvSpPr>
          <p:spPr>
            <a:xfrm>
              <a:off x="3691214" y="491066"/>
              <a:ext cx="1560361" cy="558800"/>
            </a:xfrm>
            <a:prstGeom prst="round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Device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91F022-5108-E670-7CC4-A2FD962BBB1D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4471395" y="1049866"/>
              <a:ext cx="6674" cy="4995334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4E55D7B-685D-2851-AA90-99F957D1A5F8}"/>
              </a:ext>
            </a:extLst>
          </p:cNvPr>
          <p:cNvSpPr/>
          <p:nvPr/>
        </p:nvSpPr>
        <p:spPr>
          <a:xfrm>
            <a:off x="5467029" y="2042606"/>
            <a:ext cx="3171671" cy="369332"/>
          </a:xfrm>
          <a:prstGeom prst="rightArrow">
            <a:avLst>
              <a:gd name="adj1" fmla="val 50000"/>
              <a:gd name="adj2" fmla="val 60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HID direct control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7CEE201-215E-9B9A-3821-DAAA7C35AEA9}"/>
              </a:ext>
            </a:extLst>
          </p:cNvPr>
          <p:cNvSpPr/>
          <p:nvPr/>
        </p:nvSpPr>
        <p:spPr>
          <a:xfrm>
            <a:off x="3375785" y="1669715"/>
            <a:ext cx="2100995" cy="369332"/>
          </a:xfrm>
          <a:prstGeom prst="rightArrow">
            <a:avLst>
              <a:gd name="adj1" fmla="val 50000"/>
              <a:gd name="adj2" fmla="val 60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USB / Bluetooth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B157A-3DA3-A93A-0CFA-C980DBCF6DBB}"/>
              </a:ext>
            </a:extLst>
          </p:cNvPr>
          <p:cNvSpPr txBox="1"/>
          <p:nvPr/>
        </p:nvSpPr>
        <p:spPr>
          <a:xfrm>
            <a:off x="491067" y="5544765"/>
            <a:ext cx="6799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Not part of the </a:t>
            </a:r>
            <a:r>
              <a:rPr lang="en-GB" i="1" dirty="0" err="1"/>
              <a:t>Quando</a:t>
            </a:r>
            <a:r>
              <a:rPr lang="en-GB" i="1" dirty="0"/>
              <a:t> Server architecture…dedicated device</a:t>
            </a:r>
            <a:br>
              <a:rPr lang="en-GB" i="1" dirty="0"/>
            </a:br>
            <a:r>
              <a:rPr lang="en-GB" i="1" dirty="0"/>
              <a:t>+ input is totally separate and needs a simple, low power, plugin device</a:t>
            </a:r>
            <a:br>
              <a:rPr lang="en-GB" i="1" dirty="0"/>
            </a:br>
            <a:r>
              <a:rPr lang="en-GB" i="1" dirty="0"/>
              <a:t>- can send spurious (keyboard/mouse) game specific commands</a:t>
            </a:r>
          </a:p>
          <a:p>
            <a:r>
              <a:rPr lang="en-GB" i="1" dirty="0"/>
              <a:t>- No focus, i.e. no choice of game/application</a:t>
            </a:r>
          </a:p>
        </p:txBody>
      </p:sp>
    </p:spTree>
    <p:extLst>
      <p:ext uri="{BB962C8B-B14F-4D97-AF65-F5344CB8AC3E}">
        <p14:creationId xmlns:p14="http://schemas.microsoft.com/office/powerpoint/2010/main" val="29141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4A89E-8BA7-1ED3-7539-C1E66634006D}"/>
              </a:ext>
            </a:extLst>
          </p:cNvPr>
          <p:cNvSpPr txBox="1"/>
          <p:nvPr/>
        </p:nvSpPr>
        <p:spPr>
          <a:xfrm>
            <a:off x="2013626" y="651753"/>
            <a:ext cx="80109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 is A in a device with the benefits of C (separate input) and device instead of Cloud</a:t>
            </a:r>
          </a:p>
          <a:p>
            <a:endParaRPr lang="en-GB" dirty="0"/>
          </a:p>
          <a:p>
            <a:r>
              <a:rPr lang="en-GB" dirty="0"/>
              <a:t>A is simplest– though a bit flawed, then choice is between C and B</a:t>
            </a:r>
          </a:p>
          <a:p>
            <a:endParaRPr lang="en-GB" dirty="0"/>
          </a:p>
          <a:p>
            <a:r>
              <a:rPr lang="en-GB" dirty="0"/>
              <a:t>The differences are:</a:t>
            </a:r>
          </a:p>
          <a:p>
            <a:r>
              <a:rPr lang="en-GB" dirty="0"/>
              <a:t>C needs device &lt;&lt;&gt;&gt; B needs Cloud/internet (probably not a real issue)</a:t>
            </a:r>
          </a:p>
          <a:p>
            <a:r>
              <a:rPr lang="en-GB" dirty="0"/>
              <a:t>C is physical security but also can take over &lt;&lt;&gt;&gt; B separates inputs requires login</a:t>
            </a:r>
          </a:p>
          <a:p>
            <a:r>
              <a:rPr lang="en-GB" dirty="0"/>
              <a:t>Both avoid duplicating input</a:t>
            </a:r>
          </a:p>
          <a:p>
            <a:endParaRPr lang="en-GB" dirty="0"/>
          </a:p>
          <a:p>
            <a:r>
              <a:rPr lang="en-GB" dirty="0"/>
              <a:t>Could ask communities (accessibility/gamers)?</a:t>
            </a:r>
          </a:p>
          <a:p>
            <a:endParaRPr lang="en-GB" dirty="0"/>
          </a:p>
          <a:p>
            <a:r>
              <a:rPr lang="en-GB" dirty="0"/>
              <a:t>Which model:</a:t>
            </a:r>
          </a:p>
          <a:p>
            <a:r>
              <a:rPr lang="en-GB" dirty="0"/>
              <a:t>1. Safe, secure, </a:t>
            </a:r>
          </a:p>
        </p:txBody>
      </p:sp>
    </p:spTree>
    <p:extLst>
      <p:ext uri="{BB962C8B-B14F-4D97-AF65-F5344CB8AC3E}">
        <p14:creationId xmlns:p14="http://schemas.microsoft.com/office/powerpoint/2010/main" val="275237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4A89E-8BA7-1ED3-7539-C1E66634006D}"/>
              </a:ext>
            </a:extLst>
          </p:cNvPr>
          <p:cNvSpPr txBox="1"/>
          <p:nvPr/>
        </p:nvSpPr>
        <p:spPr>
          <a:xfrm>
            <a:off x="508000" y="651753"/>
            <a:ext cx="10478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Ask the Users:</a:t>
            </a:r>
          </a:p>
          <a:p>
            <a:endParaRPr lang="en-GB" dirty="0"/>
          </a:p>
          <a:p>
            <a:r>
              <a:rPr lang="en-GB" dirty="0"/>
              <a:t>Preference 0-5 for: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Install a PC application, then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add controls there, e.g. using Gamepad to control keyboard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use from a remote browser (mobile/tablet/PC)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use from a remote mobile app connected by</a:t>
            </a:r>
          </a:p>
          <a:p>
            <a:pPr marL="1314450" lvl="2" indent="-400050">
              <a:buFont typeface="+mj-lt"/>
              <a:buAutoNum type="alphaLcParenR"/>
            </a:pPr>
            <a:r>
              <a:rPr lang="en-GB" dirty="0"/>
              <a:t>internet</a:t>
            </a:r>
          </a:p>
          <a:p>
            <a:pPr marL="1314450" lvl="2" indent="-400050">
              <a:buFont typeface="+mj-lt"/>
              <a:buAutoNum type="alphaLcParenR"/>
            </a:pPr>
            <a:r>
              <a:rPr lang="en-GB" dirty="0"/>
              <a:t>USB cable – </a:t>
            </a:r>
            <a:r>
              <a:rPr lang="en-GB" b="1" i="1" dirty="0"/>
              <a:t>not</a:t>
            </a:r>
            <a:r>
              <a:rPr lang="en-GB" i="1" dirty="0"/>
              <a:t> as USB HID device (requires jailbreak)</a:t>
            </a:r>
            <a:endParaRPr lang="en-GB" dirty="0"/>
          </a:p>
          <a:p>
            <a:pPr marL="1314450" lvl="2" indent="-400050">
              <a:buFont typeface="+mj-lt"/>
              <a:buAutoNum type="alphaLcParenR"/>
            </a:pPr>
            <a:r>
              <a:rPr lang="en-GB" dirty="0"/>
              <a:t>Bluetooth –</a:t>
            </a:r>
            <a:r>
              <a:rPr lang="en-GB" i="1" dirty="0"/>
              <a:t> with/without being </a:t>
            </a:r>
            <a:r>
              <a:rPr lang="en-GB" i="1"/>
              <a:t>HID device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Buy a device that plugs into a PC that you plug a USB keyboard/gamepad to work differently</a:t>
            </a:r>
          </a:p>
        </p:txBody>
      </p:sp>
    </p:spTree>
    <p:extLst>
      <p:ext uri="{BB962C8B-B14F-4D97-AF65-F5344CB8AC3E}">
        <p14:creationId xmlns:p14="http://schemas.microsoft.com/office/powerpoint/2010/main" val="120933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384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Stratton</dc:creator>
  <cp:lastModifiedBy>Andrew Stratton</cp:lastModifiedBy>
  <cp:revision>7</cp:revision>
  <dcterms:created xsi:type="dcterms:W3CDTF">2022-06-10T09:48:03Z</dcterms:created>
  <dcterms:modified xsi:type="dcterms:W3CDTF">2023-04-27T13:10:55Z</dcterms:modified>
</cp:coreProperties>
</file>