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3" r:id="rId2"/>
    <p:sldId id="262" r:id="rId3"/>
    <p:sldId id="260" r:id="rId4"/>
    <p:sldId id="261" r:id="rId5"/>
    <p:sldId id="265" r:id="rId6"/>
    <p:sldId id="271" r:id="rId7"/>
    <p:sldId id="267" r:id="rId8"/>
    <p:sldId id="276" r:id="rId9"/>
    <p:sldId id="277" r:id="rId10"/>
    <p:sldId id="278" r:id="rId11"/>
  </p:sldIdLst>
  <p:sldSz cx="9144000" cy="6858000" type="screen4x3"/>
  <p:notesSz cx="6980238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53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29081" cy="460839"/>
          </a:xfrm>
          <a:prstGeom prst="rect">
            <a:avLst/>
          </a:prstGeom>
          <a:noFill/>
          <a:ln>
            <a:noFill/>
          </a:ln>
        </p:spPr>
        <p:txBody>
          <a:bodyPr vert="horz" lIns="81783" tIns="40892" rIns="81783" bIns="40892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en-US" sz="13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950834" y="0"/>
            <a:ext cx="3029081" cy="460839"/>
          </a:xfrm>
          <a:prstGeom prst="rect">
            <a:avLst/>
          </a:prstGeom>
          <a:noFill/>
          <a:ln>
            <a:noFill/>
          </a:ln>
        </p:spPr>
        <p:txBody>
          <a:bodyPr vert="horz" lIns="81783" tIns="40892" rIns="81783" bIns="40892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fld id="{9FFC95AF-1E28-411D-8ADF-C6041322D72F}" type="datetimeFigureOut">
              <a:t>8/10/2010</a:t>
            </a:fld>
            <a:endParaRPr lang="en-US" sz="13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762206"/>
            <a:ext cx="3029081" cy="460839"/>
          </a:xfrm>
          <a:prstGeom prst="rect">
            <a:avLst/>
          </a:prstGeom>
          <a:noFill/>
          <a:ln>
            <a:noFill/>
          </a:ln>
        </p:spPr>
        <p:txBody>
          <a:bodyPr vert="horz" lIns="81783" tIns="40892" rIns="81783" bIns="40892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en-US" sz="13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950834" y="8762206"/>
            <a:ext cx="3029081" cy="460839"/>
          </a:xfrm>
          <a:prstGeom prst="rect">
            <a:avLst/>
          </a:prstGeom>
          <a:noFill/>
          <a:ln>
            <a:noFill/>
          </a:ln>
        </p:spPr>
        <p:txBody>
          <a:bodyPr vert="horz" lIns="81783" tIns="40892" rIns="81783" bIns="40892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fld id="{F765256A-DE32-4BEC-A58A-6CC56360FF62}" type="slidenum">
              <a:t>‹#›</a:t>
            </a:fld>
            <a:endParaRPr lang="en-US" sz="1300" dirty="0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6250B63-A8FB-4DB0-8AD1-09F8602DCDA2}" type="datetimeFigureOut">
              <a:t>8/10/2010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9B6B6C3-6679-458B-A2B1-CBC3D1C1774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84275" y="701675"/>
            <a:ext cx="4611688" cy="34575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98039" y="4380840"/>
            <a:ext cx="5583960" cy="406007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84400" y="700920"/>
            <a:ext cx="4610880" cy="34581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98039" y="4380840"/>
            <a:ext cx="5583960" cy="406007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84275" y="701675"/>
            <a:ext cx="4611688" cy="345757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98039" y="4380840"/>
            <a:ext cx="5583960" cy="406007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19431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6769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12531599" y="301680"/>
            <a:ext cx="183960" cy="456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Rectangle 12"/>
          <p:cNvSpPr/>
          <p:nvPr/>
        </p:nvSpPr>
        <p:spPr>
          <a:xfrm>
            <a:off x="-803160" y="-1585800"/>
            <a:ext cx="18396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Rectangle 13"/>
          <p:cNvSpPr/>
          <p:nvPr/>
        </p:nvSpPr>
        <p:spPr>
          <a:xfrm>
            <a:off x="9882360" y="1758960"/>
            <a:ext cx="18396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Rectangle 18"/>
          <p:cNvSpPr/>
          <p:nvPr/>
        </p:nvSpPr>
        <p:spPr>
          <a:xfrm>
            <a:off x="12531599" y="301680"/>
            <a:ext cx="183960" cy="456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Rectangle 20"/>
          <p:cNvSpPr/>
          <p:nvPr/>
        </p:nvSpPr>
        <p:spPr>
          <a:xfrm>
            <a:off x="-803160" y="-1585800"/>
            <a:ext cx="18396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Rectangle 21"/>
          <p:cNvSpPr/>
          <p:nvPr/>
        </p:nvSpPr>
        <p:spPr>
          <a:xfrm>
            <a:off x="9882360" y="1758960"/>
            <a:ext cx="18396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8" name="Picture 26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143640" cy="103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5"/>
          <p:cNvPicPr>
            <a:picLocks noChangeAspect="1"/>
          </p:cNvPicPr>
          <p:nvPr/>
        </p:nvPicPr>
        <p:blipFill>
          <a:blip r:embed="rId14" cstate="print">
            <a:alphaModFix/>
            <a:lum/>
          </a:blip>
          <a:srcRect/>
          <a:stretch>
            <a:fillRect/>
          </a:stretch>
        </p:blipFill>
        <p:spPr>
          <a:xfrm>
            <a:off x="5181480" y="6502319"/>
            <a:ext cx="3733560" cy="12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46"/>
          <p:cNvSpPr/>
          <p:nvPr/>
        </p:nvSpPr>
        <p:spPr>
          <a:xfrm>
            <a:off x="5334120" y="6713640"/>
            <a:ext cx="3809520" cy="14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BAD6E"/>
              </a:gs>
            </a:gsLst>
            <a:lin ang="0"/>
          </a:gradFill>
          <a:ln w="9360">
            <a:solidFill>
              <a:srgbClr val="000000">
                <a:alpha val="0"/>
              </a:srgbClr>
            </a:solidFill>
            <a:prstDash val="solid"/>
            <a:miter/>
          </a:ln>
        </p:spPr>
        <p:txBody>
          <a:bodyPr vert="horz" wrap="non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Title 1"/>
          <p:cNvSpPr txBox="1">
            <a:spLocks noGrp="1"/>
          </p:cNvSpPr>
          <p:nvPr>
            <p:ph type="title"/>
          </p:nvPr>
        </p:nvSpPr>
        <p:spPr>
          <a:xfrm>
            <a:off x="2133720" y="0"/>
            <a:ext cx="5638320" cy="8377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formatClick to edit Master title style</a:t>
            </a:r>
          </a:p>
        </p:txBody>
      </p:sp>
      <p:sp>
        <p:nvSpPr>
          <p:cNvPr id="1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62120" y="1295280"/>
            <a:ext cx="7772039" cy="50288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marL="432000" lvl="0" indent="-324000" algn="l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1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defPPr>
            <a:lvl1pPr marL="432000" lvl="0" indent="-324000" algn="l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1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1pPr>
            <a:lvl2pPr marL="864000" lvl="1" indent="-324000" algn="l" hangingPunct="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2pPr>
            <a:lvl3pPr marL="1295999" lvl="2" indent="-288000" algn="l" hangingPunct="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3pPr>
            <a:lvl4pPr marL="1728000" lvl="3" indent="-216000" algn="l" hangingPunct="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4pPr>
            <a:lvl5pPr marL="2160000" lvl="4" indent="-216000" algn="l" hangingPunct="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5pPr>
            <a:lvl6pPr marL="2592000" lvl="5" indent="-216000" algn="l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6pPr>
            <a:lvl7pPr marL="3024000" lvl="6" indent="-216000" algn="l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7pPr>
            <a:lvl8pPr marL="3456000" lvl="7" indent="-216000" algn="l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8pPr>
            <a:lvl9pPr marL="3887999" lvl="8" indent="-216000" algn="l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0"/>
            <a:r>
              <a:rPr lang="en-US"/>
              <a:t>Ninth Outline LevelClick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2"/>
            <a:r>
              <a:rPr lang="en-US"/>
              <a:t>Fourth level</a:t>
            </a:r>
          </a:p>
          <a:p>
            <a:pPr lvl="3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lvl="0" algn="ctr" rtl="0" hangingPunct="0">
        <a:spcBef>
          <a:spcPts val="0"/>
        </a:spcBef>
        <a:spcAft>
          <a:spcPts val="0"/>
        </a:spcAft>
        <a:buNone/>
        <a:tabLst/>
        <a:defRPr lang="en-US" sz="2400" b="1" i="0" u="none" strike="noStrike" kern="1200" spc="0">
          <a:ln>
            <a:noFill/>
          </a:ln>
          <a:solidFill>
            <a:srgbClr val="FFFFFF"/>
          </a:solidFill>
          <a:latin typeface="Arial" pitchFamily="34"/>
          <a:ea typeface="ＭＳ Ｐゴシック" pitchFamily="1"/>
          <a:cs typeface="DejaVu Sans" pitchFamily="2"/>
        </a:defRPr>
      </a:lvl1pPr>
    </p:titleStyle>
    <p:bodyStyle>
      <a:lvl1pPr lvl="0" rtl="0">
        <a:buSzPct val="45000"/>
        <a:buFont typeface="StarSymbol"/>
        <a:buChar char="●"/>
        <a:tabLst/>
        <a:defRPr lang="en-US" sz="1600" b="1" i="0" u="none" strike="noStrike" spc="0">
          <a:solidFill>
            <a:srgbClr val="000000"/>
          </a:solidFill>
          <a:latin typeface="Arial" pitchFamily="18"/>
          <a:ea typeface=""/>
        </a:defRPr>
      </a:lvl1pPr>
      <a:lvl2pPr lvl="1" rtl="0">
        <a:buSzPct val="45000"/>
        <a:buFont typeface="StarSymbol"/>
        <a:buChar char="●"/>
        <a:tabLst/>
        <a:defRPr lang="en-US" sz="1600" b="1" i="0" u="none" strike="noStrike" spc="0">
          <a:solidFill>
            <a:srgbClr val="000000"/>
          </a:solidFill>
          <a:latin typeface="Arial" pitchFamily="18"/>
          <a:ea typeface=""/>
        </a:defRPr>
      </a:lvl2pPr>
      <a:lvl3pPr lvl="2" rtl="0">
        <a:buSzPct val="75000"/>
        <a:buFont typeface="StarSymbol"/>
        <a:buChar char="–"/>
        <a:tabLst/>
        <a:defRPr lang="en-US" sz="1600" b="1" i="0" u="none" strike="noStrike" spc="0">
          <a:solidFill>
            <a:srgbClr val="000000"/>
          </a:solidFill>
          <a:latin typeface="Arial" pitchFamily="18"/>
          <a:ea typeface=""/>
        </a:defRPr>
      </a:lvl3pPr>
      <a:lvl4pPr lvl="3" rtl="0">
        <a:buSzPct val="45000"/>
        <a:buFont typeface="StarSymbol"/>
        <a:buChar char="●"/>
        <a:tabLst/>
        <a:defRPr lang="en-US" sz="1600" b="1" i="0" u="none" strike="noStrike" spc="0">
          <a:solidFill>
            <a:srgbClr val="000000"/>
          </a:solidFill>
          <a:latin typeface="Arial" pitchFamily="18"/>
          <a:ea typeface=""/>
        </a:defRPr>
      </a:lvl4pPr>
      <a:lvl5pPr lvl="4" rtl="0">
        <a:buSzPct val="75000"/>
        <a:buFont typeface="StarSymbol"/>
        <a:buChar char="–"/>
        <a:tabLst/>
        <a:defRPr lang="en-US" sz="1600" b="1" i="0" u="none" strike="noStrike" spc="0">
          <a:solidFill>
            <a:srgbClr val="000000"/>
          </a:solidFill>
          <a:latin typeface="Arial" pitchFamily="18"/>
          <a:ea typeface=""/>
        </a:defRPr>
      </a:lvl5pPr>
      <a:lvl6pPr lvl="5" rtl="0">
        <a:buSzPct val="45000"/>
        <a:buFont typeface="StarSymbol"/>
        <a:buChar char="●"/>
        <a:tabLst/>
        <a:defRPr lang="en-US" sz="1600" b="1" i="0" u="none" strike="noStrike" spc="0">
          <a:solidFill>
            <a:srgbClr val="000000"/>
          </a:solidFill>
          <a:latin typeface="Arial" pitchFamily="18"/>
          <a:ea typeface=""/>
        </a:defRPr>
      </a:lvl6pPr>
      <a:lvl7pPr lvl="6" rtl="0">
        <a:buSzPct val="45000"/>
        <a:buFont typeface="StarSymbol"/>
        <a:buChar char="●"/>
        <a:tabLst/>
        <a:defRPr lang="en-US" sz="1600" b="1" i="0" u="none" strike="noStrike" spc="0">
          <a:solidFill>
            <a:srgbClr val="000000"/>
          </a:solidFill>
          <a:latin typeface="Arial" pitchFamily="18"/>
          <a:ea typeface=""/>
        </a:defRPr>
      </a:lvl7pPr>
      <a:lvl8pPr lvl="7" rtl="0">
        <a:buSzPct val="45000"/>
        <a:buFont typeface="StarSymbol"/>
        <a:buChar char="●"/>
        <a:tabLst/>
        <a:defRPr lang="en-US" sz="1600" b="1" i="0" u="none" strike="noStrike" spc="0">
          <a:solidFill>
            <a:srgbClr val="000000"/>
          </a:solidFill>
          <a:latin typeface="Arial" pitchFamily="18"/>
          <a:ea typeface=""/>
        </a:defRPr>
      </a:lvl8pPr>
      <a:lvl9pPr marL="343080" marR="0" lvl="0" indent="-342720" algn="l" rtl="0" hangingPunct="0">
        <a:spcBef>
          <a:spcPts val="317"/>
        </a:spcBef>
        <a:spcAft>
          <a:spcPts val="0"/>
        </a:spcAft>
        <a:buNone/>
        <a:tabLst/>
        <a:defRPr lang="en-US" sz="1600" b="1" i="0" u="none" strike="noStrike" spc="0">
          <a:solidFill>
            <a:srgbClr val="000000"/>
          </a:solidFill>
          <a:latin typeface="Arial" pitchFamily="18"/>
          <a:ea typeface="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7772400" cy="13716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Stryker Data Exploratory Analysis</a:t>
            </a:r>
            <a:endParaRPr lang="en-US" sz="4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457200"/>
          </a:xfrm>
        </p:spPr>
        <p:txBody>
          <a:bodyPr/>
          <a:lstStyle/>
          <a:p>
            <a:pPr algn="ctr"/>
            <a:r>
              <a:rPr lang="en-US" dirty="0" smtClean="0"/>
              <a:t>Worst Case Dataset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838200"/>
            <a:ext cx="4267200" cy="457200"/>
          </a:xfrm>
        </p:spPr>
        <p:txBody>
          <a:bodyPr/>
          <a:lstStyle/>
          <a:p>
            <a:pPr algn="ctr"/>
            <a:r>
              <a:rPr lang="en-US" dirty="0" smtClean="0"/>
              <a:t>Sample PHM Dataset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91400" cy="487362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Example Simulations: Intermittent</a:t>
            </a:r>
            <a:endParaRPr lang="en-US" sz="2800" dirty="0"/>
          </a:p>
        </p:txBody>
      </p:sp>
      <p:pic>
        <p:nvPicPr>
          <p:cNvPr id="8" name="Picture 7" descr="Intermittent_X_PH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1219200"/>
            <a:ext cx="3581400" cy="2686050"/>
          </a:xfrm>
          <a:prstGeom prst="rect">
            <a:avLst/>
          </a:prstGeom>
        </p:spPr>
      </p:pic>
      <p:pic>
        <p:nvPicPr>
          <p:cNvPr id="9" name="Picture 8" descr="Intermittent_M_PH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8400" y="3790950"/>
            <a:ext cx="3556000" cy="2667000"/>
          </a:xfrm>
          <a:prstGeom prst="rect">
            <a:avLst/>
          </a:prstGeom>
        </p:spPr>
      </p:pic>
      <p:pic>
        <p:nvPicPr>
          <p:cNvPr id="10" name="Picture 9" descr="Intermittent_X_b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219200"/>
            <a:ext cx="3581400" cy="2686049"/>
          </a:xfrm>
          <a:prstGeom prst="rect">
            <a:avLst/>
          </a:prstGeom>
        </p:spPr>
      </p:pic>
      <p:pic>
        <p:nvPicPr>
          <p:cNvPr id="11" name="Picture 10" descr="Intermittent_M_ba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3810000"/>
            <a:ext cx="3581400" cy="26860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720" y="45000"/>
            <a:ext cx="5638320" cy="747720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b="0" dirty="0" smtClean="0">
                <a:latin typeface="Arial Black" pitchFamily="34"/>
              </a:rPr>
              <a:t>Needed </a:t>
            </a:r>
            <a:r>
              <a:rPr lang="en-US" sz="3600" b="0" dirty="0">
                <a:latin typeface="Arial Black" pitchFamily="34"/>
              </a:rPr>
              <a:t>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1143000"/>
            <a:ext cx="8686800" cy="5181120"/>
          </a:xfrm>
        </p:spPr>
        <p:txBody>
          <a:bodyPr lIns="0" tIns="0" rIns="0" bIns="0"/>
          <a:lstStyle>
            <a:defPPr marL="432000" lvl="0" indent="-324000" algn="l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1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defPPr>
            <a:lvl1pPr marL="432000" lvl="0" indent="-324000" algn="l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1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1pPr>
            <a:lvl2pPr marL="864000" lvl="1" indent="-324000" algn="l" hangingPunct="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2pPr>
            <a:lvl3pPr marL="1295999" lvl="2" indent="-288000" algn="l" hangingPunct="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3pPr>
            <a:lvl4pPr marL="1728000" lvl="3" indent="-216000" algn="l" hangingPunct="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4pPr>
            <a:lvl5pPr marL="2160000" lvl="4" indent="-216000" algn="l" hangingPunct="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5pPr>
            <a:lvl6pPr marL="2592000" lvl="5" indent="-216000" algn="l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6pPr>
            <a:lvl7pPr marL="3024000" lvl="6" indent="-216000" algn="l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7pPr>
            <a:lvl8pPr marL="3456000" lvl="7" indent="-216000" algn="l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8pPr>
            <a:lvl9pPr marL="3887999" lvl="8" indent="-216000" algn="l" hangingPunct="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 pitchFamily="1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1200" dirty="0">
                <a:latin typeface="" pitchFamily="18"/>
              </a:rPr>
              <a:t>Necessary additional data for value added analysis:</a:t>
            </a:r>
          </a:p>
          <a:p>
            <a:pPr lvl="0"/>
            <a:r>
              <a:rPr lang="en-US" sz="1200" b="0" dirty="0">
                <a:latin typeface="" pitchFamily="18"/>
              </a:rPr>
              <a:t>Documentation of all relevant events (Part replacement, etc.)</a:t>
            </a:r>
          </a:p>
          <a:p>
            <a:pPr lvl="1"/>
            <a:r>
              <a:rPr lang="en-US" sz="1100" dirty="0">
                <a:latin typeface="" pitchFamily="18"/>
              </a:rPr>
              <a:t>Need both nominal and pre-fault sets of sensor data learn how to predict failure</a:t>
            </a:r>
          </a:p>
          <a:p>
            <a:pPr lvl="0"/>
            <a:r>
              <a:rPr lang="en-US" sz="1200" b="0" dirty="0">
                <a:latin typeface="" pitchFamily="18"/>
              </a:rPr>
              <a:t>Explicit specifications of the vehicle variant, configuration, operation, etc.</a:t>
            </a:r>
          </a:p>
          <a:p>
            <a:pPr lvl="1"/>
            <a:r>
              <a:rPr lang="en-US" sz="1100" dirty="0">
                <a:latin typeface="" pitchFamily="18"/>
              </a:rPr>
              <a:t>Variants with different modifications, weights, and mission profiles cannot be assumed to have similar component decay profiles. All of this contextual information must be recorded for valuable analysis.</a:t>
            </a:r>
          </a:p>
          <a:p>
            <a:pPr lvl="0"/>
            <a:r>
              <a:rPr lang="en-US" sz="1200" b="0" dirty="0">
                <a:latin typeface="" pitchFamily="18"/>
              </a:rPr>
              <a:t>Explicit specification of the sensor design, behavior and </a:t>
            </a:r>
            <a:r>
              <a:rPr lang="en-US" sz="1200" b="0" dirty="0" smtClean="0">
                <a:latin typeface="" pitchFamily="18"/>
              </a:rPr>
              <a:t>installation</a:t>
            </a:r>
            <a:endParaRPr lang="en-US" sz="1200" b="0" dirty="0">
              <a:latin typeface="" pitchFamily="18"/>
            </a:endParaRPr>
          </a:p>
          <a:p>
            <a:pPr lvl="1"/>
            <a:r>
              <a:rPr lang="en-US" sz="1100" dirty="0">
                <a:latin typeface="" pitchFamily="18"/>
              </a:rPr>
              <a:t>Context surrounding what sensor data is incredibly important to assist in identification of sensor fault.</a:t>
            </a:r>
          </a:p>
          <a:p>
            <a:pPr lvl="1"/>
            <a:r>
              <a:rPr lang="en-US" sz="1100" dirty="0">
                <a:latin typeface="" pitchFamily="18"/>
              </a:rPr>
              <a:t>Sensors will have specific idiosyncrasies that need to be enumerated for proper confidence of analysis.</a:t>
            </a:r>
          </a:p>
          <a:p>
            <a:pPr lvl="0">
              <a:buNone/>
            </a:pPr>
            <a:r>
              <a:rPr lang="en-US" sz="1200" dirty="0">
                <a:latin typeface="" pitchFamily="18"/>
              </a:rPr>
              <a:t>Desired Additional Information for value added analysis:</a:t>
            </a:r>
          </a:p>
          <a:p>
            <a:pPr lvl="0"/>
            <a:r>
              <a:rPr lang="en-US" sz="1100" b="0" dirty="0">
                <a:latin typeface="" pitchFamily="18"/>
              </a:rPr>
              <a:t>Reliable sensor performance, confidence indicators from the experiment </a:t>
            </a:r>
            <a:r>
              <a:rPr lang="en-US" sz="1100" b="0" dirty="0" smtClean="0">
                <a:latin typeface="" pitchFamily="18"/>
              </a:rPr>
              <a:t>designers</a:t>
            </a:r>
            <a:endParaRPr lang="en-US" sz="1100" b="0" dirty="0">
              <a:latin typeface="" pitchFamily="18"/>
            </a:endParaRPr>
          </a:p>
          <a:p>
            <a:pPr lvl="1"/>
            <a:r>
              <a:rPr lang="en-US" sz="1100" dirty="0">
                <a:latin typeface="" pitchFamily="18"/>
              </a:rPr>
              <a:t>Appears that more than 1/3 of measured data is unusable</a:t>
            </a:r>
          </a:p>
          <a:p>
            <a:pPr lvl="1"/>
            <a:r>
              <a:rPr lang="en-US" sz="1100" dirty="0">
                <a:latin typeface="" pitchFamily="18"/>
              </a:rPr>
              <a:t>Possible installation failure, contextual reasoning for enable/disable</a:t>
            </a:r>
          </a:p>
          <a:p>
            <a:pPr lvl="0"/>
            <a:r>
              <a:rPr lang="en-US" sz="1100" b="0" dirty="0">
                <a:latin typeface="" pitchFamily="18"/>
              </a:rPr>
              <a:t>Sensor “</a:t>
            </a:r>
            <a:r>
              <a:rPr lang="en-US" sz="1100" b="0" dirty="0" smtClean="0">
                <a:latin typeface="" pitchFamily="18"/>
              </a:rPr>
              <a:t>stale/malfunctioning/max</a:t>
            </a:r>
            <a:r>
              <a:rPr lang="en-US" sz="1100" b="0" dirty="0">
                <a:latin typeface="" pitchFamily="18"/>
              </a:rPr>
              <a:t>” value of zero instead of arbitrary </a:t>
            </a:r>
            <a:r>
              <a:rPr lang="en-US" sz="1100" b="0" dirty="0" smtClean="0">
                <a:latin typeface="" pitchFamily="18"/>
              </a:rPr>
              <a:t>maximums</a:t>
            </a:r>
            <a:endParaRPr lang="en-US" sz="1100" b="0" dirty="0">
              <a:latin typeface="" pitchFamily="18"/>
            </a:endParaRPr>
          </a:p>
          <a:p>
            <a:pPr lvl="1"/>
            <a:r>
              <a:rPr lang="en-US" sz="1100" dirty="0">
                <a:latin typeface="" pitchFamily="18"/>
              </a:rPr>
              <a:t>Arbitrary value reporting will significantly distort means, standard deviation and all other statistical measurements.</a:t>
            </a:r>
          </a:p>
          <a:p>
            <a:pPr lvl="1"/>
            <a:r>
              <a:rPr lang="en-US" sz="1100" dirty="0">
                <a:latin typeface="" pitchFamily="18"/>
              </a:rPr>
              <a:t>Rejection criteria is unknown due to some max values being in acceptable operational range</a:t>
            </a:r>
            <a:r>
              <a:rPr lang="en-US" sz="1100" dirty="0" smtClean="0">
                <a:latin typeface="" pitchFamily="18"/>
              </a:rPr>
              <a:t>.</a:t>
            </a:r>
            <a:endParaRPr lang="en-US" sz="1100" dirty="0">
              <a:latin typeface="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720" y="45000"/>
            <a:ext cx="5638320" cy="747720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b="0" dirty="0">
                <a:latin typeface="Arial Black" pitchFamily="34"/>
              </a:rPr>
              <a:t>Quick Results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6320" y="995760"/>
            <a:ext cx="9050400" cy="547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720" y="45000"/>
            <a:ext cx="5638320" cy="747720"/>
          </a:xfrm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b="0" dirty="0">
                <a:latin typeface="Arial Black" pitchFamily="34"/>
              </a:rPr>
              <a:t>Quick Results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51920" y="1564200"/>
            <a:ext cx="8794800" cy="48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7772400" cy="13716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PHM Sensor Filter Design and Implementation</a:t>
            </a:r>
            <a:endParaRPr lang="en-US" sz="40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720" y="152400"/>
            <a:ext cx="5638320" cy="60960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Analysis Tools &amp; Rules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20" y="914400"/>
            <a:ext cx="7772039" cy="540972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Noise Filtration</a:t>
            </a:r>
          </a:p>
          <a:p>
            <a:r>
              <a:rPr lang="en-US" sz="1400" b="0" dirty="0" err="1" smtClean="0"/>
              <a:t>Kalman</a:t>
            </a:r>
            <a:r>
              <a:rPr lang="en-US" sz="1400" b="0" dirty="0" smtClean="0"/>
              <a:t> and Particle filter tested</a:t>
            </a:r>
          </a:p>
          <a:p>
            <a:pPr lvl="1"/>
            <a:r>
              <a:rPr lang="en-US" sz="1200" dirty="0" err="1" smtClean="0"/>
              <a:t>Kalman</a:t>
            </a:r>
            <a:r>
              <a:rPr lang="en-US" sz="1200" dirty="0" smtClean="0"/>
              <a:t> Filter chosen due to only Gaussian noise being present, in which case a </a:t>
            </a:r>
            <a:r>
              <a:rPr lang="en-US" sz="1200" dirty="0" err="1" smtClean="0"/>
              <a:t>Klaman</a:t>
            </a:r>
            <a:r>
              <a:rPr lang="en-US" sz="1200" dirty="0" smtClean="0"/>
              <a:t> Filter is optimally conditioned as well as much cheaper computationally</a:t>
            </a:r>
          </a:p>
          <a:p>
            <a:pPr lvl="1"/>
            <a:r>
              <a:rPr lang="en-US" sz="1200" b="0" dirty="0" smtClean="0"/>
              <a:t>Different state space models considered</a:t>
            </a:r>
            <a:endParaRPr lang="en-US" sz="1200" b="0" dirty="0"/>
          </a:p>
          <a:p>
            <a:pPr>
              <a:buNone/>
            </a:pPr>
            <a:r>
              <a:rPr lang="en-US" sz="1400" dirty="0" smtClean="0"/>
              <a:t>Statistical Data Collection</a:t>
            </a:r>
          </a:p>
          <a:p>
            <a:r>
              <a:rPr lang="en-US" sz="1400" b="0" dirty="0" smtClean="0"/>
              <a:t>Mean</a:t>
            </a:r>
          </a:p>
          <a:p>
            <a:r>
              <a:rPr lang="en-US" sz="1400" b="0" dirty="0" smtClean="0"/>
              <a:t>Standard Deviation</a:t>
            </a:r>
          </a:p>
          <a:p>
            <a:r>
              <a:rPr lang="en-US" sz="1400" b="0" dirty="0" smtClean="0"/>
              <a:t>Correlation Coefficient (R</a:t>
            </a:r>
            <a:r>
              <a:rPr lang="en-US" sz="1400" b="0" baseline="30000" dirty="0" smtClean="0"/>
              <a:t>2</a:t>
            </a:r>
            <a:r>
              <a:rPr lang="en-US" sz="1400" b="0" dirty="0" smtClean="0"/>
              <a:t> value)</a:t>
            </a:r>
          </a:p>
          <a:p>
            <a:pPr lvl="1"/>
            <a:r>
              <a:rPr lang="en-US" sz="1200" dirty="0" smtClean="0"/>
              <a:t>All data collected in both accumulating and periodic fashion</a:t>
            </a:r>
            <a:endParaRPr lang="en-US" sz="1200" b="0" dirty="0"/>
          </a:p>
          <a:p>
            <a:pPr>
              <a:buNone/>
            </a:pPr>
            <a:r>
              <a:rPr lang="en-US" sz="1400" dirty="0" smtClean="0"/>
              <a:t>(Some) Analysis Rules</a:t>
            </a:r>
          </a:p>
          <a:p>
            <a:r>
              <a:rPr lang="en-US" sz="1400" b="0" dirty="0" smtClean="0"/>
              <a:t>Sliding Averages over Intervals</a:t>
            </a:r>
          </a:p>
          <a:p>
            <a:r>
              <a:rPr lang="en-US" sz="1400" b="0" dirty="0" smtClean="0"/>
              <a:t>R</a:t>
            </a:r>
            <a:r>
              <a:rPr lang="en-US" sz="1400" b="0" baseline="30000" dirty="0" smtClean="0"/>
              <a:t>2</a:t>
            </a:r>
            <a:r>
              <a:rPr lang="en-US" sz="1400" b="0" dirty="0" smtClean="0"/>
              <a:t> correlation thresholds</a:t>
            </a:r>
          </a:p>
          <a:p>
            <a:r>
              <a:rPr lang="en-US" sz="1400" b="0" dirty="0" smtClean="0"/>
              <a:t>N*standard deviation thresholds</a:t>
            </a:r>
          </a:p>
          <a:p>
            <a:r>
              <a:rPr lang="en-US" sz="1400" b="0" dirty="0" smtClean="0"/>
              <a:t>Etc.</a:t>
            </a:r>
          </a:p>
          <a:p>
            <a:endParaRPr lang="en-US" sz="1400" b="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720" y="152400"/>
            <a:ext cx="5638320" cy="60960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Pseudo-Code 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20" y="914400"/>
            <a:ext cx="7772039" cy="5409720"/>
          </a:xfrm>
        </p:spPr>
        <p:txBody>
          <a:bodyPr/>
          <a:lstStyle/>
          <a:p>
            <a:pPr>
              <a:buNone/>
            </a:pPr>
            <a:r>
              <a:rPr lang="en-US" b="0" dirty="0" smtClean="0"/>
              <a:t>Data structure initializations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b="0" dirty="0" smtClean="0"/>
              <a:t>Rule parameters</a:t>
            </a:r>
          </a:p>
          <a:p>
            <a:pPr>
              <a:buNone/>
            </a:pPr>
            <a:r>
              <a:rPr lang="en-US" b="0" dirty="0" smtClean="0"/>
              <a:t>While </a:t>
            </a:r>
            <a:r>
              <a:rPr lang="en-US" b="0" dirty="0" err="1" smtClean="0"/>
              <a:t>time_i</a:t>
            </a:r>
            <a:r>
              <a:rPr lang="en-US" b="0" dirty="0" smtClean="0"/>
              <a:t> &lt;= </a:t>
            </a:r>
            <a:r>
              <a:rPr lang="en-US" b="0" dirty="0" err="1" smtClean="0"/>
              <a:t>time_end</a:t>
            </a:r>
            <a:endParaRPr lang="en-US" b="0" dirty="0" smtClean="0"/>
          </a:p>
          <a:p>
            <a:pPr lvl="1"/>
            <a:r>
              <a:rPr lang="en-US" dirty="0" smtClean="0"/>
              <a:t>Initial/Interval Restart </a:t>
            </a:r>
            <a:r>
              <a:rPr lang="en-US" dirty="0" err="1" smtClean="0"/>
              <a:t>Kalman</a:t>
            </a:r>
            <a:r>
              <a:rPr lang="en-US" dirty="0" smtClean="0"/>
              <a:t> Filter Step </a:t>
            </a:r>
          </a:p>
          <a:p>
            <a:pPr lvl="1"/>
            <a:r>
              <a:rPr lang="en-US" dirty="0" smtClean="0"/>
              <a:t>Interval FOR loop update sequence</a:t>
            </a:r>
          </a:p>
          <a:p>
            <a:pPr lvl="2"/>
            <a:r>
              <a:rPr lang="en-US" b="0" dirty="0" smtClean="0"/>
              <a:t>Online Sensor Statistics and Fault Parameter Update</a:t>
            </a:r>
          </a:p>
          <a:p>
            <a:pPr lvl="2"/>
            <a:r>
              <a:rPr lang="en-US" dirty="0" smtClean="0"/>
              <a:t>Fault Detection Rules</a:t>
            </a:r>
          </a:p>
          <a:p>
            <a:pPr lvl="3"/>
            <a:r>
              <a:rPr lang="en-US" dirty="0" smtClean="0"/>
              <a:t>X (filtered sensor value) jump rules     [define step function faults]</a:t>
            </a:r>
          </a:p>
          <a:p>
            <a:pPr lvl="3"/>
            <a:r>
              <a:rPr lang="en-US" b="0" dirty="0" smtClean="0"/>
              <a:t>M (filtered sensor slope) jump rules     [define steep ramp faults]</a:t>
            </a:r>
          </a:p>
          <a:p>
            <a:pPr lvl="3"/>
            <a:r>
              <a:rPr lang="en-US" dirty="0" smtClean="0"/>
              <a:t>R Correlation threshold rules               [define shallow ramp faults]</a:t>
            </a:r>
          </a:p>
          <a:p>
            <a:pPr lvl="2"/>
            <a:r>
              <a:rPr lang="en-US" b="0" dirty="0" smtClean="0"/>
              <a:t>Fault Determination Decision Structure</a:t>
            </a:r>
          </a:p>
          <a:p>
            <a:pPr lvl="3"/>
            <a:r>
              <a:rPr lang="en-US" b="0" dirty="0" smtClean="0"/>
              <a:t>Filter restart w/inferred fault parameters</a:t>
            </a:r>
          </a:p>
          <a:p>
            <a:pPr lvl="3"/>
            <a:r>
              <a:rPr lang="en-US" dirty="0" smtClean="0"/>
              <a:t>Reinitialize filter at previous time steps to reanalyze data</a:t>
            </a:r>
          </a:p>
          <a:p>
            <a:pPr lvl="2"/>
            <a:r>
              <a:rPr lang="en-US" b="0" dirty="0" smtClean="0"/>
              <a:t>End</a:t>
            </a:r>
          </a:p>
          <a:p>
            <a:pPr lvl="1"/>
            <a:r>
              <a:rPr lang="en-US" dirty="0" smtClean="0"/>
              <a:t>End</a:t>
            </a:r>
          </a:p>
          <a:p>
            <a:r>
              <a:rPr lang="en-US" b="0" dirty="0" smtClean="0"/>
              <a:t>End</a:t>
            </a:r>
            <a:endParaRPr lang="en-US" b="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457200"/>
          </a:xfrm>
        </p:spPr>
        <p:txBody>
          <a:bodyPr/>
          <a:lstStyle/>
          <a:p>
            <a:pPr algn="ctr"/>
            <a:r>
              <a:rPr lang="en-US" dirty="0" smtClean="0"/>
              <a:t>Worst Case Dataset</a:t>
            </a:r>
            <a:endParaRPr lang="en-US" dirty="0"/>
          </a:p>
        </p:txBody>
      </p:sp>
      <p:pic>
        <p:nvPicPr>
          <p:cNvPr id="9" name="Content Placeholder 8" descr="Small Jump_M_PHM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29200" y="3810000"/>
            <a:ext cx="3506788" cy="263009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838200"/>
            <a:ext cx="4267200" cy="457200"/>
          </a:xfrm>
        </p:spPr>
        <p:txBody>
          <a:bodyPr/>
          <a:lstStyle/>
          <a:p>
            <a:pPr algn="ctr"/>
            <a:r>
              <a:rPr lang="en-US" dirty="0" smtClean="0"/>
              <a:t>Sample PHM Dataset </a:t>
            </a:r>
            <a:endParaRPr lang="en-US" dirty="0"/>
          </a:p>
        </p:txBody>
      </p:sp>
      <p:pic>
        <p:nvPicPr>
          <p:cNvPr id="8" name="Content Placeholder 7" descr="Small Jump_X_PHM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029200" y="1219200"/>
            <a:ext cx="3454399" cy="2590799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Example Simulations: Step</a:t>
            </a:r>
            <a:endParaRPr lang="en-US" sz="2800" dirty="0"/>
          </a:p>
        </p:txBody>
      </p:sp>
      <p:pic>
        <p:nvPicPr>
          <p:cNvPr id="12" name="Picture 11" descr="Jump_M_b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3810000"/>
            <a:ext cx="3505200" cy="2628899"/>
          </a:xfrm>
          <a:prstGeom prst="rect">
            <a:avLst/>
          </a:prstGeom>
        </p:spPr>
      </p:pic>
      <p:pic>
        <p:nvPicPr>
          <p:cNvPr id="13" name="Picture 12" descr="Jump_X_ba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1219200"/>
            <a:ext cx="3505200" cy="26288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457200"/>
          </a:xfrm>
        </p:spPr>
        <p:txBody>
          <a:bodyPr/>
          <a:lstStyle/>
          <a:p>
            <a:pPr algn="ctr"/>
            <a:r>
              <a:rPr lang="en-US" dirty="0" smtClean="0"/>
              <a:t>Worst Case Dataset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838200"/>
            <a:ext cx="4267200" cy="457200"/>
          </a:xfrm>
        </p:spPr>
        <p:txBody>
          <a:bodyPr/>
          <a:lstStyle/>
          <a:p>
            <a:pPr algn="ctr"/>
            <a:r>
              <a:rPr lang="en-US" dirty="0" smtClean="0"/>
              <a:t>Sample PHM Dataset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Example Simulations: Ramp</a:t>
            </a:r>
            <a:endParaRPr lang="en-US" sz="2800" dirty="0"/>
          </a:p>
        </p:txBody>
      </p:sp>
      <p:pic>
        <p:nvPicPr>
          <p:cNvPr id="8" name="Picture 7" descr="Small Slope_X_PH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1219200"/>
            <a:ext cx="3556000" cy="2667000"/>
          </a:xfrm>
          <a:prstGeom prst="rect">
            <a:avLst/>
          </a:prstGeom>
        </p:spPr>
      </p:pic>
      <p:pic>
        <p:nvPicPr>
          <p:cNvPr id="9" name="Picture 8" descr="Large Slope_M_PH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3810000"/>
            <a:ext cx="3581400" cy="2681261"/>
          </a:xfrm>
          <a:prstGeom prst="rect">
            <a:avLst/>
          </a:prstGeom>
        </p:spPr>
      </p:pic>
      <p:pic>
        <p:nvPicPr>
          <p:cNvPr id="10" name="Picture 9" descr="Slope_M_b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3810000"/>
            <a:ext cx="3581400" cy="2686050"/>
          </a:xfrm>
          <a:prstGeom prst="rect">
            <a:avLst/>
          </a:prstGeom>
        </p:spPr>
      </p:pic>
      <p:pic>
        <p:nvPicPr>
          <p:cNvPr id="11" name="Picture 10" descr="Slope_X_ba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1219200"/>
            <a:ext cx="3581400" cy="26860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416</Words>
  <Application>Microsoft Office PowerPoint</Application>
  <PresentationFormat>On-screen Show (4:3)</PresentationFormat>
  <Paragraphs>62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1</vt:lpstr>
      <vt:lpstr>Slide 1</vt:lpstr>
      <vt:lpstr>Needed Information</vt:lpstr>
      <vt:lpstr>Quick Results</vt:lpstr>
      <vt:lpstr>Quick Results</vt:lpstr>
      <vt:lpstr>Slide 5</vt:lpstr>
      <vt:lpstr>Analysis Tools &amp; Rules</vt:lpstr>
      <vt:lpstr>Pseudo-Code Outline</vt:lpstr>
      <vt:lpstr>Example Simulations: Step</vt:lpstr>
      <vt:lpstr>Example Simulations: Ramp</vt:lpstr>
      <vt:lpstr>Example Simulations: Intermittent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&amp; Optimization Team Stryker Vehicle Data</dc:title>
  <dc:creator>Michael Duffy</dc:creator>
  <cp:lastModifiedBy>Michael Duffy</cp:lastModifiedBy>
  <cp:revision>32</cp:revision>
  <dcterms:modified xsi:type="dcterms:W3CDTF">2010-08-10T06:30:27Z</dcterms:modified>
</cp:coreProperties>
</file>