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4" r:id="rId9"/>
    <p:sldId id="263" r:id="rId10"/>
    <p:sldId id="266" r:id="rId11"/>
    <p:sldId id="267" r:id="rId12"/>
    <p:sldId id="265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72"/>
  </p:normalViewPr>
  <p:slideViewPr>
    <p:cSldViewPr snapToGrid="0">
      <p:cViewPr varScale="1">
        <p:scale>
          <a:sx n="113" d="100"/>
          <a:sy n="113" d="100"/>
        </p:scale>
        <p:origin x="5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4/28/23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7CAD9-9FC1-4FA5-4F5C-DF8B2A2F2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376" y="1432223"/>
            <a:ext cx="6057144" cy="3357976"/>
          </a:xfrm>
        </p:spPr>
        <p:txBody>
          <a:bodyPr>
            <a:normAutofit/>
          </a:bodyPr>
          <a:lstStyle/>
          <a:p>
            <a:r>
              <a:rPr lang="en-US" sz="8000" dirty="0"/>
              <a:t>STA 4102 Project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05A402F-4F0E-ECA4-962E-D0A28E78A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1376" y="4790199"/>
            <a:ext cx="6080030" cy="68705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Andrew Gomez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DBB86-C759-91E9-1BF2-6CF018EDE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845" y="928117"/>
            <a:ext cx="2208864" cy="4933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FCE378-4F87-273D-52D8-482715334CE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76172" y="5133728"/>
            <a:ext cx="1422400" cy="1422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4805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D03E-49AD-2E1B-2B2D-F54924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67D0-1E0B-8C8F-B37C-77A48261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502277" cy="4050792"/>
          </a:xfrm>
        </p:spPr>
        <p:txBody>
          <a:bodyPr/>
          <a:lstStyle/>
          <a:p>
            <a:r>
              <a:rPr lang="en-US" dirty="0"/>
              <a:t>Made a model using the training set</a:t>
            </a:r>
          </a:p>
          <a:p>
            <a:r>
              <a:rPr lang="en-US" dirty="0"/>
              <a:t>Generated predictions using the test set</a:t>
            </a:r>
          </a:p>
          <a:p>
            <a:r>
              <a:rPr lang="en-US" dirty="0"/>
              <a:t>Did it again, with scaled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C86C9-3E51-CB04-662E-7E4B4C9F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65" y="6003480"/>
            <a:ext cx="739776" cy="7397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14A2B6-4FB1-21FE-B797-34811CDFF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36838"/>
            <a:ext cx="4292600" cy="44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209328-6EF8-A6D2-4025-9EE298A87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14638"/>
            <a:ext cx="42545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8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D03E-49AD-2E1B-2B2D-F54924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67D0-1E0B-8C8F-B37C-77A48261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502277" cy="4050792"/>
          </a:xfrm>
        </p:spPr>
        <p:txBody>
          <a:bodyPr/>
          <a:lstStyle/>
          <a:p>
            <a:r>
              <a:rPr lang="en-US" dirty="0"/>
              <a:t>RMSE (unscaled) = $4,778,755</a:t>
            </a:r>
          </a:p>
          <a:p>
            <a:r>
              <a:rPr lang="en-US" dirty="0"/>
              <a:t>RMSE (scaled) = 0.8435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C86C9-3E51-CB04-662E-7E4B4C9F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65" y="6003480"/>
            <a:ext cx="739776" cy="739776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355CACA-0229-223D-F07E-796245B8D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62088"/>
            <a:ext cx="5207000" cy="9906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7AF3450-422F-1EAE-B2A9-C1674D293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225671"/>
            <a:ext cx="5781808" cy="8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7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D03E-49AD-2E1B-2B2D-F54924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67D0-1E0B-8C8F-B37C-77A48261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725195" cy="4050792"/>
          </a:xfrm>
        </p:spPr>
        <p:txBody>
          <a:bodyPr/>
          <a:lstStyle/>
          <a:p>
            <a:r>
              <a:rPr lang="en-US" dirty="0"/>
              <a:t>Test for multicollinearity</a:t>
            </a:r>
          </a:p>
          <a:p>
            <a:r>
              <a:rPr lang="en-US" dirty="0"/>
              <a:t>Variance Inflation Factor &gt; 5</a:t>
            </a:r>
          </a:p>
          <a:p>
            <a:r>
              <a:rPr lang="en-US" dirty="0"/>
              <a:t>So I decided to run a ridge regression to find the most optimal coefficients for my linear model that will result in the lowest RMSE.</a:t>
            </a:r>
          </a:p>
          <a:p>
            <a:r>
              <a:rPr lang="en-US" dirty="0"/>
              <a:t>Used the scaled data from earlier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C86C9-3E51-CB04-662E-7E4B4C9F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65" y="6003480"/>
            <a:ext cx="739776" cy="739776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096EC3C-28B5-DF3A-385F-C782D4A31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43" y="2210994"/>
            <a:ext cx="2601914" cy="633627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E18F40B-08E1-4E25-8AEC-12938577C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957" y="2229357"/>
            <a:ext cx="3771900" cy="596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F140A7-1798-1A32-E80C-FF5EA6D66B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43" y="3167215"/>
            <a:ext cx="6502400" cy="3937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E30535-1F0D-8EB6-7FFB-B06CC2FB2E6B}"/>
              </a:ext>
            </a:extLst>
          </p:cNvPr>
          <p:cNvCxnSpPr/>
          <p:nvPr/>
        </p:nvCxnSpPr>
        <p:spPr>
          <a:xfrm>
            <a:off x="7340512" y="2206779"/>
            <a:ext cx="0" cy="5969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884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D03E-49AD-2E1B-2B2D-F54924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67D0-1E0B-8C8F-B37C-77A48261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292374" cy="4050792"/>
          </a:xfrm>
        </p:spPr>
        <p:txBody>
          <a:bodyPr/>
          <a:lstStyle/>
          <a:p>
            <a:r>
              <a:rPr lang="en-US" dirty="0"/>
              <a:t>Had to find optimal lambda value </a:t>
            </a:r>
          </a:p>
          <a:p>
            <a:r>
              <a:rPr lang="en-US" dirty="0"/>
              <a:t>Performed k-fold cross validation</a:t>
            </a:r>
          </a:p>
          <a:p>
            <a:r>
              <a:rPr lang="en-US" dirty="0"/>
              <a:t>Once we get our optimal lambda, we can create a final model and predict using the test set.</a:t>
            </a:r>
          </a:p>
          <a:p>
            <a:r>
              <a:rPr lang="en-US" dirty="0"/>
              <a:t>MSE = 0.7145</a:t>
            </a:r>
          </a:p>
          <a:p>
            <a:r>
              <a:rPr lang="en-US" dirty="0"/>
              <a:t>RMSE = 0.8453</a:t>
            </a:r>
          </a:p>
          <a:p>
            <a:r>
              <a:rPr lang="en-US" dirty="0"/>
              <a:t>In summary, this told me how much shrinkage needed to go towards the coefficients to minimize mean square error.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C86C9-3E51-CB04-662E-7E4B4C9F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65" y="6003480"/>
            <a:ext cx="739776" cy="739776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C520FEA-CC9A-B71C-331C-B4C59B6A5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654" y="1978663"/>
            <a:ext cx="4292374" cy="733977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1BAF9D3C-4713-766A-1FA3-03BE83B4B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336" y="1377616"/>
            <a:ext cx="2362664" cy="205138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6C60D4CE-3FE6-56A2-DFAC-14665E59C6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654" y="3588007"/>
            <a:ext cx="5268079" cy="97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7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D03E-49AD-2E1B-2B2D-F54924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67D0-1E0B-8C8F-B37C-77A48261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9135309" cy="4050792"/>
          </a:xfrm>
        </p:spPr>
        <p:txBody>
          <a:bodyPr/>
          <a:lstStyle/>
          <a:p>
            <a:r>
              <a:rPr lang="en-US" dirty="0"/>
              <a:t>We can conclude that the top five player stats that influence their salary are points per game, rebounds per game, assists per game, field goals made, and turnovers per game.</a:t>
            </a:r>
          </a:p>
          <a:p>
            <a:r>
              <a:rPr lang="en-US" dirty="0"/>
              <a:t>We can also conclude that although the Variance Inflation Factors were above 5 (indicating that multicollinearity existed), the RMSE was minimized when there were no changes to the coefficients of the regression model.</a:t>
            </a:r>
          </a:p>
          <a:p>
            <a:r>
              <a:rPr lang="en-US" dirty="0"/>
              <a:t>Therefore, although PPG, RPG, APG, FG, &amp; TOPG were the most influential, the error was far too high to say we can accurately predict players’ salaries.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C86C9-3E51-CB04-662E-7E4B4C9F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65" y="6003480"/>
            <a:ext cx="739776" cy="73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0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D03E-49AD-2E1B-2B2D-F54924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67D0-1E0B-8C8F-B37C-77A48261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8931402" cy="4050792"/>
          </a:xfrm>
        </p:spPr>
        <p:txBody>
          <a:bodyPr/>
          <a:lstStyle/>
          <a:p>
            <a:r>
              <a:rPr lang="en-US" dirty="0"/>
              <a:t>Confounding variables</a:t>
            </a:r>
          </a:p>
          <a:p>
            <a:pPr lvl="2"/>
            <a:r>
              <a:rPr lang="en-US" dirty="0"/>
              <a:t>Contract length</a:t>
            </a:r>
          </a:p>
          <a:p>
            <a:pPr lvl="2"/>
            <a:r>
              <a:rPr lang="en-US" dirty="0"/>
              <a:t>Injuries</a:t>
            </a:r>
          </a:p>
          <a:p>
            <a:pPr lvl="2"/>
            <a:r>
              <a:rPr lang="en-US" dirty="0"/>
              <a:t>Team success</a:t>
            </a:r>
          </a:p>
          <a:p>
            <a:pPr lvl="2"/>
            <a:r>
              <a:rPr lang="en-US" dirty="0"/>
              <a:t>Off-court factors</a:t>
            </a:r>
          </a:p>
          <a:p>
            <a:r>
              <a:rPr lang="en-US" dirty="0"/>
              <a:t>Increasing popularity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C86C9-3E51-CB04-662E-7E4B4C9F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65" y="6003480"/>
            <a:ext cx="739776" cy="73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5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D03E-49AD-2E1B-2B2D-F54924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67D0-1E0B-8C8F-B37C-77A48261E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Major: Computational &amp; Applied Mathematics</a:t>
            </a:r>
          </a:p>
          <a:p>
            <a:r>
              <a:rPr lang="en-US" dirty="0"/>
              <a:t>Minor: Psychology</a:t>
            </a:r>
          </a:p>
          <a:p>
            <a:r>
              <a:rPr lang="en-US" dirty="0"/>
              <a:t>Junior</a:t>
            </a:r>
          </a:p>
          <a:p>
            <a:r>
              <a:rPr lang="en-US" dirty="0"/>
              <a:t>Data Analytics</a:t>
            </a:r>
          </a:p>
          <a:p>
            <a:r>
              <a:rPr lang="en-US" dirty="0"/>
              <a:t>NBA Sports Analytics</a:t>
            </a:r>
          </a:p>
          <a:p>
            <a:r>
              <a:rPr lang="en-US" dirty="0"/>
              <a:t>Hobbies: Pickleball, watching movies, being an avid Heat fan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C86C9-3E51-CB04-662E-7E4B4C9F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65" y="6003480"/>
            <a:ext cx="739776" cy="73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6D03E-49AD-2E1B-2B2D-F54924A1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544" y="1382165"/>
            <a:ext cx="4869179" cy="1517984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000000"/>
                </a:solidFill>
              </a:rPr>
              <a:t>QuestionS</a:t>
            </a:r>
          </a:p>
        </p:txBody>
      </p:sp>
      <p:pic>
        <p:nvPicPr>
          <p:cNvPr id="1026" name="Picture 2" descr="Math Symbols - Stock Motion Graphics | Motion Array">
            <a:extLst>
              <a:ext uri="{FF2B5EF4-FFF2-40B4-BE49-F238E27FC236}">
                <a16:creationId xmlns:a16="http://schemas.microsoft.com/office/drawing/2014/main" id="{07721E22-C724-DCF5-2F52-B763773963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4" r="18001" b="-1"/>
          <a:stretch/>
        </p:blipFill>
        <p:spPr bwMode="auto"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67D0-1E0B-8C8F-B37C-77A48261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545" y="3007389"/>
            <a:ext cx="4869179" cy="3065865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Which stats in an NBA game/season have the largest influence on the players’ salaries?</a:t>
            </a:r>
          </a:p>
          <a:p>
            <a:r>
              <a:rPr lang="en-US" sz="1800">
                <a:solidFill>
                  <a:srgbClr val="000000"/>
                </a:solidFill>
              </a:rPr>
              <a:t>Can we create a model that accurately predicts an NBA player’s salary for the following season based on the previous season’s stats?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9FC86C9-3E51-CB04-662E-7E4B4C9FB1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2165" y="6003480"/>
            <a:ext cx="739776" cy="73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6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D03E-49AD-2E1B-2B2D-F54924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67D0-1E0B-8C8F-B37C-77A48261E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NBA Players Stats (1950-2022)</a:t>
            </a:r>
          </a:p>
          <a:p>
            <a:r>
              <a:rPr lang="en-US" dirty="0"/>
              <a:t>NBA Salaries (1990-2023)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C86C9-3E51-CB04-662E-7E4B4C9F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65" y="6003480"/>
            <a:ext cx="739776" cy="7397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B1F869-7126-A2E9-10E3-A48D4003D3E2}"/>
              </a:ext>
            </a:extLst>
          </p:cNvPr>
          <p:cNvSpPr txBox="1"/>
          <p:nvPr/>
        </p:nvSpPr>
        <p:spPr>
          <a:xfrm>
            <a:off x="1124820" y="6199632"/>
            <a:ext cx="144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kaggle.com</a:t>
            </a:r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2A1328E4-94D6-E788-A9ED-D9E71306A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277" y="2006600"/>
            <a:ext cx="6336792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4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D03E-49AD-2E1B-2B2D-F54924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2F8730-04FF-C2D8-A292-1BE770D55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52" y="1289304"/>
            <a:ext cx="5766327" cy="57778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FC86C9-3E51-CB04-662E-7E4B4C9FB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2165" y="6003480"/>
            <a:ext cx="739776" cy="739776"/>
          </a:xfrm>
          <a:prstGeom prst="rect">
            <a:avLst/>
          </a:prstGeom>
        </p:spPr>
      </p:pic>
      <p:pic>
        <p:nvPicPr>
          <p:cNvPr id="9" name="Picture 8" descr="Timeline&#10;&#10;Description automatically generated">
            <a:extLst>
              <a:ext uri="{FF2B5EF4-FFF2-40B4-BE49-F238E27FC236}">
                <a16:creationId xmlns:a16="http://schemas.microsoft.com/office/drawing/2014/main" id="{BFC43DFC-470B-596B-0010-BD982257E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52" y="2201219"/>
            <a:ext cx="4833938" cy="417214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86A6444-3BB5-8273-E57D-09FEED88E8D6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4745165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inflation_adj</a:t>
            </a:r>
            <a:r>
              <a:rPr lang="en-US" sz="1800" dirty="0"/>
              <a:t>: Salary adjusted for inflation</a:t>
            </a:r>
          </a:p>
          <a:p>
            <a:r>
              <a:rPr lang="en-US" sz="1800" dirty="0"/>
              <a:t>PPG: points per game</a:t>
            </a:r>
          </a:p>
          <a:p>
            <a:r>
              <a:rPr lang="en-US" sz="1800" dirty="0"/>
              <a:t>MPG: minutes per game</a:t>
            </a:r>
          </a:p>
          <a:p>
            <a:r>
              <a:rPr lang="en-US" sz="1800" dirty="0"/>
              <a:t>FG: field goals scored</a:t>
            </a:r>
          </a:p>
          <a:p>
            <a:r>
              <a:rPr lang="en-US" sz="1800" dirty="0"/>
              <a:t>FT: free throws made</a:t>
            </a:r>
          </a:p>
          <a:p>
            <a:r>
              <a:rPr lang="en-US" sz="1800" dirty="0"/>
              <a:t>TOPG: turnovers per game</a:t>
            </a:r>
          </a:p>
          <a:p>
            <a:r>
              <a:rPr lang="en-US" sz="1800" dirty="0"/>
              <a:t>GS: games started</a:t>
            </a:r>
          </a:p>
          <a:p>
            <a:r>
              <a:rPr lang="en-US" sz="1800" dirty="0"/>
              <a:t>RPG: rebounds per game</a:t>
            </a:r>
          </a:p>
          <a:p>
            <a:r>
              <a:rPr lang="en-US" sz="1800" dirty="0"/>
              <a:t>PFPG: fouls per game</a:t>
            </a:r>
          </a:p>
          <a:p>
            <a:r>
              <a:rPr lang="en-US" sz="1800" dirty="0"/>
              <a:t>APG: assists per game</a:t>
            </a:r>
          </a:p>
        </p:txBody>
      </p:sp>
    </p:spTree>
    <p:extLst>
      <p:ext uri="{BB962C8B-B14F-4D97-AF65-F5344CB8AC3E}">
        <p14:creationId xmlns:p14="http://schemas.microsoft.com/office/powerpoint/2010/main" val="233270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D03E-49AD-2E1B-2B2D-F54924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Cleaning/Wrangling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67D0-1E0B-8C8F-B37C-77A48261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45165" cy="4050792"/>
          </a:xfrm>
        </p:spPr>
        <p:txBody>
          <a:bodyPr/>
          <a:lstStyle/>
          <a:p>
            <a:r>
              <a:rPr lang="en-US" dirty="0"/>
              <a:t>Just 2015-2016 season stats</a:t>
            </a:r>
          </a:p>
          <a:p>
            <a:r>
              <a:rPr lang="en-US" dirty="0"/>
              <a:t>Narrowed down from 45 columns to 10 as shown in previous slide</a:t>
            </a:r>
          </a:p>
          <a:p>
            <a:r>
              <a:rPr lang="en-US" dirty="0"/>
              <a:t>Merged players_stats and salaries_data to a new data frame called stalaries</a:t>
            </a:r>
          </a:p>
          <a:p>
            <a:r>
              <a:rPr lang="en-US" dirty="0"/>
              <a:t>Made percentage and dollar values numeric </a:t>
            </a:r>
          </a:p>
          <a:p>
            <a:r>
              <a:rPr lang="en-US" dirty="0"/>
              <a:t>Removed rows that included players that played under 20 games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C86C9-3E51-CB04-662E-7E4B4C9F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65" y="6003480"/>
            <a:ext cx="739776" cy="7397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A19695-5004-826E-F400-10EBBFA8A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013" y="2065401"/>
            <a:ext cx="5829300" cy="431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9DFE40-F111-E94B-8B2B-0D9DED891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013" y="2557454"/>
            <a:ext cx="4775200" cy="457200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4CA8A74E-B08F-B3F6-DECA-1B080AFD30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013" y="3074655"/>
            <a:ext cx="5588000" cy="1790700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medium confidence">
            <a:extLst>
              <a:ext uri="{FF2B5EF4-FFF2-40B4-BE49-F238E27FC236}">
                <a16:creationId xmlns:a16="http://schemas.microsoft.com/office/drawing/2014/main" id="{F3D1AB81-68E8-B7EA-39FE-78130D2879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013" y="4908098"/>
            <a:ext cx="5588000" cy="812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C87775-2AB6-225A-D7D7-7C1EF161D7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013" y="5795801"/>
            <a:ext cx="3924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2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D03E-49AD-2E1B-2B2D-F54924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Cleaning/Wrangling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67D0-1E0B-8C8F-B37C-77A48261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502277" cy="4050792"/>
          </a:xfrm>
        </p:spPr>
        <p:txBody>
          <a:bodyPr/>
          <a:lstStyle/>
          <a:p>
            <a:r>
              <a:rPr lang="en-US" dirty="0"/>
              <a:t>Split into train set and test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C86C9-3E51-CB04-662E-7E4B4C9F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65" y="6003480"/>
            <a:ext cx="739776" cy="739776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102E95F4-D95D-FEBE-CE18-1BFABF9B8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450" y="1943100"/>
            <a:ext cx="64643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6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D03E-49AD-2E1B-2B2D-F54924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67D0-1E0B-8C8F-B37C-77A48261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502277" cy="4050792"/>
          </a:xfrm>
        </p:spPr>
        <p:txBody>
          <a:bodyPr/>
          <a:lstStyle/>
          <a:p>
            <a:r>
              <a:rPr lang="en-US" dirty="0"/>
              <a:t>Generated scatterplots to visualize the correlation between our dependent variable and a few independent variables</a:t>
            </a:r>
          </a:p>
          <a:p>
            <a:r>
              <a:rPr lang="en-US" dirty="0"/>
              <a:t>Can conclude that PPG, FG, TOPG, RPG, and APG are the five factors that most heavily influence the salary of the player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C86C9-3E51-CB04-662E-7E4B4C9F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65" y="6003480"/>
            <a:ext cx="739776" cy="739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6371CA-37BA-CA9B-B5E7-943BE96BD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7" y="2178558"/>
            <a:ext cx="3937000" cy="406400"/>
          </a:xfrm>
          <a:prstGeom prst="rect">
            <a:avLst/>
          </a:prstGeom>
        </p:spPr>
      </p:pic>
      <p:pic>
        <p:nvPicPr>
          <p:cNvPr id="8" name="Picture 7" descr="A picture containing text, sky, white, different&#10;&#10;Description automatically generated">
            <a:extLst>
              <a:ext uri="{FF2B5EF4-FFF2-40B4-BE49-F238E27FC236}">
                <a16:creationId xmlns:a16="http://schemas.microsoft.com/office/drawing/2014/main" id="{2408C855-D81A-06CA-B630-68F1C747E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39" y="2625598"/>
            <a:ext cx="4760913" cy="391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9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D03E-49AD-2E1B-2B2D-F54924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67D0-1E0B-8C8F-B37C-77A48261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502277" cy="4050792"/>
          </a:xfrm>
        </p:spPr>
        <p:txBody>
          <a:bodyPr/>
          <a:lstStyle/>
          <a:p>
            <a:r>
              <a:rPr lang="en-US" dirty="0"/>
              <a:t>Ran multiple linear regression and compared p-values (able to rule out MPG and FT)</a:t>
            </a:r>
          </a:p>
          <a:p>
            <a:r>
              <a:rPr lang="en-US" dirty="0"/>
              <a:t>Adjusted R-squared = 0.499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C86C9-3E51-CB04-662E-7E4B4C9F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65" y="6003480"/>
            <a:ext cx="739776" cy="739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269D94-B633-4021-9D5B-174BBAA48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753" y="2093976"/>
            <a:ext cx="5829300" cy="6096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CC6452F-B805-664D-F562-5904990C7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95" y="2755900"/>
            <a:ext cx="52705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60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7401</TotalTime>
  <Words>532</Words>
  <Application>Microsoft Macintosh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Rockwell</vt:lpstr>
      <vt:lpstr>Rockwell Condensed</vt:lpstr>
      <vt:lpstr>Rockwell Extra Bold</vt:lpstr>
      <vt:lpstr>Wingdings</vt:lpstr>
      <vt:lpstr>Wood Type</vt:lpstr>
      <vt:lpstr>STA 4102 Project</vt:lpstr>
      <vt:lpstr>About me</vt:lpstr>
      <vt:lpstr>QuestionS</vt:lpstr>
      <vt:lpstr>Data</vt:lpstr>
      <vt:lpstr>Variables</vt:lpstr>
      <vt:lpstr>Data Cleaning/Wrangling</vt:lpstr>
      <vt:lpstr>Data Cleaning/Wrangling cont.</vt:lpstr>
      <vt:lpstr>Exploratory Data Analysis</vt:lpstr>
      <vt:lpstr>Exploratory Data Analysis</vt:lpstr>
      <vt:lpstr>Predictive Analysis</vt:lpstr>
      <vt:lpstr>Model Evaluation</vt:lpstr>
      <vt:lpstr>Statistical Analysis</vt:lpstr>
      <vt:lpstr>Ridge Regression</vt:lpstr>
      <vt:lpstr>Conclusion</vt:lpstr>
      <vt:lpstr>Possible Errors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 4102 Project</dc:title>
  <dc:creator>Andrew Gomez</dc:creator>
  <cp:lastModifiedBy>Andrew Gomez</cp:lastModifiedBy>
  <cp:revision>8</cp:revision>
  <dcterms:created xsi:type="dcterms:W3CDTF">2023-04-20T16:34:21Z</dcterms:created>
  <dcterms:modified xsi:type="dcterms:W3CDTF">2023-04-28T17:35:20Z</dcterms:modified>
</cp:coreProperties>
</file>