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2" r:id="rId3"/>
    <p:sldId id="258" r:id="rId4"/>
    <p:sldId id="259" r:id="rId5"/>
    <p:sldId id="260" r:id="rId6"/>
    <p:sldId id="264" r:id="rId7"/>
    <p:sldId id="263" r:id="rId8"/>
    <p:sldId id="266" r:id="rId9"/>
    <p:sldId id="265" r:id="rId10"/>
    <p:sldId id="270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053"/>
    <p:restoredTop sz="95872"/>
  </p:normalViewPr>
  <p:slideViewPr>
    <p:cSldViewPr snapToGrid="0">
      <p:cViewPr varScale="1">
        <p:scale>
          <a:sx n="58" d="100"/>
          <a:sy n="58" d="100"/>
        </p:scale>
        <p:origin x="224" y="1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3/4/24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3/4/24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3/4/24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928117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7CAD9-9FC1-4FA5-4F5C-DF8B2A2F2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1376" y="1432223"/>
            <a:ext cx="6057144" cy="3357976"/>
          </a:xfrm>
        </p:spPr>
        <p:txBody>
          <a:bodyPr>
            <a:normAutofit/>
          </a:bodyPr>
          <a:lstStyle/>
          <a:p>
            <a:r>
              <a:rPr lang="en-US" sz="8000" dirty="0"/>
              <a:t>NBA Salary Metrics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5780565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05A402F-4F0E-ECA4-962E-D0A28E78A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1376" y="4790199"/>
            <a:ext cx="6080030" cy="68705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Andrew Gomez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DBB86-C759-91E9-1BF2-6CF018EDE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7845" y="928117"/>
            <a:ext cx="2208864" cy="49331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FCE378-4F87-273D-52D8-482715334CE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76172" y="5150048"/>
            <a:ext cx="1422400" cy="1422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4805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D03E-49AD-2E1B-2B2D-F54924A1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67D0-1E0B-8C8F-B37C-77A48261E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6211062" cy="4050792"/>
          </a:xfrm>
        </p:spPr>
        <p:txBody>
          <a:bodyPr/>
          <a:lstStyle/>
          <a:p>
            <a:r>
              <a:rPr lang="en-US" dirty="0"/>
              <a:t>Had to find optimal lambda value </a:t>
            </a:r>
          </a:p>
          <a:p>
            <a:r>
              <a:rPr lang="en-US" dirty="0"/>
              <a:t>Performed k-fold cross validation</a:t>
            </a:r>
          </a:p>
          <a:p>
            <a:r>
              <a:rPr lang="en-US" dirty="0"/>
              <a:t>Once we get our optimal lambda, we can create a final model and predict using the test set.</a:t>
            </a:r>
          </a:p>
          <a:p>
            <a:r>
              <a:rPr lang="en-US" dirty="0"/>
              <a:t>MSE = 0.7145</a:t>
            </a:r>
          </a:p>
          <a:p>
            <a:r>
              <a:rPr lang="en-US" dirty="0"/>
              <a:t>RMSE = 0.8453</a:t>
            </a:r>
          </a:p>
          <a:p>
            <a:r>
              <a:rPr lang="en-US" dirty="0"/>
              <a:t>In summary, this told me how much shrinkage needed to go towards the coefficients to minimize mean square error.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C86C9-3E51-CB04-662E-7E4B4C9F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65" y="6003480"/>
            <a:ext cx="739776" cy="739776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1BAF9D3C-4713-766A-1FA3-03BE83B4B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838" y="2028404"/>
            <a:ext cx="4232007" cy="367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7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D03E-49AD-2E1B-2B2D-F54924A1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67D0-1E0B-8C8F-B37C-77A48261E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9135309" cy="4050792"/>
          </a:xfrm>
        </p:spPr>
        <p:txBody>
          <a:bodyPr/>
          <a:lstStyle/>
          <a:p>
            <a:r>
              <a:rPr lang="en-US" dirty="0"/>
              <a:t>We can conclude that the top five player stats that influence their salary are points per game, rebounds per game, assists per game, field goals made, and turnovers per game.</a:t>
            </a:r>
          </a:p>
          <a:p>
            <a:r>
              <a:rPr lang="en-US" dirty="0"/>
              <a:t>We can also conclude that although the Variance Inflation Factors were above 5 (indicating that multicollinearity existed), the RMSE was minimized when there were no changes to the coefficients of the regression model.</a:t>
            </a:r>
          </a:p>
          <a:p>
            <a:r>
              <a:rPr lang="en-US" dirty="0"/>
              <a:t>Therefore, although PPG, RPG, APG, FG, &amp; TOPG were the most influential, the error was far too high to say we can accurately predict players’ salaries.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C86C9-3E51-CB04-662E-7E4B4C9F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65" y="6003480"/>
            <a:ext cx="739776" cy="73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01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D03E-49AD-2E1B-2B2D-F54924A1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67D0-1E0B-8C8F-B37C-77A48261E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8931402" cy="4050792"/>
          </a:xfrm>
        </p:spPr>
        <p:txBody>
          <a:bodyPr/>
          <a:lstStyle/>
          <a:p>
            <a:r>
              <a:rPr lang="en-US" dirty="0"/>
              <a:t>Confounding variables</a:t>
            </a:r>
          </a:p>
          <a:p>
            <a:pPr lvl="2"/>
            <a:r>
              <a:rPr lang="en-US" dirty="0"/>
              <a:t>Contract length</a:t>
            </a:r>
          </a:p>
          <a:p>
            <a:pPr lvl="2"/>
            <a:r>
              <a:rPr lang="en-US" dirty="0"/>
              <a:t>Injuries</a:t>
            </a:r>
          </a:p>
          <a:p>
            <a:pPr lvl="2"/>
            <a:r>
              <a:rPr lang="en-US" dirty="0"/>
              <a:t>Team success</a:t>
            </a:r>
          </a:p>
          <a:p>
            <a:pPr lvl="2"/>
            <a:r>
              <a:rPr lang="en-US" dirty="0"/>
              <a:t>Off-court factors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C86C9-3E51-CB04-662E-7E4B4C9F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65" y="6003480"/>
            <a:ext cx="739776" cy="73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5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6D03E-49AD-2E1B-2B2D-F54924A1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544" y="1382165"/>
            <a:ext cx="4869179" cy="1517984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000000"/>
                </a:solidFill>
              </a:rPr>
              <a:t>QuestionS</a:t>
            </a:r>
          </a:p>
        </p:txBody>
      </p:sp>
      <p:pic>
        <p:nvPicPr>
          <p:cNvPr id="1026" name="Picture 2" descr="Math Symbols - Stock Motion Graphics | Motion Array">
            <a:extLst>
              <a:ext uri="{FF2B5EF4-FFF2-40B4-BE49-F238E27FC236}">
                <a16:creationId xmlns:a16="http://schemas.microsoft.com/office/drawing/2014/main" id="{07721E22-C724-DCF5-2F52-B763773963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4" r="18001" b="-1"/>
          <a:stretch/>
        </p:blipFill>
        <p:spPr bwMode="auto">
          <a:xfrm>
            <a:off x="-9866" y="401980"/>
            <a:ext cx="6115733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67D0-1E0B-8C8F-B37C-77A48261E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545" y="3007389"/>
            <a:ext cx="4869179" cy="3065865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Which statistics in an NBA game/season have the largest influence on the players’ salaries?</a:t>
            </a:r>
          </a:p>
          <a:p>
            <a:r>
              <a:rPr lang="en-US" sz="1800" dirty="0">
                <a:solidFill>
                  <a:srgbClr val="000000"/>
                </a:solidFill>
              </a:rPr>
              <a:t>Can we create a model that accurately predicts an NBA player’s salary for the following season based on the previous season’s stats?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36" name="Oval 1035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Oval 1036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9FC86C9-3E51-CB04-662E-7E4B4C9FB1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22165" y="6003480"/>
            <a:ext cx="739776" cy="73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6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D03E-49AD-2E1B-2B2D-F54924A1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67D0-1E0B-8C8F-B37C-77A48261E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NBA Players Stats (1950-2022)</a:t>
            </a:r>
          </a:p>
          <a:p>
            <a:r>
              <a:rPr lang="en-US" dirty="0"/>
              <a:t>NBA Salaries (1990-2023)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C86C9-3E51-CB04-662E-7E4B4C9F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65" y="6003480"/>
            <a:ext cx="739776" cy="7397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B1F869-7126-A2E9-10E3-A48D4003D3E2}"/>
              </a:ext>
            </a:extLst>
          </p:cNvPr>
          <p:cNvSpPr txBox="1"/>
          <p:nvPr/>
        </p:nvSpPr>
        <p:spPr>
          <a:xfrm>
            <a:off x="1124820" y="6199632"/>
            <a:ext cx="144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kaggle.com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4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D03E-49AD-2E1B-2B2D-F54924A1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C86C9-3E51-CB04-662E-7E4B4C9F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65" y="6003480"/>
            <a:ext cx="739776" cy="739776"/>
          </a:xfrm>
          <a:prstGeom prst="rect">
            <a:avLst/>
          </a:prstGeom>
        </p:spPr>
      </p:pic>
      <p:pic>
        <p:nvPicPr>
          <p:cNvPr id="9" name="Picture 8" descr="Timeline&#10;&#10;Description automatically generated">
            <a:extLst>
              <a:ext uri="{FF2B5EF4-FFF2-40B4-BE49-F238E27FC236}">
                <a16:creationId xmlns:a16="http://schemas.microsoft.com/office/drawing/2014/main" id="{BFC43DFC-470B-596B-0010-BD982257E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52" y="2201219"/>
            <a:ext cx="4833938" cy="417214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86A6444-3BB5-8273-E57D-09FEED88E8D6}"/>
              </a:ext>
            </a:extLst>
          </p:cNvPr>
          <p:cNvSpPr txBox="1">
            <a:spLocks/>
          </p:cNvSpPr>
          <p:nvPr/>
        </p:nvSpPr>
        <p:spPr>
          <a:xfrm>
            <a:off x="1069848" y="2121408"/>
            <a:ext cx="4745165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inflation_adj</a:t>
            </a:r>
            <a:r>
              <a:rPr lang="en-US" sz="1800" dirty="0"/>
              <a:t>: Salary adjusted for inflation</a:t>
            </a:r>
          </a:p>
          <a:p>
            <a:r>
              <a:rPr lang="en-US" sz="1800" dirty="0"/>
              <a:t>PPG: points per game</a:t>
            </a:r>
          </a:p>
          <a:p>
            <a:r>
              <a:rPr lang="en-US" sz="1800" dirty="0"/>
              <a:t>MPG: minutes per game</a:t>
            </a:r>
          </a:p>
          <a:p>
            <a:r>
              <a:rPr lang="en-US" sz="1800" dirty="0"/>
              <a:t>FG: field goals scored</a:t>
            </a:r>
          </a:p>
          <a:p>
            <a:r>
              <a:rPr lang="en-US" sz="1800" dirty="0"/>
              <a:t>FT: free throws made</a:t>
            </a:r>
          </a:p>
          <a:p>
            <a:r>
              <a:rPr lang="en-US" sz="1800" dirty="0"/>
              <a:t>TOPG: turnovers per game</a:t>
            </a:r>
          </a:p>
          <a:p>
            <a:r>
              <a:rPr lang="en-US" sz="1800" dirty="0"/>
              <a:t>GS: games started</a:t>
            </a:r>
          </a:p>
          <a:p>
            <a:r>
              <a:rPr lang="en-US" sz="1800" dirty="0"/>
              <a:t>RPG: rebounds per game</a:t>
            </a:r>
          </a:p>
          <a:p>
            <a:r>
              <a:rPr lang="en-US" sz="1800" dirty="0"/>
              <a:t>PFPG: fouls per game</a:t>
            </a:r>
          </a:p>
          <a:p>
            <a:r>
              <a:rPr lang="en-US" sz="1800" dirty="0"/>
              <a:t>APG: assists per game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FC06D9-ED76-F59E-0B0F-D48BC92B9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0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D03E-49AD-2E1B-2B2D-F54924A1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Cleaning/Wrangling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67D0-1E0B-8C8F-B37C-77A48261E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754362" cy="4050792"/>
          </a:xfrm>
        </p:spPr>
        <p:txBody>
          <a:bodyPr/>
          <a:lstStyle/>
          <a:p>
            <a:r>
              <a:rPr lang="en-US" dirty="0"/>
              <a:t>Just 2015-2016 season stats</a:t>
            </a:r>
          </a:p>
          <a:p>
            <a:r>
              <a:rPr lang="en-US" dirty="0"/>
              <a:t>Narrowed down from 45 columns to 10 as shown in previous slide</a:t>
            </a:r>
          </a:p>
          <a:p>
            <a:r>
              <a:rPr lang="en-US" dirty="0"/>
              <a:t>Merged players_stats and salaries_data to a new data frame called stalaries</a:t>
            </a:r>
          </a:p>
          <a:p>
            <a:r>
              <a:rPr lang="en-US" dirty="0"/>
              <a:t>Made percentage and dollar values numeric </a:t>
            </a:r>
          </a:p>
          <a:p>
            <a:r>
              <a:rPr lang="en-US" dirty="0"/>
              <a:t>Removed rows that included players that played under 20 games</a:t>
            </a:r>
          </a:p>
          <a:p>
            <a:r>
              <a:rPr lang="en-US" dirty="0"/>
              <a:t>Split into train and test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C86C9-3E51-CB04-662E-7E4B4C9F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65" y="6003480"/>
            <a:ext cx="739776" cy="73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2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D03E-49AD-2E1B-2B2D-F54924A1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67D0-1E0B-8C8F-B37C-77A48261E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502277" cy="4050792"/>
          </a:xfrm>
        </p:spPr>
        <p:txBody>
          <a:bodyPr/>
          <a:lstStyle/>
          <a:p>
            <a:r>
              <a:rPr lang="en-US" dirty="0"/>
              <a:t>Generated scatterplots to visualize the correlation between our dependent variable and a few independent variables</a:t>
            </a:r>
          </a:p>
          <a:p>
            <a:r>
              <a:rPr lang="en-US" dirty="0"/>
              <a:t>Can conclude that PPG, FG, TOPG, RPG, and APG are the five factors that most heavily influence the salary of the player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C86C9-3E51-CB04-662E-7E4B4C9F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65" y="6003480"/>
            <a:ext cx="739776" cy="739776"/>
          </a:xfrm>
          <a:prstGeom prst="rect">
            <a:avLst/>
          </a:prstGeom>
        </p:spPr>
      </p:pic>
      <p:pic>
        <p:nvPicPr>
          <p:cNvPr id="8" name="Picture 7" descr="A picture containing text, sky, white, different&#10;&#10;Description automatically generated">
            <a:extLst>
              <a:ext uri="{FF2B5EF4-FFF2-40B4-BE49-F238E27FC236}">
                <a16:creationId xmlns:a16="http://schemas.microsoft.com/office/drawing/2014/main" id="{2408C855-D81A-06CA-B630-68F1C747E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239" y="2057046"/>
            <a:ext cx="4760913" cy="391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9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D03E-49AD-2E1B-2B2D-F54924A1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67D0-1E0B-8C8F-B37C-77A48261E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960102" cy="4050792"/>
          </a:xfrm>
        </p:spPr>
        <p:txBody>
          <a:bodyPr/>
          <a:lstStyle/>
          <a:p>
            <a:r>
              <a:rPr lang="en-US" dirty="0"/>
              <a:t>Ran multiple linear regression and compared p-values (able to rule out MPG and FT as respective p-values were greater than 0.1)</a:t>
            </a:r>
          </a:p>
          <a:p>
            <a:r>
              <a:rPr lang="en-US" dirty="0"/>
              <a:t>Adjusted R-squared = 0.499</a:t>
            </a:r>
          </a:p>
          <a:p>
            <a:pPr lvl="1"/>
            <a:r>
              <a:rPr lang="en-US" dirty="0"/>
              <a:t>This implies that at least 50% of the variability cannot be explained by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C86C9-3E51-CB04-662E-7E4B4C9F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65" y="6003480"/>
            <a:ext cx="739776" cy="73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6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D03E-49AD-2E1B-2B2D-F54924A1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67D0-1E0B-8C8F-B37C-77A48261E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742932" cy="4050792"/>
          </a:xfrm>
        </p:spPr>
        <p:txBody>
          <a:bodyPr/>
          <a:lstStyle/>
          <a:p>
            <a:r>
              <a:rPr lang="en-US" dirty="0"/>
              <a:t>Created a model using the training set to generate predictions </a:t>
            </a:r>
          </a:p>
          <a:p>
            <a:r>
              <a:rPr lang="en-US" dirty="0"/>
              <a:t>Generated predictions using the test set</a:t>
            </a:r>
          </a:p>
          <a:p>
            <a:r>
              <a:rPr lang="en-US" dirty="0"/>
              <a:t>Did it again, with scaled data</a:t>
            </a:r>
          </a:p>
          <a:p>
            <a:r>
              <a:rPr lang="en-US" dirty="0"/>
              <a:t>RMSE (unscaled) = $4,778,755</a:t>
            </a:r>
          </a:p>
          <a:p>
            <a:r>
              <a:rPr lang="en-US" dirty="0"/>
              <a:t>RMSE (scaled) = 0.8435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C86C9-3E51-CB04-662E-7E4B4C9F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65" y="6003480"/>
            <a:ext cx="739776" cy="73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83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D03E-49AD-2E1B-2B2D-F54924A1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67D0-1E0B-8C8F-B37C-77A48261E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152317" cy="4050792"/>
          </a:xfrm>
        </p:spPr>
        <p:txBody>
          <a:bodyPr/>
          <a:lstStyle/>
          <a:p>
            <a:r>
              <a:rPr lang="en-US" dirty="0"/>
              <a:t>Test for multicollinearity</a:t>
            </a:r>
          </a:p>
          <a:p>
            <a:r>
              <a:rPr lang="en-US" dirty="0"/>
              <a:t>Variance Inflation Factor &gt; 5</a:t>
            </a:r>
          </a:p>
          <a:p>
            <a:r>
              <a:rPr lang="en-US" dirty="0"/>
              <a:t>So I decided to run a ridge regression to find the most optimal coefficients for my linear model that will result in the lowest RMSE.</a:t>
            </a:r>
          </a:p>
          <a:p>
            <a:r>
              <a:rPr lang="en-US" dirty="0"/>
              <a:t>Used the scaled data from earlier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C86C9-3E51-CB04-662E-7E4B4C9F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65" y="6003480"/>
            <a:ext cx="739776" cy="73977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E30535-1F0D-8EB6-7FFB-B06CC2FB2E6B}"/>
              </a:ext>
            </a:extLst>
          </p:cNvPr>
          <p:cNvCxnSpPr/>
          <p:nvPr/>
        </p:nvCxnSpPr>
        <p:spPr>
          <a:xfrm>
            <a:off x="7340512" y="2206779"/>
            <a:ext cx="0" cy="5969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884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7868</TotalTime>
  <Words>518</Words>
  <Application>Microsoft Macintosh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Rockwell</vt:lpstr>
      <vt:lpstr>Rockwell Condensed</vt:lpstr>
      <vt:lpstr>Rockwell Extra Bold</vt:lpstr>
      <vt:lpstr>Wingdings</vt:lpstr>
      <vt:lpstr>Wood Type</vt:lpstr>
      <vt:lpstr>NBA Salary Metrics</vt:lpstr>
      <vt:lpstr>QuestionS</vt:lpstr>
      <vt:lpstr>Data</vt:lpstr>
      <vt:lpstr>Variables</vt:lpstr>
      <vt:lpstr>Data Cleaning/Wrangling</vt:lpstr>
      <vt:lpstr>Exploratory Data Analysis</vt:lpstr>
      <vt:lpstr>Exploratory Data Analysis</vt:lpstr>
      <vt:lpstr>Predictive Analysis</vt:lpstr>
      <vt:lpstr>Statistical Analysis</vt:lpstr>
      <vt:lpstr>Ridge Regression</vt:lpstr>
      <vt:lpstr>Conclusion</vt:lpstr>
      <vt:lpstr>Possible Errors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 4102 Project</dc:title>
  <dc:creator>Andrew Gomez</dc:creator>
  <cp:lastModifiedBy>Andrew Gomez</cp:lastModifiedBy>
  <cp:revision>11</cp:revision>
  <dcterms:created xsi:type="dcterms:W3CDTF">2023-04-20T16:34:21Z</dcterms:created>
  <dcterms:modified xsi:type="dcterms:W3CDTF">2024-03-04T17:25:09Z</dcterms:modified>
</cp:coreProperties>
</file>