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321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273" r:id="rId12"/>
    <p:sldId id="400" r:id="rId13"/>
    <p:sldId id="378" r:id="rId14"/>
    <p:sldId id="395" r:id="rId15"/>
    <p:sldId id="396" r:id="rId16"/>
    <p:sldId id="284" r:id="rId17"/>
    <p:sldId id="382" r:id="rId18"/>
    <p:sldId id="397" r:id="rId19"/>
    <p:sldId id="398" r:id="rId20"/>
    <p:sldId id="399" r:id="rId21"/>
    <p:sldId id="401" r:id="rId22"/>
    <p:sldId id="386" r:id="rId23"/>
    <p:sldId id="40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92"/>
    <p:restoredTop sz="94586"/>
  </p:normalViewPr>
  <p:slideViewPr>
    <p:cSldViewPr snapToGrid="0" snapToObjects="1" showGuides="1">
      <p:cViewPr varScale="1">
        <p:scale>
          <a:sx n="81" d="100"/>
          <a:sy n="81" d="100"/>
        </p:scale>
        <p:origin x="192" y="9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3CFF2-8481-F64E-BB35-683174E1F86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AF9C3-6898-734B-B094-6E43BB77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0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figshare.com</a:t>
            </a:r>
            <a:r>
              <a:rPr lang="en-US" dirty="0"/>
              <a:t>/articles/</a:t>
            </a:r>
            <a:r>
              <a:rPr lang="en-US" dirty="0" err="1"/>
              <a:t>A_how_to_guide_to_reproducible_research</a:t>
            </a:r>
            <a:r>
              <a:rPr lang="en-US" dirty="0"/>
              <a:t>/5886475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AF9C3-6898-734B-B094-6E43BB7752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8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69FB-647F-5B42-BB71-6678A7C72A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16A60-E973-DA44-AA69-0835EDAA0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9183C-DB08-9348-8491-8FA4465A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2206A-82C5-3F42-ABB3-4076B520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D57B5-D232-984F-A9D0-AC3A5CF2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665F-3384-7A45-9951-0790F77C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B5DE1-6311-4643-9C87-E5487B64A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9B0C2-547A-BE40-884F-A36EA698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75410-786E-3947-8C5F-822A8DA3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BCDF5-CA6D-624D-AE0F-2E946AC7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1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E679C-D989-0F44-B0A9-6C1C84DD3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2184A-5D98-5044-AF5B-A368B6E7E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2E300-C64C-404D-B31A-DD02C3B1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B10F7-07F8-9145-88F8-4EFDF487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CCDD6-96E2-1B47-AB47-FCA0BD3F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5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9BC6-9FB0-AD44-B8A4-E41C1088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855"/>
            <a:ext cx="10515600" cy="924832"/>
          </a:xfrm>
        </p:spPr>
        <p:txBody>
          <a:bodyPr/>
          <a:lstStyle>
            <a:lvl1pPr algn="ctr">
              <a:defRPr spc="1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CB0D-1F9A-9842-83A4-2C4C09172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6115C-655E-2542-AEC6-E216122E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A8217-00F3-9A42-9F49-A3EA991F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CA51-12CE-8044-A567-6E3E9071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9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29CE-0379-1341-9CBB-CEB13F09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 spc="1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DFFDD-BAB5-5F4F-9F50-9FDF32E03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3B167-299A-9D46-AE80-2B9C6699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57FC7-61ED-4B44-9800-9CE620F5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BC99-BDAA-4241-B072-55FA33A3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2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12F2-5A6C-074C-897F-DB0535B8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8D40F-ABC7-CF4F-B6DB-BEF517581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D94A7-9423-2749-ACF2-2975782A2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FD6FF-1C3D-8044-A4B3-A1298EE7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A9E8F-D343-7C4B-AD83-0F9A710D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D94DC-0B04-3846-A3B3-E97E7C3E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4463-E4D1-2845-B03C-1AEBAD48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0ECC8-19D0-7246-9491-9BFA58A0F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4CF99-BBFB-D74C-859B-32BFD916D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75A12-FB6D-974E-8592-D62ECE69A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9445D-9A21-8040-9A39-AEF1BAA40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967B4-66A8-C242-978E-B400333B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88E44-0F95-F143-95A4-60C62F02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78237-AC9E-4F4F-8DE7-579833E4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8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64C1-D2C4-8B47-86B3-6EE0BEE5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854"/>
            <a:ext cx="10515600" cy="905925"/>
          </a:xfrm>
        </p:spPr>
        <p:txBody>
          <a:bodyPr/>
          <a:lstStyle>
            <a:lvl1pPr algn="ctr">
              <a:defRPr spc="1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4DE19-C222-2644-9E14-F7EA9155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4EDF1-97E4-9B46-998C-2EA686A5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07792-E6B8-9E4C-BAB7-7152072A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0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D06CB-330E-1948-B926-37B62CAC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5/14/19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EA2E1-690E-6645-9B3D-5E4D82BB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92284-6B2B-E94B-8263-2914264E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4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D656-6F15-EA40-B8EB-427F3E02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0D54-971D-AA4E-ABC6-0255C3936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F1F86-F6B5-CF48-8B76-147355882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AC1D1-C9CA-3C43-8042-8B7E8132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A70AF-B059-6F49-AF45-53BBD83D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31AD0-700C-1442-92D3-6D6BBF32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158B-11B1-F747-8C3F-025C252F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A4110-BB27-0344-9EB7-EFB1C1305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AF373-2CBE-9248-87C6-BF9503ED7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C1CB9-8661-284C-80C9-A275EDC9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E6D28-9903-7D4A-8EE6-66C799BC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43A36-A8D0-F444-953E-55D31ECD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5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14009-04AB-3C47-A02A-650482AD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854"/>
            <a:ext cx="10515600" cy="112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FF39-AF91-E047-9BFA-1F8709008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640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i="0" kern="1200" spc="500" baseline="0">
          <a:solidFill>
            <a:schemeClr val="tx1"/>
          </a:solid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136" userDrawn="1">
          <p15:clr>
            <a:srgbClr val="F26B43"/>
          </p15:clr>
        </p15:guide>
        <p15:guide id="4" pos="2544" userDrawn="1">
          <p15:clr>
            <a:srgbClr val="F26B43"/>
          </p15:clr>
        </p15:guide>
        <p15:guide id="5" pos="5760" userDrawn="1">
          <p15:clr>
            <a:srgbClr val="F26B43"/>
          </p15:clr>
        </p15:guide>
        <p15:guide id="6" pos="1920" userDrawn="1">
          <p15:clr>
            <a:srgbClr val="F26B43"/>
          </p15:clr>
        </p15:guide>
        <p15:guide id="7" pos="7488" userDrawn="1">
          <p15:clr>
            <a:srgbClr val="F26B43"/>
          </p15:clr>
        </p15:guide>
        <p15:guide id="8" pos="96" userDrawn="1">
          <p15:clr>
            <a:srgbClr val="F26B43"/>
          </p15:clr>
        </p15:guide>
        <p15:guide id="9" orient="horz" pos="4224" userDrawn="1">
          <p15:clr>
            <a:srgbClr val="F26B43"/>
          </p15:clr>
        </p15:guide>
        <p15:guide id="10" pos="3936" userDrawn="1">
          <p15:clr>
            <a:srgbClr val="F26B43"/>
          </p15:clr>
        </p15:guide>
        <p15:guide id="11" pos="3744" userDrawn="1">
          <p15:clr>
            <a:srgbClr val="F26B43"/>
          </p15:clr>
        </p15:guide>
        <p15:guide id="12" pos="5236" userDrawn="1">
          <p15:clr>
            <a:srgbClr val="F26B43"/>
          </p15:clr>
        </p15:guide>
        <p15:guide id="13" pos="5040" userDrawn="1">
          <p15:clr>
            <a:srgbClr val="F26B43"/>
          </p15:clr>
        </p15:guide>
        <p15:guide id="14" pos="2640" userDrawn="1">
          <p15:clr>
            <a:srgbClr val="F26B43"/>
          </p15:clr>
        </p15:guide>
        <p15:guide id="15" pos="2448" userDrawn="1">
          <p15:clr>
            <a:srgbClr val="F26B43"/>
          </p15:clr>
        </p15:guide>
        <p15:guide id="16" pos="2020" userDrawn="1">
          <p15:clr>
            <a:srgbClr val="F26B43"/>
          </p15:clr>
        </p15:guide>
        <p15:guide id="17" pos="1800" userDrawn="1">
          <p15:clr>
            <a:srgbClr val="F26B43"/>
          </p15:clr>
        </p15:guide>
        <p15:guide id="18" pos="5860" userDrawn="1">
          <p15:clr>
            <a:srgbClr val="F26B43"/>
          </p15:clr>
        </p15:guide>
        <p15:guide id="19" pos="5664" userDrawn="1">
          <p15:clr>
            <a:srgbClr val="F26B43"/>
          </p15:clr>
        </p15:guide>
        <p15:guide id="20" pos="196" userDrawn="1">
          <p15:clr>
            <a:srgbClr val="F26B43"/>
          </p15:clr>
        </p15:guide>
        <p15:guide id="21" pos="7584" userDrawn="1">
          <p15:clr>
            <a:srgbClr val="F26B43"/>
          </p15:clr>
        </p15:guide>
        <p15:guide id="22" orient="horz" pos="936" userDrawn="1">
          <p15:clr>
            <a:srgbClr val="F26B43"/>
          </p15:clr>
        </p15:guide>
        <p15:guide id="23" orient="horz" pos="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AEEE-AB9E-2E49-AE24-AE9A5D2C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122363"/>
            <a:ext cx="11887200" cy="2387600"/>
          </a:xfrm>
        </p:spPr>
        <p:txBody>
          <a:bodyPr>
            <a:normAutofit fontScale="90000"/>
          </a:bodyPr>
          <a:lstStyle/>
          <a:p>
            <a:r>
              <a:rPr lang="en-US" sz="7200" spc="1000" dirty="0"/>
              <a:t>“WHY WON’T THIS RUN AGAIN?!”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4D54C-096E-8148-9C48-547F29D6E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Andrew Heiss, PhD</a:t>
            </a:r>
          </a:p>
          <a:p>
            <a:r>
              <a:rPr lang="en-US" dirty="0"/>
              <a:t>Brigham Young University</a:t>
            </a:r>
          </a:p>
          <a:p>
            <a:r>
              <a:rPr lang="en-US" dirty="0"/>
              <a:t>May 14, 2018</a:t>
            </a:r>
          </a:p>
          <a:p>
            <a:r>
              <a:rPr lang="en-US" dirty="0"/>
              <a:t>@</a:t>
            </a:r>
            <a:r>
              <a:rPr lang="en-US" dirty="0" err="1"/>
              <a:t>andrewheiss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55386-9888-0744-8B86-BDAD01868E9E}"/>
              </a:ext>
            </a:extLst>
          </p:cNvPr>
          <p:cNvSpPr/>
          <p:nvPr/>
        </p:nvSpPr>
        <p:spPr>
          <a:xfrm>
            <a:off x="0" y="5349874"/>
            <a:ext cx="12192000" cy="1508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D0CCEE-3A09-F340-BB42-6F662B25F4F1}"/>
              </a:ext>
            </a:extLst>
          </p:cNvPr>
          <p:cNvSpPr/>
          <p:nvPr/>
        </p:nvSpPr>
        <p:spPr>
          <a:xfrm>
            <a:off x="0" y="0"/>
            <a:ext cx="12192000" cy="729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B49B33-DD8B-414D-8FFA-C7FC749D8746}"/>
              </a:ext>
            </a:extLst>
          </p:cNvPr>
          <p:cNvSpPr/>
          <p:nvPr/>
        </p:nvSpPr>
        <p:spPr>
          <a:xfrm>
            <a:off x="5200562" y="6196539"/>
            <a:ext cx="179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andhs.co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rr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8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140E72-A3D3-BB47-BE9B-B547B688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118" y="2921330"/>
            <a:ext cx="8327971" cy="90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4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249328-FA89-BC42-BCC9-43E01622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83223"/>
            <a:ext cx="10515600" cy="2091553"/>
          </a:xfrm>
        </p:spPr>
        <p:txBody>
          <a:bodyPr/>
          <a:lstStyle/>
          <a:p>
            <a:r>
              <a:rPr lang="en-US" dirty="0"/>
              <a:t>REPRODUCIBILITY </a:t>
            </a:r>
            <a:br>
              <a:rPr lang="en-US" dirty="0"/>
            </a:br>
            <a:r>
              <a:rPr lang="en-US" dirty="0"/>
              <a:t>VS. REPLICABILITY</a:t>
            </a:r>
            <a:endParaRPr lang="en-US" spc="1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77CD8-76C1-9843-BCBE-7D1C22198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D5134-5849-D94B-AC4A-6D6E91A6E89E}"/>
              </a:ext>
            </a:extLst>
          </p:cNvPr>
          <p:cNvSpPr/>
          <p:nvPr/>
        </p:nvSpPr>
        <p:spPr>
          <a:xfrm>
            <a:off x="0" y="0"/>
            <a:ext cx="12192000" cy="7290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F64D5-FB37-C54C-B206-79119037F4FA}"/>
              </a:ext>
            </a:extLst>
          </p:cNvPr>
          <p:cNvSpPr/>
          <p:nvPr/>
        </p:nvSpPr>
        <p:spPr>
          <a:xfrm>
            <a:off x="0" y="6128951"/>
            <a:ext cx="12192000" cy="7290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30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0BF6D7-CA18-2049-A28F-49D61A87D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282700"/>
            <a:ext cx="106299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8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B3A6E1-C681-C846-9C64-E41FD8656EE3}"/>
              </a:ext>
            </a:extLst>
          </p:cNvPr>
          <p:cNvSpPr/>
          <p:nvPr/>
        </p:nvSpPr>
        <p:spPr>
          <a:xfrm>
            <a:off x="444046" y="1867406"/>
            <a:ext cx="5207907" cy="923330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Reproducibility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8B8CB-CAE7-D54E-BEF3-185EBAA91284}"/>
              </a:ext>
            </a:extLst>
          </p:cNvPr>
          <p:cNvSpPr/>
          <p:nvPr/>
        </p:nvSpPr>
        <p:spPr>
          <a:xfrm>
            <a:off x="444046" y="3015478"/>
            <a:ext cx="520790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Someone with the same code and data can recreate your findings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A9C2F-A9BF-F549-9E2B-EA2B85ABCA40}"/>
              </a:ext>
            </a:extLst>
          </p:cNvPr>
          <p:cNvSpPr/>
          <p:nvPr/>
        </p:nvSpPr>
        <p:spPr>
          <a:xfrm>
            <a:off x="6172200" y="1870386"/>
            <a:ext cx="5943600" cy="923330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Replicability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4629C5-165A-6B46-A000-908A92E31A7E}"/>
              </a:ext>
            </a:extLst>
          </p:cNvPr>
          <p:cNvSpPr/>
          <p:nvPr/>
        </p:nvSpPr>
        <p:spPr>
          <a:xfrm>
            <a:off x="6172200" y="3026499"/>
            <a:ext cx="594360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Someone who conducts another study with the same methods will find similar results</a:t>
            </a:r>
          </a:p>
        </p:txBody>
      </p:sp>
    </p:spTree>
    <p:extLst>
      <p:ext uri="{BB962C8B-B14F-4D97-AF65-F5344CB8AC3E}">
        <p14:creationId xmlns:p14="http://schemas.microsoft.com/office/powerpoint/2010/main" val="235935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690511-FDE4-0C45-A251-C3143A1CC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17"/>
            <a:ext cx="12192000" cy="681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C8CEAD-8769-F948-9DBD-B0B5FB21E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636" y="0"/>
            <a:ext cx="7724166" cy="6858000"/>
          </a:xfrm>
          <a:prstGeom prst="rect">
            <a:avLst/>
          </a:prstGeom>
        </p:spPr>
      </p:pic>
      <p:pic>
        <p:nvPicPr>
          <p:cNvPr id="1026" name="Picture 2" descr="https://www.nap.edu/cover/25303/450">
            <a:extLst>
              <a:ext uri="{FF2B5EF4-FFF2-40B4-BE49-F238E27FC236}">
                <a16:creationId xmlns:a16="http://schemas.microsoft.com/office/drawing/2014/main" id="{1008D99D-87FF-234B-8E83-52D393561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3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249328-FA89-BC42-BCC9-43E01622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97425"/>
            <a:ext cx="10515600" cy="2852737"/>
          </a:xfrm>
        </p:spPr>
        <p:txBody>
          <a:bodyPr/>
          <a:lstStyle/>
          <a:p>
            <a:r>
              <a:rPr lang="en-US" dirty="0"/>
              <a:t>THE CONTINUUM OF REPRODUCIBILITY</a:t>
            </a:r>
            <a:endParaRPr lang="en-US" spc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D5134-5849-D94B-AC4A-6D6E91A6E89E}"/>
              </a:ext>
            </a:extLst>
          </p:cNvPr>
          <p:cNvSpPr/>
          <p:nvPr/>
        </p:nvSpPr>
        <p:spPr>
          <a:xfrm>
            <a:off x="0" y="0"/>
            <a:ext cx="12192000" cy="7290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F64D5-FB37-C54C-B206-79119037F4FA}"/>
              </a:ext>
            </a:extLst>
          </p:cNvPr>
          <p:cNvSpPr/>
          <p:nvPr/>
        </p:nvSpPr>
        <p:spPr>
          <a:xfrm>
            <a:off x="0" y="6128951"/>
            <a:ext cx="12192000" cy="7290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F2A1F-DE7F-7645-8A23-953DB605D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30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70908F-29B0-F84D-876C-8CE9A2F95E80}"/>
              </a:ext>
            </a:extLst>
          </p:cNvPr>
          <p:cNvSpPr txBox="1"/>
          <p:nvPr/>
        </p:nvSpPr>
        <p:spPr>
          <a:xfrm>
            <a:off x="1600200" y="1295400"/>
            <a:ext cx="8991598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8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Gold standard of reproducibility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C7D42-79C5-2B4A-938A-012D71CC6E87}"/>
              </a:ext>
            </a:extLst>
          </p:cNvPr>
          <p:cNvSpPr txBox="1"/>
          <p:nvPr/>
        </p:nvSpPr>
        <p:spPr>
          <a:xfrm>
            <a:off x="1600200" y="2502229"/>
            <a:ext cx="8991599" cy="230832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Anyone* can recreate your results at any point in the future on any computing 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BFA15-66B6-A24D-BBBE-BAC131537339}"/>
              </a:ext>
            </a:extLst>
          </p:cNvPr>
          <p:cNvSpPr txBox="1"/>
          <p:nvPr/>
        </p:nvSpPr>
        <p:spPr>
          <a:xfrm>
            <a:off x="4703231" y="4955552"/>
            <a:ext cx="2819400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* yourself included</a:t>
            </a:r>
          </a:p>
        </p:txBody>
      </p:sp>
    </p:spTree>
    <p:extLst>
      <p:ext uri="{BB962C8B-B14F-4D97-AF65-F5344CB8AC3E}">
        <p14:creationId xmlns:p14="http://schemas.microsoft.com/office/powerpoint/2010/main" val="228781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CEC7D42-79C5-2B4A-938A-012D71CC6E87}"/>
              </a:ext>
            </a:extLst>
          </p:cNvPr>
          <p:cNvSpPr txBox="1"/>
          <p:nvPr/>
        </p:nvSpPr>
        <p:spPr>
          <a:xfrm>
            <a:off x="3523421" y="516266"/>
            <a:ext cx="5145157" cy="110799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This is hard!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BE6E0-8699-0546-ABFA-697CC155445D}"/>
              </a:ext>
            </a:extLst>
          </p:cNvPr>
          <p:cNvSpPr txBox="1"/>
          <p:nvPr/>
        </p:nvSpPr>
        <p:spPr>
          <a:xfrm>
            <a:off x="2142204" y="2091530"/>
            <a:ext cx="7935247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8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A little bit reproducible is </a:t>
            </a:r>
            <a:br>
              <a:rPr lang="en-US" sz="48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</a:br>
            <a:r>
              <a:rPr lang="en-US" sz="48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better than not reproducible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FCF96-F137-A541-947B-140CE5EC60C2}"/>
              </a:ext>
            </a:extLst>
          </p:cNvPr>
          <p:cNvSpPr txBox="1"/>
          <p:nvPr/>
        </p:nvSpPr>
        <p:spPr>
          <a:xfrm>
            <a:off x="2142203" y="3981640"/>
            <a:ext cx="7935247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8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Try to make each project a bit better organized and reproducible than the last</a:t>
            </a:r>
          </a:p>
        </p:txBody>
      </p:sp>
    </p:spTree>
    <p:extLst>
      <p:ext uri="{BB962C8B-B14F-4D97-AF65-F5344CB8AC3E}">
        <p14:creationId xmlns:p14="http://schemas.microsoft.com/office/powerpoint/2010/main" val="228803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3DDCA3-795C-7B46-95E2-BC975BE2F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104" y="296882"/>
            <a:ext cx="6917791" cy="518357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F2AF42-029F-934B-B9C1-061FA4F1A972}"/>
              </a:ext>
            </a:extLst>
          </p:cNvPr>
          <p:cNvSpPr txBox="1"/>
          <p:nvPr/>
        </p:nvSpPr>
        <p:spPr>
          <a:xfrm>
            <a:off x="3206750" y="5721061"/>
            <a:ext cx="5727865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http://</a:t>
            </a:r>
            <a:r>
              <a:rPr lang="en-US" sz="3200" b="1" dirty="0" err="1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kbroman.org</a:t>
            </a:r>
            <a:r>
              <a:rPr lang="en-US" sz="3200" b="1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/steps2rr/</a:t>
            </a:r>
          </a:p>
        </p:txBody>
      </p:sp>
    </p:spTree>
    <p:extLst>
      <p:ext uri="{BB962C8B-B14F-4D97-AF65-F5344CB8AC3E}">
        <p14:creationId xmlns:p14="http://schemas.microsoft.com/office/powerpoint/2010/main" val="63513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FE8B-F6A8-3142-A3DF-EC94DD0C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TONIGHT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7CDB6E-AE65-4E4B-94AD-33164BBE2155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62C3C2F-239D-3447-B50A-933B061F3251}"/>
              </a:ext>
            </a:extLst>
          </p:cNvPr>
          <p:cNvSpPr/>
          <p:nvPr/>
        </p:nvSpPr>
        <p:spPr>
          <a:xfrm>
            <a:off x="2246598" y="2002519"/>
            <a:ext cx="7703825" cy="76944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Why focus on reproducibility?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5E3C51-C6B7-4F4E-93DD-64CE85FF7A30}"/>
              </a:ext>
            </a:extLst>
          </p:cNvPr>
          <p:cNvSpPr/>
          <p:nvPr/>
        </p:nvSpPr>
        <p:spPr>
          <a:xfrm>
            <a:off x="2098429" y="2977879"/>
            <a:ext cx="8000163" cy="76944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Reproducibility vs. replicability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9748C3-AACA-B44F-943F-280BA381FADC}"/>
              </a:ext>
            </a:extLst>
          </p:cNvPr>
          <p:cNvSpPr/>
          <p:nvPr/>
        </p:nvSpPr>
        <p:spPr>
          <a:xfrm>
            <a:off x="1852245" y="3953239"/>
            <a:ext cx="8492531" cy="769441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The continuum of reproducibility</a:t>
            </a:r>
            <a:endParaRPr lang="en-US" sz="4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AED3B-0C2B-B340-A9D4-26F59244271E}"/>
              </a:ext>
            </a:extLst>
          </p:cNvPr>
          <p:cNvSpPr/>
          <p:nvPr/>
        </p:nvSpPr>
        <p:spPr>
          <a:xfrm>
            <a:off x="3957204" y="4928599"/>
            <a:ext cx="4282612" cy="76944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Demonstrations</a:t>
            </a:r>
          </a:p>
        </p:txBody>
      </p:sp>
    </p:spTree>
    <p:extLst>
      <p:ext uri="{BB962C8B-B14F-4D97-AF65-F5344CB8AC3E}">
        <p14:creationId xmlns:p14="http://schemas.microsoft.com/office/powerpoint/2010/main" val="231109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6137C95-85A6-1F4E-8950-3F1D6F4EDDDC}"/>
              </a:ext>
            </a:extLst>
          </p:cNvPr>
          <p:cNvCxnSpPr/>
          <p:nvPr/>
        </p:nvCxnSpPr>
        <p:spPr>
          <a:xfrm>
            <a:off x="304800" y="4870137"/>
            <a:ext cx="11582400" cy="0"/>
          </a:xfrm>
          <a:prstGeom prst="straightConnector1">
            <a:avLst/>
          </a:prstGeom>
          <a:ln w="25400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1944777-62F9-944E-911B-927AD085864A}"/>
              </a:ext>
            </a:extLst>
          </p:cNvPr>
          <p:cNvSpPr/>
          <p:nvPr/>
        </p:nvSpPr>
        <p:spPr>
          <a:xfrm>
            <a:off x="304800" y="5397902"/>
            <a:ext cx="220089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Roboto Condensed" charset="0"/>
                <a:ea typeface="Roboto Condensed" charset="0"/>
                <a:cs typeface="Roboto Condensed" charset="0"/>
              </a:rPr>
              <a:t>Not reproducible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1466A-DBE4-B246-95EF-DF1E1CB1EEB5}"/>
              </a:ext>
            </a:extLst>
          </p:cNvPr>
          <p:cNvSpPr/>
          <p:nvPr/>
        </p:nvSpPr>
        <p:spPr>
          <a:xfrm>
            <a:off x="10082151" y="5397901"/>
            <a:ext cx="180504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Roboto Condensed" charset="0"/>
                <a:ea typeface="Roboto Condensed" charset="0"/>
                <a:cs typeface="Roboto Condensed" charset="0"/>
              </a:rPr>
              <a:t>Reproducible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38AC72-18C5-BA47-A0F8-3C8BADC68161}"/>
              </a:ext>
            </a:extLst>
          </p:cNvPr>
          <p:cNvSpPr/>
          <p:nvPr/>
        </p:nvSpPr>
        <p:spPr>
          <a:xfrm>
            <a:off x="2791066" y="2334113"/>
            <a:ext cx="1078187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  <a:latin typeface="Roboto Condensed" charset="0"/>
                <a:ea typeface="Roboto Condensed" charset="0"/>
                <a:cs typeface="Roboto Condensed" charset="0"/>
              </a:rPr>
              <a:t>Code only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0953C-B2F0-C04C-91A3-A8D427E30388}"/>
              </a:ext>
            </a:extLst>
          </p:cNvPr>
          <p:cNvSpPr/>
          <p:nvPr/>
        </p:nvSpPr>
        <p:spPr>
          <a:xfrm>
            <a:off x="304799" y="2321858"/>
            <a:ext cx="226001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  <a:latin typeface="Roboto Condensed" charset="0"/>
                <a:ea typeface="Roboto Condensed" charset="0"/>
                <a:cs typeface="Roboto Condensed" charset="0"/>
              </a:rPr>
              <a:t>Point-and-click in SPSS, Stata, or Excel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C2B128-D751-6C42-A613-FD17B5A5952A}"/>
              </a:ext>
            </a:extLst>
          </p:cNvPr>
          <p:cNvSpPr/>
          <p:nvPr/>
        </p:nvSpPr>
        <p:spPr>
          <a:xfrm>
            <a:off x="3048000" y="3395158"/>
            <a:ext cx="1425160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  <a:latin typeface="Roboto Condensed" charset="0"/>
                <a:ea typeface="Roboto Condensed" charset="0"/>
                <a:cs typeface="Roboto Condensed" charset="0"/>
              </a:rPr>
              <a:t>Code and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833F43-5D8F-E64A-95FC-26AB72FD826B}"/>
              </a:ext>
            </a:extLst>
          </p:cNvPr>
          <p:cNvSpPr/>
          <p:nvPr/>
        </p:nvSpPr>
        <p:spPr>
          <a:xfrm>
            <a:off x="8467107" y="2329569"/>
            <a:ext cx="323008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  <a:latin typeface="Roboto Condensed" charset="0"/>
                <a:ea typeface="Roboto Condensed" charset="0"/>
                <a:cs typeface="Roboto Condensed" charset="0"/>
              </a:rPr>
              <a:t>Research compendia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6BB834-880E-0D4A-95B5-C8E20537E011}"/>
              </a:ext>
            </a:extLst>
          </p:cNvPr>
          <p:cNvSpPr/>
          <p:nvPr/>
        </p:nvSpPr>
        <p:spPr>
          <a:xfrm>
            <a:off x="5169459" y="4037572"/>
            <a:ext cx="333030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  <a:latin typeface="Roboto Condensed" charset="0"/>
                <a:ea typeface="Roboto Condensed" charset="0"/>
                <a:cs typeface="Roboto Condensed" charset="0"/>
              </a:rPr>
              <a:t>R Markdown websites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63F3E6-A06F-964C-BFCB-9F15585802D1}"/>
              </a:ext>
            </a:extLst>
          </p:cNvPr>
          <p:cNvSpPr/>
          <p:nvPr/>
        </p:nvSpPr>
        <p:spPr>
          <a:xfrm>
            <a:off x="4238070" y="2321857"/>
            <a:ext cx="226001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  <a:latin typeface="Roboto Condensed" charset="0"/>
                <a:ea typeface="Roboto Condensed" charset="0"/>
                <a:cs typeface="Roboto Condensed" charset="0"/>
              </a:rPr>
              <a:t>Code, data, and Makefiles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9C8759-F55A-3141-A2CB-3DC75627D462}"/>
              </a:ext>
            </a:extLst>
          </p:cNvPr>
          <p:cNvSpPr/>
          <p:nvPr/>
        </p:nvSpPr>
        <p:spPr>
          <a:xfrm>
            <a:off x="4670696" y="3395158"/>
            <a:ext cx="226001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  <a:latin typeface="Roboto Condensed" charset="0"/>
                <a:ea typeface="Roboto Condensed" charset="0"/>
                <a:cs typeface="Roboto Condensed" charset="0"/>
              </a:rPr>
              <a:t>R Markdown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BC89AE-1A97-C245-AC20-FBAD69FE3AAE}"/>
              </a:ext>
            </a:extLst>
          </p:cNvPr>
          <p:cNvSpPr txBox="1"/>
          <p:nvPr/>
        </p:nvSpPr>
        <p:spPr>
          <a:xfrm>
            <a:off x="1600200" y="747652"/>
            <a:ext cx="8991599" cy="83099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The Reproducibility Continuum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F5080F-BD4E-734A-843D-E956F74F1F9E}"/>
              </a:ext>
            </a:extLst>
          </p:cNvPr>
          <p:cNvSpPr/>
          <p:nvPr/>
        </p:nvSpPr>
        <p:spPr>
          <a:xfrm>
            <a:off x="10082151" y="3118943"/>
            <a:ext cx="1707344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  <a:latin typeface="Roboto Condensed" charset="0"/>
                <a:ea typeface="Roboto Condensed" charset="0"/>
                <a:cs typeface="Roboto Condensed" charset="0"/>
              </a:rPr>
              <a:t>Docker and Binder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8ED15A-04D2-944C-90F6-337B29FCC442}"/>
              </a:ext>
            </a:extLst>
          </p:cNvPr>
          <p:cNvSpPr/>
          <p:nvPr/>
        </p:nvSpPr>
        <p:spPr>
          <a:xfrm>
            <a:off x="7724762" y="3112051"/>
            <a:ext cx="89315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  <a:latin typeface="Roboto Condensed" charset="0"/>
                <a:ea typeface="Roboto Condensed" charset="0"/>
                <a:cs typeface="Roboto Condensed" charset="0"/>
              </a:rPr>
              <a:t>renv</a:t>
            </a:r>
          </a:p>
        </p:txBody>
      </p:sp>
    </p:spTree>
    <p:extLst>
      <p:ext uri="{BB962C8B-B14F-4D97-AF65-F5344CB8AC3E}">
        <p14:creationId xmlns:p14="http://schemas.microsoft.com/office/powerpoint/2010/main" val="403249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DA5AA4-6CB3-D549-94D3-804CB9E48322}"/>
              </a:ext>
            </a:extLst>
          </p:cNvPr>
          <p:cNvSpPr txBox="1"/>
          <p:nvPr/>
        </p:nvSpPr>
        <p:spPr>
          <a:xfrm>
            <a:off x="1192925" y="3013501"/>
            <a:ext cx="9837682" cy="83099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There’s no one right way to do this</a:t>
            </a:r>
          </a:p>
        </p:txBody>
      </p:sp>
    </p:spTree>
    <p:extLst>
      <p:ext uri="{BB962C8B-B14F-4D97-AF65-F5344CB8AC3E}">
        <p14:creationId xmlns:p14="http://schemas.microsoft.com/office/powerpoint/2010/main" val="1225523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249328-FA89-BC42-BCC9-43E01622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97425"/>
            <a:ext cx="10515600" cy="2268933"/>
          </a:xfrm>
        </p:spPr>
        <p:txBody>
          <a:bodyPr/>
          <a:lstStyle/>
          <a:p>
            <a:r>
              <a:rPr lang="en-US" dirty="0"/>
              <a:t>DEMONSTRATIONS</a:t>
            </a:r>
            <a:endParaRPr lang="en-US" spc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D5134-5849-D94B-AC4A-6D6E91A6E89E}"/>
              </a:ext>
            </a:extLst>
          </p:cNvPr>
          <p:cNvSpPr/>
          <p:nvPr/>
        </p:nvSpPr>
        <p:spPr>
          <a:xfrm>
            <a:off x="0" y="0"/>
            <a:ext cx="12192000" cy="729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F64D5-FB37-C54C-B206-79119037F4FA}"/>
              </a:ext>
            </a:extLst>
          </p:cNvPr>
          <p:cNvSpPr/>
          <p:nvPr/>
        </p:nvSpPr>
        <p:spPr>
          <a:xfrm>
            <a:off x="0" y="6128951"/>
            <a:ext cx="12192000" cy="729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F2A1F-DE7F-7645-8A23-953DB605D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15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5ACE9-BFE9-3947-B48A-3C4E215B0184}"/>
              </a:ext>
            </a:extLst>
          </p:cNvPr>
          <p:cNvSpPr txBox="1"/>
          <p:nvPr/>
        </p:nvSpPr>
        <p:spPr>
          <a:xfrm>
            <a:off x="1177159" y="2767280"/>
            <a:ext cx="9837682" cy="13234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8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https://</a:t>
            </a:r>
            <a:r>
              <a:rPr lang="en-US" sz="8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andhs.co</a:t>
            </a:r>
            <a:r>
              <a:rPr lang="en-US" sz="8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/</a:t>
            </a:r>
            <a:r>
              <a:rPr lang="en-US" sz="8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rr</a:t>
            </a:r>
            <a:endParaRPr lang="en-US" sz="8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5644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249328-FA89-BC42-BCC9-43E01622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FOCUS ON REPRODUCIBILITY?</a:t>
            </a:r>
            <a:endParaRPr lang="en-US" spc="1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77CD8-76C1-9843-BCBE-7D1C22198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D5134-5849-D94B-AC4A-6D6E91A6E89E}"/>
              </a:ext>
            </a:extLst>
          </p:cNvPr>
          <p:cNvSpPr/>
          <p:nvPr/>
        </p:nvSpPr>
        <p:spPr>
          <a:xfrm>
            <a:off x="0" y="0"/>
            <a:ext cx="12192000" cy="729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F64D5-FB37-C54C-B206-79119037F4FA}"/>
              </a:ext>
            </a:extLst>
          </p:cNvPr>
          <p:cNvSpPr/>
          <p:nvPr/>
        </p:nvSpPr>
        <p:spPr>
          <a:xfrm>
            <a:off x="0" y="6128951"/>
            <a:ext cx="12192000" cy="729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9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CB7ABA7-9D2C-1943-9BAE-A58E3C97ACC4}"/>
              </a:ext>
            </a:extLst>
          </p:cNvPr>
          <p:cNvSpPr txBox="1"/>
          <p:nvPr/>
        </p:nvSpPr>
        <p:spPr>
          <a:xfrm>
            <a:off x="1734448" y="915884"/>
            <a:ext cx="8723103" cy="461664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Andrew,</a:t>
            </a:r>
          </a:p>
          <a:p>
            <a:endParaRPr lang="en-US" sz="1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  <a:p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The models you ran look great but my RA just found a newer version of the data. Can you make all the figures again? Sorry!</a:t>
            </a:r>
          </a:p>
          <a:p>
            <a:endParaRPr lang="en-US" sz="1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  <a:p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Judith</a:t>
            </a:r>
          </a:p>
        </p:txBody>
      </p:sp>
    </p:spTree>
    <p:extLst>
      <p:ext uri="{BB962C8B-B14F-4D97-AF65-F5344CB8AC3E}">
        <p14:creationId xmlns:p14="http://schemas.microsoft.com/office/powerpoint/2010/main" val="165983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EC72C4-0388-8447-ABC0-40F363FE22A7}"/>
              </a:ext>
            </a:extLst>
          </p:cNvPr>
          <p:cNvSpPr txBox="1"/>
          <p:nvPr/>
        </p:nvSpPr>
        <p:spPr>
          <a:xfrm>
            <a:off x="2130952" y="2705725"/>
            <a:ext cx="7930094" cy="144655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The results in Table 1 aren’t the same as what’s in Figure 2</a:t>
            </a:r>
          </a:p>
        </p:txBody>
      </p:sp>
    </p:spTree>
    <p:extLst>
      <p:ext uri="{BB962C8B-B14F-4D97-AF65-F5344CB8AC3E}">
        <p14:creationId xmlns:p14="http://schemas.microsoft.com/office/powerpoint/2010/main" val="397284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EC72C4-0388-8447-ABC0-40F363FE22A7}"/>
              </a:ext>
            </a:extLst>
          </p:cNvPr>
          <p:cNvSpPr txBox="1"/>
          <p:nvPr/>
        </p:nvSpPr>
        <p:spPr>
          <a:xfrm>
            <a:off x="1734448" y="3044279"/>
            <a:ext cx="8723103" cy="76944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Where did we get this data file?</a:t>
            </a:r>
          </a:p>
        </p:txBody>
      </p:sp>
    </p:spTree>
    <p:extLst>
      <p:ext uri="{BB962C8B-B14F-4D97-AF65-F5344CB8AC3E}">
        <p14:creationId xmlns:p14="http://schemas.microsoft.com/office/powerpoint/2010/main" val="101876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EC72C4-0388-8447-ABC0-40F363FE22A7}"/>
              </a:ext>
            </a:extLst>
          </p:cNvPr>
          <p:cNvSpPr txBox="1"/>
          <p:nvPr/>
        </p:nvSpPr>
        <p:spPr>
          <a:xfrm>
            <a:off x="1734448" y="3044279"/>
            <a:ext cx="8723103" cy="76944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Why did I filter out those rows?</a:t>
            </a:r>
          </a:p>
        </p:txBody>
      </p:sp>
    </p:spTree>
    <p:extLst>
      <p:ext uri="{BB962C8B-B14F-4D97-AF65-F5344CB8AC3E}">
        <p14:creationId xmlns:p14="http://schemas.microsoft.com/office/powerpoint/2010/main" val="103820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EC72C4-0388-8447-ABC0-40F363FE22A7}"/>
              </a:ext>
            </a:extLst>
          </p:cNvPr>
          <p:cNvSpPr txBox="1"/>
          <p:nvPr/>
        </p:nvSpPr>
        <p:spPr>
          <a:xfrm>
            <a:off x="2491411" y="3044279"/>
            <a:ext cx="7209176" cy="76944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How did I make that figure?</a:t>
            </a:r>
          </a:p>
        </p:txBody>
      </p:sp>
    </p:spTree>
    <p:extLst>
      <p:ext uri="{BB962C8B-B14F-4D97-AF65-F5344CB8AC3E}">
        <p14:creationId xmlns:p14="http://schemas.microsoft.com/office/powerpoint/2010/main" val="184741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EC72C4-0388-8447-ABC0-40F363FE22A7}"/>
              </a:ext>
            </a:extLst>
          </p:cNvPr>
          <p:cNvSpPr txBox="1"/>
          <p:nvPr/>
        </p:nvSpPr>
        <p:spPr>
          <a:xfrm>
            <a:off x="1401281" y="3044279"/>
            <a:ext cx="9389437" cy="76944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In what order do I run these scripts?</a:t>
            </a:r>
          </a:p>
        </p:txBody>
      </p:sp>
    </p:spTree>
    <p:extLst>
      <p:ext uri="{BB962C8B-B14F-4D97-AF65-F5344CB8AC3E}">
        <p14:creationId xmlns:p14="http://schemas.microsoft.com/office/powerpoint/2010/main" val="125507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lasma">
      <a:dk1>
        <a:srgbClr val="4D4D4D"/>
      </a:dk1>
      <a:lt1>
        <a:srgbClr val="FFFFFF"/>
      </a:lt1>
      <a:dk2>
        <a:srgbClr val="44546A"/>
      </a:dk2>
      <a:lt2>
        <a:srgbClr val="E7E6E6"/>
      </a:lt2>
      <a:accent1>
        <a:srgbClr val="0D1687"/>
      </a:accent1>
      <a:accent2>
        <a:srgbClr val="DA5B69"/>
      </a:accent2>
      <a:accent3>
        <a:srgbClr val="F9983E"/>
      </a:accent3>
      <a:accent4>
        <a:srgbClr val="6621A7"/>
      </a:accent4>
      <a:accent5>
        <a:srgbClr val="AB2494"/>
      </a:accent5>
      <a:accent6>
        <a:srgbClr val="F7E22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284</Words>
  <Application>Microsoft Macintosh PowerPoint</Application>
  <PresentationFormat>Widescreen</PresentationFormat>
  <Paragraphs>52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Avenir Next Demi Bold</vt:lpstr>
      <vt:lpstr>Calibri</vt:lpstr>
      <vt:lpstr>Roboto</vt:lpstr>
      <vt:lpstr>Roboto Condensed</vt:lpstr>
      <vt:lpstr>Roboto Light</vt:lpstr>
      <vt:lpstr>Office Theme</vt:lpstr>
      <vt:lpstr>“WHY WON’T THIS RUN AGAIN?!”</vt:lpstr>
      <vt:lpstr>PLAN FOR TONIGHT</vt:lpstr>
      <vt:lpstr>WHY FOCUS ON REPRODUCIBILITY?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REPRODUCIBILITY  VS. REPLICABILITY</vt:lpstr>
      <vt:lpstr>PowerPoint Presentation</vt:lpstr>
      <vt:lpstr>PowerPoint Presentation</vt:lpstr>
      <vt:lpstr>PowerPoint Presentation</vt:lpstr>
      <vt:lpstr>PowerPoint Presentation</vt:lpstr>
      <vt:lpstr>THE CONTINUUM OF REPRODUCIBILITY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Andrew Heiss</dc:creator>
  <cp:lastModifiedBy>Andrew Heiss</cp:lastModifiedBy>
  <cp:revision>114</cp:revision>
  <cp:lastPrinted>2018-09-19T16:19:28Z</cp:lastPrinted>
  <dcterms:created xsi:type="dcterms:W3CDTF">2018-09-04T16:36:47Z</dcterms:created>
  <dcterms:modified xsi:type="dcterms:W3CDTF">2019-05-15T00:39:50Z</dcterms:modified>
</cp:coreProperties>
</file>