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2" r:id="rId9"/>
    <p:sldId id="277" r:id="rId10"/>
    <p:sldId id="263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467"/>
    <a:srgbClr val="41192A"/>
    <a:srgbClr val="E6C766"/>
    <a:srgbClr val="B01533"/>
    <a:srgbClr val="CE4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85462" autoAdjust="0"/>
  </p:normalViewPr>
  <p:slideViewPr>
    <p:cSldViewPr snapToGrid="0" snapToObjects="1">
      <p:cViewPr varScale="1">
        <p:scale>
          <a:sx n="76" d="100"/>
          <a:sy n="76" d="100"/>
        </p:scale>
        <p:origin x="-1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6DB37-8354-2D4B-9631-E16705F5541B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645F-CC68-4247-8C1A-6C7D0F54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Institutions = rules of the game</a:t>
            </a:r>
          </a:p>
          <a:p>
            <a:r>
              <a:rPr lang="en-US" dirty="0" smtClean="0"/>
              <a:t>Reduce transaction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645F-CC68-4247-8C1A-6C7D0F541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model with no math, or formality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r>
              <a:rPr lang="en-US" dirty="0" smtClean="0"/>
              <a:t>NGOs and INGOs fall in some policy space in relation to the regime, which has its own preferences, </a:t>
            </a:r>
            <a:r>
              <a:rPr lang="en-US" dirty="0" smtClean="0"/>
              <a:t>allowable legal environment or </a:t>
            </a:r>
            <a:r>
              <a:rPr lang="en-US" dirty="0" smtClean="0"/>
              <a:t>advocacy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645F-CC68-4247-8C1A-6C7D0F5415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Hypotheses - watchdog space will contract and expand based on the regime's competitiveness and stability - when more stable, </a:t>
            </a:r>
            <a:r>
              <a:rPr lang="en-US" dirty="0" smtClean="0"/>
              <a:t>it</a:t>
            </a:r>
            <a:r>
              <a:rPr lang="en-US" baseline="0" dirty="0" smtClean="0"/>
              <a:t> can allow </a:t>
            </a:r>
            <a:r>
              <a:rPr lang="en-US" dirty="0" smtClean="0"/>
              <a:t>for more dissonance</a:t>
            </a:r>
            <a:r>
              <a:rPr lang="en-US" dirty="0" smtClean="0"/>
              <a:t>. When less competitive, it'll feel less of a need to allow for dissonance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645F-CC68-4247-8C1A-6C7D0F541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this is tricky, though. There's no good measure of civil society restrictions - some recent work has tracked laws, and fancy event data methods like OED might get at de facto restrictions. But still not much. </a:t>
            </a:r>
          </a:p>
          <a:p>
            <a:endParaRPr lang="en-US" dirty="0" smtClean="0"/>
          </a:p>
          <a:p>
            <a:r>
              <a:rPr lang="en-US" dirty="0" smtClean="0"/>
              <a:t>I measure with HRD freedom of association and assembly. Not a perfect proxy at all, but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645F-CC68-4247-8C1A-6C7D0F5415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logistic regression models, increasing in complexity</a:t>
            </a:r>
          </a:p>
          <a:p>
            <a:endParaRPr lang="en-US" dirty="0" smtClean="0"/>
          </a:p>
          <a:p>
            <a:r>
              <a:rPr lang="en-US" dirty="0" smtClean="0"/>
              <a:t>For every year since a competitive election, the probability of improving civil society restrictions (i.e. moving from severely restricted to limited) decreases by nearly 6% (β = −0.06, z = −2.46, p = 0.014). Conversely, for every increase in the opposition vote share, the probability of being classified at a less restrictive level of associational life increases by 2.5% (β = 0.024, z = 2.85, p = 0.004), ceteris paribus.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645F-CC68-4247-8C1A-6C7D0F541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8871"/>
            <a:ext cx="7772400" cy="1470025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77428"/>
            <a:ext cx="7772400" cy="11651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09543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153537"/>
            <a:ext cx="9144000" cy="1704463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79289" y="3235872"/>
            <a:ext cx="6007809" cy="0"/>
          </a:xfrm>
          <a:prstGeom prst="line">
            <a:avLst/>
          </a:prstGeom>
          <a:ln>
            <a:solidFill>
              <a:srgbClr val="B015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rgbClr val="B015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2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B761-3A22-224E-BCAB-AF0B99902AD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8917-09E6-BD46-9FD0-6106F398F0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55361"/>
            <a:ext cx="9144000" cy="731837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9581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318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ivil Society Restrictions </a:t>
            </a:r>
            <a:br>
              <a:rPr lang="en-US" dirty="0" smtClean="0"/>
            </a:br>
            <a:r>
              <a:rPr lang="en-US" dirty="0" smtClean="0"/>
              <a:t>and Autocratic Survival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Andrew Heiss</a:t>
            </a:r>
          </a:p>
          <a:p>
            <a:r>
              <a:rPr lang="en-US" dirty="0" smtClean="0"/>
              <a:t>Duke University, Sanford School of Public Policy</a:t>
            </a:r>
          </a:p>
          <a:p>
            <a:r>
              <a:rPr lang="en-US" dirty="0" smtClean="0"/>
              <a:t>ISA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27660"/>
            <a:ext cx="4572000" cy="74300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entury Gothic"/>
                <a:cs typeface="Century Gothic"/>
              </a:rPr>
              <a:t>Stability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947827"/>
            <a:ext cx="4572000" cy="74300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entury Gothic"/>
                <a:cs typeface="Century Gothic"/>
              </a:rPr>
              <a:t>Competitiveness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495607"/>
            <a:ext cx="4572000" cy="978087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entury Gothic"/>
                <a:cs typeface="Century Gothic"/>
              </a:rPr>
              <a:t>More restrictions </a:t>
            </a:r>
            <a:br>
              <a:rPr lang="en-US" sz="2800" b="1" dirty="0" smtClean="0">
                <a:latin typeface="Century Gothic"/>
                <a:cs typeface="Century Gothic"/>
              </a:rPr>
            </a:br>
            <a:r>
              <a:rPr lang="en-US" sz="2800" b="1" dirty="0" smtClean="0">
                <a:latin typeface="Century Gothic"/>
                <a:cs typeface="Century Gothic"/>
              </a:rPr>
              <a:t>when unstable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849340"/>
            <a:ext cx="4572000" cy="978087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entury Gothic"/>
                <a:cs typeface="Century Gothic"/>
              </a:rPr>
              <a:t>Fewer restrictions </a:t>
            </a:r>
            <a:br>
              <a:rPr lang="en-US" sz="2800" b="1" dirty="0" smtClean="0">
                <a:latin typeface="Century Gothic"/>
                <a:cs typeface="Century Gothic"/>
              </a:rPr>
            </a:br>
            <a:r>
              <a:rPr lang="en-US" sz="2800" b="1" dirty="0" smtClean="0">
                <a:latin typeface="Century Gothic"/>
                <a:cs typeface="Century Gothic"/>
              </a:rPr>
              <a:t>when competitive</a:t>
            </a:r>
          </a:p>
        </p:txBody>
      </p:sp>
      <p:pic>
        <p:nvPicPr>
          <p:cNvPr id="9" name="Picture 8" descr="figur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/>
          <a:stretch/>
        </p:blipFill>
        <p:spPr>
          <a:xfrm>
            <a:off x="6005056" y="1651549"/>
            <a:ext cx="2165645" cy="22962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Theory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Results  |  So what?</a:t>
            </a:r>
          </a:p>
        </p:txBody>
      </p:sp>
      <p:pic>
        <p:nvPicPr>
          <p:cNvPr id="3" name="Picture 2" descr="mode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7" y="2810569"/>
            <a:ext cx="4114800" cy="3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4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DV: Restrictions on freedom of </a:t>
            </a:r>
            <a:br>
              <a:rPr lang="en-US" sz="3200" dirty="0" smtClean="0"/>
            </a:br>
            <a:r>
              <a:rPr lang="en-US" sz="3200" dirty="0" smtClean="0"/>
              <a:t>assembly and association (CIRI)</a:t>
            </a:r>
            <a:endParaRPr lang="en-US" sz="3200" dirty="0"/>
          </a:p>
        </p:txBody>
      </p:sp>
      <p:pic>
        <p:nvPicPr>
          <p:cNvPr id="4" name="Picture 3" descr="assn_summary_presenta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6"/>
          <a:stretch/>
        </p:blipFill>
        <p:spPr>
          <a:xfrm>
            <a:off x="457200" y="1881032"/>
            <a:ext cx="8229601" cy="3849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Results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So what?</a:t>
            </a:r>
          </a:p>
        </p:txBody>
      </p:sp>
    </p:spTree>
    <p:extLst>
      <p:ext uri="{BB962C8B-B14F-4D97-AF65-F5344CB8AC3E}">
        <p14:creationId xmlns:p14="http://schemas.microsoft.com/office/powerpoint/2010/main" val="15031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IV1: Stability</a:t>
            </a:r>
            <a:endParaRPr lang="en-US" dirty="0"/>
          </a:p>
        </p:txBody>
      </p:sp>
      <p:pic>
        <p:nvPicPr>
          <p:cNvPr id="6" name="Picture 5" descr="stability_summary_present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9" b="4403"/>
          <a:stretch/>
        </p:blipFill>
        <p:spPr>
          <a:xfrm>
            <a:off x="1043328" y="2057817"/>
            <a:ext cx="7081054" cy="40472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0010" y="1627660"/>
            <a:ext cx="3678257" cy="43015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Government stability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3171" y="1627660"/>
            <a:ext cx="3678257" cy="43015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Years exec. in office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1812" y="2189211"/>
            <a:ext cx="3829616" cy="3915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Results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So what?</a:t>
            </a:r>
          </a:p>
        </p:txBody>
      </p:sp>
    </p:spTree>
    <p:extLst>
      <p:ext uri="{BB962C8B-B14F-4D97-AF65-F5344CB8AC3E}">
        <p14:creationId xmlns:p14="http://schemas.microsoft.com/office/powerpoint/2010/main" val="336541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IV2: Competitiveness</a:t>
            </a:r>
            <a:endParaRPr lang="en-US" dirty="0"/>
          </a:p>
        </p:txBody>
      </p:sp>
      <p:pic>
        <p:nvPicPr>
          <p:cNvPr id="6" name="Picture 5" descr="competitiveness_summary_present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3" b="4421"/>
          <a:stretch/>
        </p:blipFill>
        <p:spPr>
          <a:xfrm>
            <a:off x="1074568" y="2052562"/>
            <a:ext cx="7315200" cy="4019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0010" y="1627660"/>
            <a:ext cx="3858002" cy="43015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Years since election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3171" y="1627660"/>
            <a:ext cx="3678257" cy="43015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Opposition vote share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1812" y="2057817"/>
            <a:ext cx="3829616" cy="4047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Results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So what?</a:t>
            </a:r>
          </a:p>
        </p:txBody>
      </p:sp>
    </p:spTree>
    <p:extLst>
      <p:ext uri="{BB962C8B-B14F-4D97-AF65-F5344CB8AC3E}">
        <p14:creationId xmlns:p14="http://schemas.microsoft.com/office/powerpoint/2010/main" val="410161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5" name="Picture 4" descr="coef_plot_presenta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/>
          <a:stretch/>
        </p:blipFill>
        <p:spPr>
          <a:xfrm>
            <a:off x="879191" y="1595451"/>
            <a:ext cx="7559420" cy="45407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595451"/>
            <a:ext cx="8229600" cy="683766"/>
          </a:xfrm>
          <a:prstGeom prst="rect">
            <a:avLst/>
          </a:prstGeom>
          <a:noFill/>
          <a:ln>
            <a:solidFill>
              <a:srgbClr val="B015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309427"/>
            <a:ext cx="8229600" cy="614217"/>
          </a:xfrm>
          <a:prstGeom prst="rect">
            <a:avLst/>
          </a:prstGeom>
          <a:noFill/>
          <a:ln>
            <a:solidFill>
              <a:srgbClr val="B015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Results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So what?</a:t>
            </a:r>
          </a:p>
        </p:txBody>
      </p:sp>
    </p:spTree>
    <p:extLst>
      <p:ext uri="{BB962C8B-B14F-4D97-AF65-F5344CB8AC3E}">
        <p14:creationId xmlns:p14="http://schemas.microsoft.com/office/powerpoint/2010/main" val="308956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competitiveness</a:t>
            </a:r>
            <a:endParaRPr lang="en-US" dirty="0"/>
          </a:p>
        </p:txBody>
      </p:sp>
      <p:pic>
        <p:nvPicPr>
          <p:cNvPr id="5" name="Picture 4" descr="comp_pred_probs_presen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486"/>
            <a:ext cx="91440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508" y="3542847"/>
            <a:ext cx="8943491" cy="1950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0529" y="1473660"/>
            <a:ext cx="2858418" cy="19866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71475" y="1484486"/>
            <a:ext cx="2858418" cy="19866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Results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So what?</a:t>
            </a:r>
          </a:p>
        </p:txBody>
      </p:sp>
    </p:spTree>
    <p:extLst>
      <p:ext uri="{BB962C8B-B14F-4D97-AF65-F5344CB8AC3E}">
        <p14:creationId xmlns:p14="http://schemas.microsoft.com/office/powerpoint/2010/main" val="94951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stability</a:t>
            </a:r>
            <a:endParaRPr lang="en-US" dirty="0"/>
          </a:p>
        </p:txBody>
      </p:sp>
      <p:pic>
        <p:nvPicPr>
          <p:cNvPr id="4" name="Picture 3" descr="stability_pred_probs_present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943"/>
            <a:ext cx="9144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508" y="3542847"/>
            <a:ext cx="8943491" cy="1968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4917" y="1484486"/>
            <a:ext cx="4031980" cy="19866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Results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So what?</a:t>
            </a:r>
          </a:p>
        </p:txBody>
      </p:sp>
    </p:spTree>
    <p:extLst>
      <p:ext uri="{BB962C8B-B14F-4D97-AF65-F5344CB8AC3E}">
        <p14:creationId xmlns:p14="http://schemas.microsoft.com/office/powerpoint/2010/main" val="152007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tested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27660"/>
            <a:ext cx="4572000" cy="74300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entury Gothic"/>
                <a:cs typeface="Century Gothic"/>
              </a:rPr>
              <a:t>Stability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947827"/>
            <a:ext cx="4572000" cy="743007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entury Gothic"/>
                <a:cs typeface="Century Gothic"/>
              </a:rPr>
              <a:t>Competitiveness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495607"/>
            <a:ext cx="4572000" cy="978087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entury Gothic"/>
                <a:cs typeface="Century Gothic"/>
              </a:rPr>
              <a:t>More restrictions </a:t>
            </a:r>
            <a:br>
              <a:rPr lang="en-US" sz="2800" b="1" dirty="0" smtClean="0">
                <a:latin typeface="Century Gothic"/>
                <a:cs typeface="Century Gothic"/>
              </a:rPr>
            </a:br>
            <a:r>
              <a:rPr lang="en-US" sz="2800" b="1" dirty="0" smtClean="0">
                <a:latin typeface="Century Gothic"/>
                <a:cs typeface="Century Gothic"/>
              </a:rPr>
              <a:t>when unstable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849340"/>
            <a:ext cx="4572000" cy="978087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entury Gothic"/>
                <a:cs typeface="Century Gothic"/>
              </a:rPr>
              <a:t>Fewer restrictions </a:t>
            </a:r>
            <a:br>
              <a:rPr lang="en-US" sz="2800" b="1" dirty="0" smtClean="0">
                <a:latin typeface="Century Gothic"/>
                <a:cs typeface="Century Gothic"/>
              </a:rPr>
            </a:br>
            <a:r>
              <a:rPr lang="en-US" sz="2800" b="1" dirty="0" smtClean="0">
                <a:latin typeface="Century Gothic"/>
                <a:cs typeface="Century Gothic"/>
              </a:rPr>
              <a:t>when competitive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88374" y="1627660"/>
            <a:ext cx="3298426" cy="1846034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entury Gothic"/>
                <a:cs typeface="Century Gothic"/>
              </a:rPr>
              <a:t>Mostly 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88374" y="3981393"/>
            <a:ext cx="3298426" cy="18460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entury Gothic"/>
                <a:cs typeface="Century Gothic"/>
              </a:rPr>
              <a:t>Yes, a little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Results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So what?</a:t>
            </a:r>
          </a:p>
        </p:txBody>
      </p:sp>
    </p:spTree>
    <p:extLst>
      <p:ext uri="{BB962C8B-B14F-4D97-AF65-F5344CB8AC3E}">
        <p14:creationId xmlns:p14="http://schemas.microsoft.com/office/powerpoint/2010/main" val="109988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Anecdotal application</a:t>
            </a:r>
            <a:endParaRPr lang="en-US" dirty="0"/>
          </a:p>
        </p:txBody>
      </p:sp>
      <p:pic>
        <p:nvPicPr>
          <p:cNvPr id="11" name="Picture 10" descr="Mohamed-Morsi-president-o-0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r="26130" b="12304"/>
          <a:stretch/>
        </p:blipFill>
        <p:spPr>
          <a:xfrm>
            <a:off x="3234376" y="3200400"/>
            <a:ext cx="2726048" cy="2444750"/>
          </a:xfrm>
          <a:prstGeom prst="rect">
            <a:avLst/>
          </a:prstGeom>
        </p:spPr>
      </p:pic>
      <p:pic>
        <p:nvPicPr>
          <p:cNvPr id="12" name="Picture 11" descr="Morsi-Mubarak-The-Tren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0" t="6495" r="18004" b="7893"/>
          <a:stretch/>
        </p:blipFill>
        <p:spPr>
          <a:xfrm>
            <a:off x="457200" y="3200400"/>
            <a:ext cx="2624667" cy="2455334"/>
          </a:xfrm>
          <a:prstGeom prst="rect">
            <a:avLst/>
          </a:prstGeom>
        </p:spPr>
      </p:pic>
      <p:pic>
        <p:nvPicPr>
          <p:cNvPr id="13" name="Picture 12" descr="p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0" r="12919"/>
          <a:stretch/>
        </p:blipFill>
        <p:spPr>
          <a:xfrm>
            <a:off x="6112933" y="3200400"/>
            <a:ext cx="2573867" cy="2444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755235"/>
            <a:ext cx="2624667" cy="539496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Stable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477591"/>
            <a:ext cx="2624667" cy="539949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Competitive-</a:t>
            </a:r>
            <a:r>
              <a:rPr lang="en-US" sz="2400" b="1" dirty="0" err="1" smtClean="0">
                <a:latin typeface="Century Gothic"/>
                <a:cs typeface="Century Gothic"/>
              </a:rPr>
              <a:t>ish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40433" y="1755235"/>
            <a:ext cx="2624667" cy="539496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Unstable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0433" y="2477591"/>
            <a:ext cx="2624667" cy="539949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Competitive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22472" y="1755235"/>
            <a:ext cx="2624667" cy="539496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Unstable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22472" y="2477591"/>
            <a:ext cx="2624667" cy="539949"/>
          </a:xfrm>
          <a:prstGeom prst="rect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Uncompetitive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Results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6724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800162"/>
            <a:ext cx="3861162" cy="1681226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More focus on institutional interactions?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1828199"/>
            <a:ext cx="3861163" cy="1681226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Less focus on intra-regime dynamics?</a:t>
            </a:r>
          </a:p>
        </p:txBody>
      </p:sp>
      <p:pic>
        <p:nvPicPr>
          <p:cNvPr id="6" name="Picture 5" descr="figure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/>
          <a:stretch/>
        </p:blipFill>
        <p:spPr>
          <a:xfrm>
            <a:off x="4318362" y="1700860"/>
            <a:ext cx="4368437" cy="4631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Theory  |  Results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54433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Attitudes towards civil society</a:t>
            </a:r>
            <a:endParaRPr lang="en-US" dirty="0"/>
          </a:p>
        </p:txBody>
      </p:sp>
      <p:pic>
        <p:nvPicPr>
          <p:cNvPr id="4" name="Picture 3" descr="Mohamed-Morsi-president-o-0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r="26130" b="12304"/>
          <a:stretch/>
        </p:blipFill>
        <p:spPr>
          <a:xfrm>
            <a:off x="3234376" y="3200400"/>
            <a:ext cx="2726048" cy="2444750"/>
          </a:xfrm>
          <a:prstGeom prst="rect">
            <a:avLst/>
          </a:prstGeom>
        </p:spPr>
      </p:pic>
      <p:pic>
        <p:nvPicPr>
          <p:cNvPr id="5" name="Picture 4" descr="Morsi-Mubarak-The-Tren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0" t="6495" r="18004" b="7893"/>
          <a:stretch/>
        </p:blipFill>
        <p:spPr>
          <a:xfrm>
            <a:off x="457200" y="3200400"/>
            <a:ext cx="2624667" cy="2455334"/>
          </a:xfrm>
          <a:prstGeom prst="rect">
            <a:avLst/>
          </a:prstGeom>
        </p:spPr>
      </p:pic>
      <p:pic>
        <p:nvPicPr>
          <p:cNvPr id="6" name="Picture 5" descr="p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0" r="12919"/>
          <a:stretch/>
        </p:blipFill>
        <p:spPr>
          <a:xfrm>
            <a:off x="6112933" y="3200400"/>
            <a:ext cx="2573867" cy="2444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654963"/>
            <a:ext cx="2624667" cy="734788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Law 84/2002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513085"/>
            <a:ext cx="2624667" cy="539949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Discretionary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433" y="1654963"/>
            <a:ext cx="2624667" cy="734788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Draft laws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40433" y="2513085"/>
            <a:ext cx="2624667" cy="539949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Threats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2472" y="1654963"/>
            <a:ext cx="2624667" cy="734788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Draft laws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22472" y="2513085"/>
            <a:ext cx="2624667" cy="539949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Enforcement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Civil Society and Authoritarian Regimes  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|  Theory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46237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pic>
        <p:nvPicPr>
          <p:cNvPr id="4" name="Picture 3" descr="putin_2836730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9"/>
          <a:stretch/>
        </p:blipFill>
        <p:spPr>
          <a:xfrm>
            <a:off x="457199" y="2647812"/>
            <a:ext cx="3824789" cy="3110606"/>
          </a:xfrm>
          <a:prstGeom prst="rect">
            <a:avLst/>
          </a:prstGeom>
        </p:spPr>
      </p:pic>
      <p:pic>
        <p:nvPicPr>
          <p:cNvPr id="5" name="Picture 4" descr="communication_sin300_3711831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/>
          <a:stretch/>
        </p:blipFill>
        <p:spPr>
          <a:xfrm>
            <a:off x="4728436" y="2647812"/>
            <a:ext cx="3958364" cy="3110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654963"/>
            <a:ext cx="3824788" cy="868480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Foreign crackdown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8436" y="1654963"/>
            <a:ext cx="3958364" cy="868480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Consultative authoritarianism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Civil Society and Authoritarian Regimes  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|  Theory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261096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used as intended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72213"/>
            <a:ext cx="8229600" cy="1025648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Competitive / hybrid / weird authoritarianism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1834" y="3149901"/>
            <a:ext cx="3834965" cy="743007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Parliaments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1834" y="4144948"/>
            <a:ext cx="3834966" cy="743007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Protests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1834" y="5139995"/>
            <a:ext cx="3834966" cy="743007"/>
          </a:xfrm>
          <a:prstGeom prst="rect">
            <a:avLst/>
          </a:prstGeom>
          <a:solidFill>
            <a:srgbClr val="E6C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Election monitors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149901"/>
            <a:ext cx="3834965" cy="2733101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Democratic-</a:t>
            </a:r>
            <a:r>
              <a:rPr lang="en-US" sz="3200" b="1" dirty="0" err="1" smtClean="0">
                <a:latin typeface="Century Gothic"/>
                <a:cs typeface="Century Gothic"/>
              </a:rPr>
              <a:t>ish</a:t>
            </a:r>
            <a:r>
              <a:rPr lang="en-US" sz="3200" b="1" dirty="0" smtClean="0">
                <a:latin typeface="Century Gothic"/>
                <a:cs typeface="Century Gothic"/>
              </a:rPr>
              <a:t> </a:t>
            </a:r>
            <a:r>
              <a:rPr lang="en-US" sz="3200" b="1" dirty="0" smtClean="0">
                <a:latin typeface="Century Gothic"/>
                <a:cs typeface="Century Gothic"/>
              </a:rPr>
              <a:t>institutions in </a:t>
            </a:r>
            <a:br>
              <a:rPr lang="en-US" sz="3200" b="1" dirty="0" smtClean="0">
                <a:latin typeface="Century Gothic"/>
                <a:cs typeface="Century Gothic"/>
              </a:rPr>
            </a:br>
            <a:r>
              <a:rPr lang="en-US" sz="3200" b="1" dirty="0" smtClean="0">
                <a:latin typeface="Century Gothic"/>
                <a:cs typeface="Century Gothic"/>
              </a:rPr>
              <a:t>the service of regime stability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Civil Society and Authoritarian Regimes  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|  Theory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34805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 balancing</a:t>
            </a:r>
            <a:endParaRPr lang="en-US" dirty="0"/>
          </a:p>
        </p:txBody>
      </p:sp>
      <p:pic>
        <p:nvPicPr>
          <p:cNvPr id="4" name="Picture 3" descr="figur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/>
          <a:stretch/>
        </p:blipFill>
        <p:spPr>
          <a:xfrm>
            <a:off x="2134144" y="1761067"/>
            <a:ext cx="4368437" cy="46319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10415" y="4746078"/>
            <a:ext cx="969122" cy="551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Civil Society and Authoritarian Regimes  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|  Theory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304608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the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4809" y="1648105"/>
            <a:ext cx="4325627" cy="992311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Associational life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4809" y="3238874"/>
            <a:ext cx="4325627" cy="992311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Civic engagement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4809" y="4829641"/>
            <a:ext cx="4325627" cy="992311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Government and social trust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7" name="Pentagon 6"/>
          <p:cNvSpPr/>
          <p:nvPr/>
        </p:nvSpPr>
        <p:spPr>
          <a:xfrm rot="5400000">
            <a:off x="4394467" y="2732334"/>
            <a:ext cx="367598" cy="414622"/>
          </a:xfrm>
          <a:prstGeom prst="homePlate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4394467" y="4323102"/>
            <a:ext cx="367598" cy="414622"/>
          </a:xfrm>
          <a:prstGeom prst="homePlate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Civil Society and Authoritarian Regimes  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|  Theory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411971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against the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4809" y="3244085"/>
            <a:ext cx="4325627" cy="992311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Social trust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4809" y="1704580"/>
            <a:ext cx="4325627" cy="992311"/>
          </a:xfrm>
          <a:prstGeom prst="rect">
            <a:avLst/>
          </a:prstGeom>
          <a:solidFill>
            <a:srgbClr val="4119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Focal points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683" y="4783589"/>
            <a:ext cx="3536251" cy="992311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Coordinated understanding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2310" y="4783589"/>
            <a:ext cx="3536251" cy="992311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entury Gothic"/>
                <a:cs typeface="Century Gothic"/>
              </a:rPr>
              <a:t>“Stand </a:t>
            </a:r>
            <a:r>
              <a:rPr lang="en-US" sz="3200" b="1" dirty="0" smtClean="0">
                <a:latin typeface="Century Gothic"/>
                <a:cs typeface="Century Gothic"/>
              </a:rPr>
              <a:t>up </a:t>
            </a:r>
            <a:br>
              <a:rPr lang="en-US" sz="3200" b="1" dirty="0" smtClean="0">
                <a:latin typeface="Century Gothic"/>
                <a:cs typeface="Century Gothic"/>
              </a:rPr>
            </a:br>
            <a:r>
              <a:rPr lang="en-US" sz="3200" b="1" dirty="0" smtClean="0">
                <a:latin typeface="Century Gothic"/>
                <a:cs typeface="Century Gothic"/>
              </a:rPr>
              <a:t>to city </a:t>
            </a:r>
            <a:r>
              <a:rPr lang="en-US" sz="3200" b="1" dirty="0" smtClean="0">
                <a:latin typeface="Century Gothic"/>
                <a:cs typeface="Century Gothic"/>
              </a:rPr>
              <a:t>hall”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9" name="Pentagon 8"/>
          <p:cNvSpPr/>
          <p:nvPr/>
        </p:nvSpPr>
        <p:spPr>
          <a:xfrm rot="5400000">
            <a:off x="3801824" y="4302682"/>
            <a:ext cx="367598" cy="414622"/>
          </a:xfrm>
          <a:prstGeom prst="homePlate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 rot="5400000">
            <a:off x="5005822" y="4302682"/>
            <a:ext cx="367598" cy="414622"/>
          </a:xfrm>
          <a:prstGeom prst="homePlate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4330659" y="2786689"/>
            <a:ext cx="414622" cy="367598"/>
          </a:xfrm>
          <a:prstGeom prst="plus">
            <a:avLst/>
          </a:prstGeom>
          <a:solidFill>
            <a:srgbClr val="CE4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Civil Society and Authoritarian Regimes  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|  Theory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317067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2" r="26918"/>
          <a:stretch/>
        </p:blipFill>
        <p:spPr>
          <a:xfrm>
            <a:off x="1771670" y="1637731"/>
            <a:ext cx="5884177" cy="4172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Theory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420415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39329"/>
            <a:ext cx="8229600" cy="2355808"/>
          </a:xfrm>
          <a:prstGeom prst="rect">
            <a:avLst/>
          </a:prstGeom>
          <a:solidFill>
            <a:srgbClr val="B015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entury Gothic"/>
                <a:cs typeface="Century Gothic"/>
              </a:rPr>
              <a:t>When will authoritarian regimes contract or expand the legal environment for civil society?</a:t>
            </a:r>
            <a:endParaRPr lang="en-US" sz="4000" b="1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08" y="6333675"/>
            <a:ext cx="87445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Civil Society and Authoritarian Regimes  |  </a:t>
            </a:r>
            <a:r>
              <a:rPr lang="en-US" sz="1900" dirty="0" smtClean="0">
                <a:solidFill>
                  <a:srgbClr val="E6C766"/>
                </a:solidFill>
                <a:latin typeface="Century Gothic"/>
                <a:cs typeface="Century Gothic"/>
              </a:rPr>
              <a:t>Theory</a:t>
            </a:r>
            <a:r>
              <a:rPr lang="en-US" sz="1900" dirty="0" smtClean="0">
                <a:solidFill>
                  <a:schemeClr val="bg1"/>
                </a:solidFill>
                <a:latin typeface="Century Gothic"/>
                <a:cs typeface="Century Gothic"/>
              </a:rPr>
              <a:t>  |  Results  |  So what?</a:t>
            </a:r>
          </a:p>
        </p:txBody>
      </p:sp>
    </p:spTree>
    <p:extLst>
      <p:ext uri="{BB962C8B-B14F-4D97-AF65-F5344CB8AC3E}">
        <p14:creationId xmlns:p14="http://schemas.microsoft.com/office/powerpoint/2010/main" val="209707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662</Words>
  <Application>Microsoft Macintosh PowerPoint</Application>
  <PresentationFormat>On-screen Show (4:3)</PresentationFormat>
  <Paragraphs>99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Civil Society Restrictions  and Autocratic Survival</vt:lpstr>
      <vt:lpstr>Attitudes towards civil society</vt:lpstr>
      <vt:lpstr>Other examples</vt:lpstr>
      <vt:lpstr>Not used as intended</vt:lpstr>
      <vt:lpstr>Institutional balancing</vt:lpstr>
      <vt:lpstr>Helping the state</vt:lpstr>
      <vt:lpstr>Working against the state</vt:lpstr>
      <vt:lpstr>Watchdog space</vt:lpstr>
      <vt:lpstr>Main question</vt:lpstr>
      <vt:lpstr>Hypotheses</vt:lpstr>
      <vt:lpstr>DV: Restrictions on freedom of  assembly and association (CIRI)</vt:lpstr>
      <vt:lpstr>IV1: Stability</vt:lpstr>
      <vt:lpstr>IV2: Competitiveness</vt:lpstr>
      <vt:lpstr>Model results</vt:lpstr>
      <vt:lpstr>Simulated competitiveness</vt:lpstr>
      <vt:lpstr>Simulated stability</vt:lpstr>
      <vt:lpstr>Hypotheses tested</vt:lpstr>
      <vt:lpstr>Anecdotal application</vt:lpstr>
      <vt:lpstr>So…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Civil Society Restrictions  and Autocratic Survival</dc:title>
  <dc:creator>Andrew Heiss</dc:creator>
  <cp:lastModifiedBy>Andrew Heiss</cp:lastModifiedBy>
  <cp:revision>27</cp:revision>
  <dcterms:created xsi:type="dcterms:W3CDTF">2015-02-18T02:31:35Z</dcterms:created>
  <dcterms:modified xsi:type="dcterms:W3CDTF">2015-02-18T19:21:52Z</dcterms:modified>
</cp:coreProperties>
</file>