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42"/>
  </p:notesMasterIdLst>
  <p:sldIdLst>
    <p:sldId id="256" r:id="rId4"/>
    <p:sldId id="262" r:id="rId5"/>
    <p:sldId id="260" r:id="rId6"/>
    <p:sldId id="261" r:id="rId7"/>
    <p:sldId id="259" r:id="rId8"/>
    <p:sldId id="263" r:id="rId9"/>
    <p:sldId id="289" r:id="rId10"/>
    <p:sldId id="264" r:id="rId11"/>
    <p:sldId id="265" r:id="rId12"/>
    <p:sldId id="292" r:id="rId13"/>
    <p:sldId id="293" r:id="rId14"/>
    <p:sldId id="294" r:id="rId15"/>
    <p:sldId id="295" r:id="rId16"/>
    <p:sldId id="290" r:id="rId17"/>
    <p:sldId id="270" r:id="rId18"/>
    <p:sldId id="285" r:id="rId19"/>
    <p:sldId id="271" r:id="rId20"/>
    <p:sldId id="277" r:id="rId21"/>
    <p:sldId id="272" r:id="rId22"/>
    <p:sldId id="278" r:id="rId23"/>
    <p:sldId id="279" r:id="rId24"/>
    <p:sldId id="273" r:id="rId25"/>
    <p:sldId id="280" r:id="rId26"/>
    <p:sldId id="274" r:id="rId27"/>
    <p:sldId id="281" r:id="rId28"/>
    <p:sldId id="275" r:id="rId29"/>
    <p:sldId id="282" r:id="rId30"/>
    <p:sldId id="283" r:id="rId31"/>
    <p:sldId id="291" r:id="rId32"/>
    <p:sldId id="276" r:id="rId33"/>
    <p:sldId id="286" r:id="rId34"/>
    <p:sldId id="287" r:id="rId35"/>
    <p:sldId id="300" r:id="rId36"/>
    <p:sldId id="288" r:id="rId37"/>
    <p:sldId id="296" r:id="rId38"/>
    <p:sldId id="299" r:id="rId39"/>
    <p:sldId id="298" r:id="rId40"/>
    <p:sldId id="29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53B"/>
    <a:srgbClr val="65C3DF"/>
    <a:srgbClr val="FD902E"/>
    <a:srgbClr val="A34C05"/>
    <a:srgbClr val="0D6D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12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2120B-B5B7-3C4A-82B1-D8B00A074246}" type="datetimeFigureOut">
              <a:rPr lang="en-US" smtClean="0"/>
              <a:t>9/2/14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18660-876F-0D4E-8FED-7EE4DCF845FA}" type="slidenum">
              <a:rPr lang="en-US" smtClean="0"/>
              <a:t>‹#›</a:t>
            </a:fld>
            <a:endParaRPr lang="en-US"/>
          </a:p>
        </p:txBody>
      </p:sp>
    </p:spTree>
    <p:extLst>
      <p:ext uri="{BB962C8B-B14F-4D97-AF65-F5344CB8AC3E}">
        <p14:creationId xmlns:p14="http://schemas.microsoft.com/office/powerpoint/2010/main" val="30924224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be worse. Could be Practically Perfect Professional Policy PowerPoint Presentations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a:t>
            </a:fld>
            <a:endParaRPr lang="en-US"/>
          </a:p>
        </p:txBody>
      </p:sp>
    </p:spTree>
    <p:extLst>
      <p:ext uri="{BB962C8B-B14F-4D97-AF65-F5344CB8AC3E}">
        <p14:creationId xmlns:p14="http://schemas.microsoft.com/office/powerpoint/2010/main" val="2566075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Ordered </a:t>
            </a:r>
            <a:r>
              <a:rPr lang="en-US" dirty="0" err="1" smtClean="0"/>
              <a:t>logit</a:t>
            </a:r>
            <a:r>
              <a:rPr lang="en-US" dirty="0" smtClean="0"/>
              <a:t>. No log odds. Just the predicted probabilities. People remember this. Not the coefficients.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13</a:t>
            </a:fld>
            <a:endParaRPr lang="en-US"/>
          </a:p>
        </p:txBody>
      </p:sp>
    </p:spTree>
    <p:extLst>
      <p:ext uri="{BB962C8B-B14F-4D97-AF65-F5344CB8AC3E}">
        <p14:creationId xmlns:p14="http://schemas.microsoft.com/office/powerpoint/2010/main" val="12737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use PP</a:t>
            </a:r>
            <a:r>
              <a:rPr lang="en-US" baseline="0" dirty="0" smtClean="0"/>
              <a:t> to convey message. Graphic design principles let you do that.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15</a:t>
            </a:fld>
            <a:endParaRPr lang="en-US"/>
          </a:p>
        </p:txBody>
      </p:sp>
    </p:spTree>
    <p:extLst>
      <p:ext uri="{BB962C8B-B14F-4D97-AF65-F5344CB8AC3E}">
        <p14:creationId xmlns:p14="http://schemas.microsoft.com/office/powerpoint/2010/main" val="30687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666 rule, falsely attributed to Edward </a:t>
            </a:r>
            <a:r>
              <a:rPr lang="en-US" dirty="0" err="1" smtClean="0"/>
              <a:t>Tufte</a:t>
            </a:r>
            <a:r>
              <a:rPr lang="en-US" dirty="0" smtClean="0"/>
              <a:t>: Use no more than six words per bullet, six bullets per image, and six word slides in a row.</a:t>
            </a:r>
          </a:p>
          <a:p>
            <a:endParaRPr lang="en-US" dirty="0" smtClean="0"/>
          </a:p>
          <a:p>
            <a:r>
              <a:rPr lang="en-US" dirty="0" smtClean="0"/>
              <a:t>Wrong, but kind of useful guideline</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16</a:t>
            </a:fld>
            <a:endParaRPr lang="en-US"/>
          </a:p>
        </p:txBody>
      </p:sp>
    </p:spTree>
    <p:extLst>
      <p:ext uri="{BB962C8B-B14F-4D97-AF65-F5344CB8AC3E}">
        <p14:creationId xmlns:p14="http://schemas.microsoft.com/office/powerpoint/2010/main" val="312554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Robin Williams, The Non-Designer’s Design and Type</a:t>
            </a:r>
            <a:r>
              <a:rPr lang="en-US" baseline="0" dirty="0" smtClean="0"/>
              <a:t> Books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17</a:t>
            </a:fld>
            <a:endParaRPr lang="en-US"/>
          </a:p>
        </p:txBody>
      </p:sp>
    </p:spTree>
    <p:extLst>
      <p:ext uri="{BB962C8B-B14F-4D97-AF65-F5344CB8AC3E}">
        <p14:creationId xmlns:p14="http://schemas.microsoft.com/office/powerpoint/2010/main" val="1903531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18</a:t>
            </a:fld>
            <a:endParaRPr lang="en-US"/>
          </a:p>
        </p:txBody>
      </p:sp>
    </p:spTree>
    <p:extLst>
      <p:ext uri="{BB962C8B-B14F-4D97-AF65-F5344CB8AC3E}">
        <p14:creationId xmlns:p14="http://schemas.microsoft.com/office/powerpoint/2010/main" val="3867930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Font, color, alignment,</a:t>
            </a:r>
            <a:r>
              <a:rPr lang="en-US" baseline="0" dirty="0" smtClean="0"/>
              <a:t> dingbat, styles, lines, pictures, whatever. There should be consistency</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22</a:t>
            </a:fld>
            <a:endParaRPr lang="en-US"/>
          </a:p>
        </p:txBody>
      </p:sp>
    </p:spTree>
    <p:extLst>
      <p:ext uri="{BB962C8B-B14F-4D97-AF65-F5344CB8AC3E}">
        <p14:creationId xmlns:p14="http://schemas.microsoft.com/office/powerpoint/2010/main" val="1272650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30</a:t>
            </a:fld>
            <a:endParaRPr lang="en-US"/>
          </a:p>
        </p:txBody>
      </p:sp>
    </p:spTree>
    <p:extLst>
      <p:ext uri="{BB962C8B-B14F-4D97-AF65-F5344CB8AC3E}">
        <p14:creationId xmlns:p14="http://schemas.microsoft.com/office/powerpoint/2010/main" val="2867525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a:t>
            </a:r>
            <a:r>
              <a:rPr lang="en-US" baseline="30000" dirty="0" smtClean="0"/>
              <a:t>th</a:t>
            </a:r>
            <a:r>
              <a:rPr lang="en-US" dirty="0" smtClean="0"/>
              <a:t> century court life in Northern</a:t>
            </a:r>
            <a:r>
              <a:rPr lang="en-US" baseline="0" dirty="0" smtClean="0"/>
              <a:t> Italy</a:t>
            </a:r>
          </a:p>
          <a:p>
            <a:endParaRPr lang="en-US" baseline="0" dirty="0" smtClean="0"/>
          </a:p>
          <a:p>
            <a:r>
              <a:rPr lang="en-US" dirty="0" smtClean="0"/>
              <a:t>When asked to perform a task, do it willingly, without making a big deal of it. When making minor mistakes while performing the mistake, make corrections without a large public display. Move on in a moderate, confident manner.</a:t>
            </a:r>
          </a:p>
          <a:p>
            <a:endParaRPr lang="en-US" dirty="0" smtClean="0"/>
          </a:p>
          <a:p>
            <a:r>
              <a:rPr lang="en-US" dirty="0" smtClean="0"/>
              <a:t>Image via http://</a:t>
            </a:r>
            <a:r>
              <a:rPr lang="en-US" dirty="0" err="1" smtClean="0"/>
              <a:t>chessantiquarian.com</a:t>
            </a:r>
            <a:r>
              <a:rPr lang="en-US" dirty="0" smtClean="0"/>
              <a:t>/</a:t>
            </a:r>
            <a:r>
              <a:rPr lang="en-US" dirty="0" err="1" smtClean="0"/>
              <a:t>index.php?main_page</a:t>
            </a:r>
            <a:r>
              <a:rPr lang="en-US" dirty="0" smtClean="0"/>
              <a:t>=</a:t>
            </a:r>
            <a:r>
              <a:rPr lang="en-US" dirty="0" err="1" smtClean="0"/>
              <a:t>product_info&amp;products_id</a:t>
            </a:r>
            <a:r>
              <a:rPr lang="en-US" dirty="0" smtClean="0"/>
              <a:t>=2324</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31</a:t>
            </a:fld>
            <a:endParaRPr lang="en-US"/>
          </a:p>
        </p:txBody>
      </p:sp>
    </p:spTree>
    <p:extLst>
      <p:ext uri="{BB962C8B-B14F-4D97-AF65-F5344CB8AC3E}">
        <p14:creationId xmlns:p14="http://schemas.microsoft.com/office/powerpoint/2010/main" val="17514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problems with Power</a:t>
            </a:r>
            <a:r>
              <a:rPr lang="en-US" baseline="0" dirty="0" smtClean="0"/>
              <a:t>Point</a:t>
            </a:r>
            <a:endParaRPr lang="en-US" dirty="0" smtClean="0"/>
          </a:p>
          <a:p>
            <a:endParaRPr lang="en-US" dirty="0" smtClean="0"/>
          </a:p>
          <a:p>
            <a:r>
              <a:rPr lang="en-US" dirty="0" smtClean="0"/>
              <a:t>Text via http://</a:t>
            </a:r>
            <a:r>
              <a:rPr lang="en-US" dirty="0" err="1" smtClean="0"/>
              <a:t>www.gutenberg.org</a:t>
            </a:r>
            <a:r>
              <a:rPr lang="en-US" dirty="0" smtClean="0"/>
              <a:t>/</a:t>
            </a:r>
            <a:r>
              <a:rPr lang="en-US" dirty="0" err="1" smtClean="0"/>
              <a:t>ebooks</a:t>
            </a:r>
            <a:r>
              <a:rPr lang="en-US" dirty="0" smtClean="0"/>
              <a:t>/11</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2</a:t>
            </a:fld>
            <a:endParaRPr lang="en-US"/>
          </a:p>
        </p:txBody>
      </p:sp>
    </p:spTree>
    <p:extLst>
      <p:ext uri="{BB962C8B-B14F-4D97-AF65-F5344CB8AC3E}">
        <p14:creationId xmlns:p14="http://schemas.microsoft.com/office/powerpoint/2010/main" val="338655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3-second conversations with</a:t>
            </a:r>
            <a:r>
              <a:rPr lang="en-US" baseline="0" dirty="0" smtClean="0"/>
              <a:t> individuals in the audience, all around the audience</a:t>
            </a:r>
          </a:p>
          <a:p>
            <a:endParaRPr lang="en-US" baseline="0" dirty="0" smtClean="0"/>
          </a:p>
          <a:p>
            <a:r>
              <a:rPr lang="en-US" baseline="0" dirty="0" smtClean="0"/>
              <a:t>Standing vs. walking around. Try not to get stuck behind the podium or table or computer. Stand naturally. Engage the audience</a:t>
            </a:r>
          </a:p>
          <a:p>
            <a:r>
              <a:rPr lang="en-US" baseline="0" dirty="0" smtClean="0"/>
              <a:t>Others in the wings, try to stay balanced, calm, no fidgeting. Be attentive—don</a:t>
            </a:r>
            <a:r>
              <a:rPr lang="fr-FR" baseline="0" dirty="0" smtClean="0"/>
              <a:t>’</a:t>
            </a:r>
            <a:r>
              <a:rPr lang="en-US" baseline="0" dirty="0" smtClean="0"/>
              <a:t>t ignore what’s going on</a:t>
            </a:r>
          </a:p>
          <a:p>
            <a:endParaRPr lang="en-US" baseline="0" dirty="0" smtClean="0"/>
          </a:p>
          <a:p>
            <a:r>
              <a:rPr lang="en-US" baseline="0" dirty="0" smtClean="0"/>
              <a:t>Try not to visibly look at the clock. That breaks the golden mean—disrupts the flow of the presentation, makes everyone think about the time</a:t>
            </a:r>
          </a:p>
          <a:p>
            <a:endParaRPr lang="en-US" baseline="0" dirty="0" smtClean="0"/>
          </a:p>
          <a:p>
            <a:r>
              <a:rPr lang="en-US" baseline="0" dirty="0" smtClean="0"/>
              <a:t>Don’t announce transitions. Introduce everyone at the beginning, but calmly and quickly pass the baton or clicker.</a:t>
            </a:r>
          </a:p>
          <a:p>
            <a:endParaRPr lang="en-US" baseline="0" dirty="0" smtClean="0"/>
          </a:p>
          <a:p>
            <a:r>
              <a:rPr lang="en-US" baseline="0" dirty="0" smtClean="0"/>
              <a:t>Don’t panic. If you click on the wrong button or accidentally advance the slide, just keep talking and calmly fix it. If the projector goes blank or the computer falls asleep, keep going. You don’t need to complain about the technology, just move on.</a:t>
            </a:r>
          </a:p>
          <a:p>
            <a:r>
              <a:rPr lang="en-US" baseline="0" dirty="0" smtClean="0"/>
              <a:t>If an index card is out of order, try to keep going without pausing to find it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32</a:t>
            </a:fld>
            <a:endParaRPr lang="en-US"/>
          </a:p>
        </p:txBody>
      </p:sp>
    </p:spTree>
    <p:extLst>
      <p:ext uri="{BB962C8B-B14F-4D97-AF65-F5344CB8AC3E}">
        <p14:creationId xmlns:p14="http://schemas.microsoft.com/office/powerpoint/2010/main" val="937913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There are notes here! I’ve been looking here the whole time!</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34</a:t>
            </a:fld>
            <a:endParaRPr lang="en-US"/>
          </a:p>
        </p:txBody>
      </p:sp>
    </p:spTree>
    <p:extLst>
      <p:ext uri="{BB962C8B-B14F-4D97-AF65-F5344CB8AC3E}">
        <p14:creationId xmlns:p14="http://schemas.microsoft.com/office/powerpoint/2010/main" val="1426187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35</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balance is tricky, but you have basic tools to fix address</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36</a:t>
            </a:fld>
            <a:endParaRPr lang="en-US"/>
          </a:p>
        </p:txBody>
      </p:sp>
    </p:spTree>
    <p:extLst>
      <p:ext uri="{BB962C8B-B14F-4D97-AF65-F5344CB8AC3E}">
        <p14:creationId xmlns:p14="http://schemas.microsoft.com/office/powerpoint/2010/main" val="2981372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via http://</a:t>
            </a:r>
            <a:r>
              <a:rPr lang="en-US" dirty="0" err="1" smtClean="0"/>
              <a:t>www.nytimes.com</a:t>
            </a:r>
            <a:r>
              <a:rPr lang="en-US" dirty="0" smtClean="0"/>
              <a:t>/2010/04/27/world/27powerpoint.html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a:t>
            </a:fld>
            <a:endParaRPr lang="en-US"/>
          </a:p>
        </p:txBody>
      </p:sp>
    </p:spTree>
    <p:extLst>
      <p:ext uri="{BB962C8B-B14F-4D97-AF65-F5344CB8AC3E}">
        <p14:creationId xmlns:p14="http://schemas.microsoft.com/office/powerpoint/2010/main" val="108126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via http://</a:t>
            </a:r>
            <a:r>
              <a:rPr lang="en-US" dirty="0" err="1" smtClean="0"/>
              <a:t>www.engadget.com</a:t>
            </a:r>
            <a:r>
              <a:rPr lang="en-US" dirty="0" smtClean="0"/>
              <a:t>/2013/06/29/</a:t>
            </a:r>
            <a:r>
              <a:rPr lang="en-US" dirty="0" err="1" smtClean="0"/>
              <a:t>washington</a:t>
            </a:r>
            <a:r>
              <a:rPr lang="en-US" dirty="0" smtClean="0"/>
              <a:t>-post-reveals-new-prism-slides-offers-greater-clarity/</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4</a:t>
            </a:fld>
            <a:endParaRPr lang="en-US"/>
          </a:p>
        </p:txBody>
      </p:sp>
    </p:spTree>
    <p:extLst>
      <p:ext uri="{BB962C8B-B14F-4D97-AF65-F5344CB8AC3E}">
        <p14:creationId xmlns:p14="http://schemas.microsoft.com/office/powerpoint/2010/main" val="248120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MPP arms you with a ton of complicated methods and tools. They’re powerful—even magic. Stats is still totally magic to me. But with complication comes nuance. Last week we covered CBA. There’s so much that goes into figuring out costs and benefits and standing. </a:t>
            </a:r>
          </a:p>
          <a:p>
            <a:r>
              <a:rPr lang="en-US" dirty="0" smtClean="0"/>
              <a:t>CBA is nuanced, Stats are nuanced. Everything is nuanced. And</a:t>
            </a:r>
            <a:r>
              <a:rPr lang="en-US" baseline="0" dirty="0" smtClean="0"/>
              <a:t> i</a:t>
            </a:r>
            <a:r>
              <a:rPr lang="en-US" dirty="0" smtClean="0"/>
              <a:t>n general people don't care. </a:t>
            </a:r>
          </a:p>
          <a:p>
            <a:r>
              <a:rPr lang="en-US" dirty="0" smtClean="0"/>
              <a:t>Your MP clients don't care—many don't understand the methods. They just want the numbers. We covered this in the </a:t>
            </a:r>
            <a:r>
              <a:rPr lang="en-US" dirty="0" err="1" smtClean="0"/>
              <a:t>Bardach</a:t>
            </a:r>
            <a:r>
              <a:rPr lang="en-US" dirty="0" smtClean="0"/>
              <a:t> memo structure. You have 600 words to convey your findings. You have 10 minutes to present them.</a:t>
            </a:r>
          </a:p>
          <a:p>
            <a:endParaRPr lang="en-US" dirty="0" smtClean="0"/>
          </a:p>
          <a:p>
            <a:r>
              <a:rPr lang="en-US" dirty="0" smtClean="0"/>
              <a:t>You have to present your findings in a clear, professional, memorable, and accurate way. </a:t>
            </a:r>
          </a:p>
          <a:p>
            <a:endParaRPr lang="en-US" dirty="0" smtClean="0"/>
          </a:p>
          <a:p>
            <a:r>
              <a:rPr lang="en-US" dirty="0" smtClean="0"/>
              <a:t>Today we'll talk about just that: how to give a professional presentation and fix this conundrum</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5</a:t>
            </a:fld>
            <a:endParaRPr lang="en-US"/>
          </a:p>
        </p:txBody>
      </p:sp>
    </p:spTree>
    <p:extLst>
      <p:ext uri="{BB962C8B-B14F-4D97-AF65-F5344CB8AC3E}">
        <p14:creationId xmlns:p14="http://schemas.microsoft.com/office/powerpoint/2010/main" val="3461621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Opening different from </a:t>
            </a:r>
            <a:r>
              <a:rPr lang="en-US" dirty="0" err="1" smtClean="0"/>
              <a:t>Bardach</a:t>
            </a:r>
            <a:r>
              <a:rPr lang="en-US" dirty="0" smtClean="0"/>
              <a:t>. Memos are for quickly glancing at and forgetting. Presentations need to be engaging. Connect with audience, hook them, grab their attention somehow.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Agenda: Broad outline of the presentation. Don't take a lot of time doing this. Often you can skip it, especially if you use a running agenda—people will figure it 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9</a:t>
            </a:fld>
            <a:endParaRPr lang="en-US"/>
          </a:p>
        </p:txBody>
      </p:sp>
    </p:spTree>
    <p:extLst>
      <p:ext uri="{BB962C8B-B14F-4D97-AF65-F5344CB8AC3E}">
        <p14:creationId xmlns:p14="http://schemas.microsoft.com/office/powerpoint/2010/main" val="254543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Take audience</a:t>
            </a:r>
            <a:r>
              <a:rPr lang="en-US" baseline="0" dirty="0" smtClean="0"/>
              <a:t> into consideration! </a:t>
            </a:r>
            <a:r>
              <a:rPr lang="en-US" dirty="0" smtClean="0"/>
              <a:t>In academic presentations, academics quibble about the accuracy of coefficients and standard errors. Regular</a:t>
            </a:r>
            <a:r>
              <a:rPr lang="en-US" baseline="0" dirty="0" smtClean="0"/>
              <a:t> people could care less and get scared by this</a:t>
            </a:r>
            <a:endParaRPr lang="en-US" dirty="0" smtClean="0"/>
          </a:p>
          <a:p>
            <a:endParaRPr lang="en-US" dirty="0" smtClean="0"/>
          </a:p>
          <a:p>
            <a:r>
              <a:rPr lang="en-US" dirty="0" smtClean="0"/>
              <a:t>How many of you read an article with regression coefficients in it in the past few days? Can you tell me what one of those coefficients was?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10</a:t>
            </a:fld>
            <a:endParaRPr lang="en-US"/>
          </a:p>
        </p:txBody>
      </p:sp>
    </p:spTree>
    <p:extLst>
      <p:ext uri="{BB962C8B-B14F-4D97-AF65-F5344CB8AC3E}">
        <p14:creationId xmlns:p14="http://schemas.microsoft.com/office/powerpoint/2010/main" val="171893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remember pictures.</a:t>
            </a:r>
            <a:r>
              <a:rPr lang="en-US" baseline="0" dirty="0" smtClean="0"/>
              <a:t> People understand pictures. Nobody except economists really understand odds ratios or standard errors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11</a:t>
            </a:fld>
            <a:endParaRPr lang="en-US"/>
          </a:p>
        </p:txBody>
      </p:sp>
    </p:spTree>
    <p:extLst>
      <p:ext uri="{BB962C8B-B14F-4D97-AF65-F5344CB8AC3E}">
        <p14:creationId xmlns:p14="http://schemas.microsoft.com/office/powerpoint/2010/main" val="145363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98987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15169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213435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697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02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196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5109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932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78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65287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6692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272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9162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45343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25422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32163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196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01565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76902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03315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4012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8286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2885069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1835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3246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54516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5225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52626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103153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7866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29036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62578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8458556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smtClean="0"/>
              <a:t>9/2/14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smtClean="0"/>
              <a:t>‹#›</a:t>
            </a:fld>
            <a:endParaRPr lang="en-US"/>
          </a:p>
        </p:txBody>
      </p:sp>
    </p:spTree>
    <p:extLst>
      <p:ext uri="{BB962C8B-B14F-4D97-AF65-F5344CB8AC3E}">
        <p14:creationId xmlns:p14="http://schemas.microsoft.com/office/powerpoint/2010/main" val="223399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7237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smtClean="0">
                <a:solidFill>
                  <a:prstClr val="black">
                    <a:tint val="75000"/>
                  </a:prstClr>
                </a:solidFill>
                <a:latin typeface="Calibri"/>
              </a:rPr>
              <a:pPr/>
              <a:t>9/2/14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7344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kuler.adob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1392053"/>
            <a:ext cx="9144000" cy="30893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Autofit/>
          </a:bodyPr>
          <a:lstStyle/>
          <a:p>
            <a:r>
              <a:rPr lang="en-US" sz="5400" dirty="0" smtClean="0"/>
              <a:t>Practically Perfect Professional Policy Presentations</a:t>
            </a:r>
            <a:endParaRPr lang="en-US" sz="5400" dirty="0"/>
          </a:p>
        </p:txBody>
      </p:sp>
      <p:sp>
        <p:nvSpPr>
          <p:cNvPr id="3" name="Subtitle 2"/>
          <p:cNvSpPr>
            <a:spLocks noGrp="1"/>
          </p:cNvSpPr>
          <p:nvPr>
            <p:ph type="subTitle" idx="1"/>
          </p:nvPr>
        </p:nvSpPr>
        <p:spPr>
          <a:xfrm>
            <a:off x="1371600" y="4896821"/>
            <a:ext cx="6400800" cy="1752600"/>
          </a:xfrm>
        </p:spPr>
        <p:txBody>
          <a:bodyPr>
            <a:normAutofit/>
          </a:bodyPr>
          <a:lstStyle/>
          <a:p>
            <a:r>
              <a:rPr lang="en-US" sz="2400" b="1" dirty="0" smtClean="0">
                <a:solidFill>
                  <a:schemeClr val="bg1"/>
                </a:solidFill>
                <a:latin typeface="Source Sans Pro "/>
                <a:cs typeface="Source Sans Pro "/>
              </a:rPr>
              <a:t>Andrew Heiss</a:t>
            </a:r>
          </a:p>
          <a:p>
            <a:r>
              <a:rPr lang="en-US" sz="2400" b="1" dirty="0" smtClean="0">
                <a:solidFill>
                  <a:schemeClr val="bg1"/>
                </a:solidFill>
              </a:rPr>
              <a:t>Sanford School of Public Policy</a:t>
            </a:r>
          </a:p>
          <a:p>
            <a:r>
              <a:rPr lang="en-US" sz="2400" b="1" dirty="0" err="1" smtClean="0">
                <a:solidFill>
                  <a:schemeClr val="bg1"/>
                </a:solidFill>
              </a:rPr>
              <a:t>andrew.heiss@duke.edu</a:t>
            </a:r>
            <a:endParaRPr lang="en-US" sz="2400" b="1" dirty="0">
              <a:solidFill>
                <a:schemeClr val="bg1"/>
              </a:solidFill>
            </a:endParaRPr>
          </a:p>
        </p:txBody>
      </p:sp>
    </p:spTree>
    <p:extLst>
      <p:ext uri="{BB962C8B-B14F-4D97-AF65-F5344CB8AC3E}">
        <p14:creationId xmlns:p14="http://schemas.microsoft.com/office/powerpoint/2010/main" val="1189578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 Much Data</a:t>
            </a:r>
            <a:endParaRPr lang="en-US" dirty="0"/>
          </a:p>
        </p:txBody>
      </p:sp>
      <p:pic>
        <p:nvPicPr>
          <p:cNvPr id="4" name="Picture 3" descr="Screen Shot 2013-09-11 at 21.18.16 PM.png"/>
          <p:cNvPicPr>
            <a:picLocks noChangeAspect="1"/>
          </p:cNvPicPr>
          <p:nvPr/>
        </p:nvPicPr>
        <p:blipFill rotWithShape="1">
          <a:blip r:embed="rId3">
            <a:extLst>
              <a:ext uri="{28A0092B-C50C-407E-A947-70E740481C1C}">
                <a14:useLocalDpi xmlns:a14="http://schemas.microsoft.com/office/drawing/2010/main" val="0"/>
              </a:ext>
            </a:extLst>
          </a:blip>
          <a:srcRect b="882"/>
          <a:stretch/>
        </p:blipFill>
        <p:spPr>
          <a:xfrm>
            <a:off x="2190247" y="1857722"/>
            <a:ext cx="4743641" cy="4059886"/>
          </a:xfrm>
          <a:prstGeom prst="rect">
            <a:avLst/>
          </a:prstGeom>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388556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Data Presentation</a:t>
            </a:r>
            <a:endParaRPr lang="en-US" dirty="0"/>
          </a:p>
        </p:txBody>
      </p:sp>
      <p:pic>
        <p:nvPicPr>
          <p:cNvPr id="4" name="Picture 3" descr="Figure 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57824"/>
            <a:ext cx="8229600" cy="4114800"/>
          </a:xfrm>
          <a:prstGeom prst="rect">
            <a:avLst/>
          </a:prstGeom>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647846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 regressions</a:t>
            </a:r>
            <a:r>
              <a:rPr lang="en-US" dirty="0" smtClean="0"/>
              <a:t>!</a:t>
            </a:r>
            <a:endParaRPr lang="en-US" sz="2200" dirty="0"/>
          </a:p>
        </p:txBody>
      </p:sp>
      <p:pic>
        <p:nvPicPr>
          <p:cNvPr id="5" name="Picture 4" descr="all_countries_ologit_coef_expanded.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259" y="2170097"/>
            <a:ext cx="4548405" cy="2923974"/>
          </a:xfrm>
          <a:prstGeom prst="rect">
            <a:avLst/>
          </a:prstGeom>
        </p:spPr>
      </p:pic>
      <p:pic>
        <p:nvPicPr>
          <p:cNvPr id="6" name="Picture 5" descr="graphics-fig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0097"/>
            <a:ext cx="4349993" cy="3107138"/>
          </a:xfrm>
          <a:prstGeom prst="rect">
            <a:avLst/>
          </a:prstGeom>
        </p:spPr>
      </p:pic>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6024900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complicated regressions!</a:t>
            </a:r>
            <a:endParaRPr lang="en-US" dirty="0"/>
          </a:p>
        </p:txBody>
      </p:sp>
      <p:pic>
        <p:nvPicPr>
          <p:cNvPr id="3" name="Picture 2" descr="Screen Shot 2013-09-11 at 23.31.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128" y="1746173"/>
            <a:ext cx="5373436" cy="422660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24845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Media</a:t>
            </a:r>
            <a:endParaRPr lang="en-US" sz="5400" dirty="0"/>
          </a:p>
        </p:txBody>
      </p:sp>
    </p:spTree>
    <p:extLst>
      <p:ext uri="{BB962C8B-B14F-4D97-AF65-F5344CB8AC3E}">
        <p14:creationId xmlns:p14="http://schemas.microsoft.com/office/powerpoint/2010/main" val="21447756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use crutches</a:t>
            </a:r>
            <a:endParaRPr lang="en-US" dirty="0"/>
          </a:p>
        </p:txBody>
      </p:sp>
      <p:sp>
        <p:nvSpPr>
          <p:cNvPr id="4" name="TextBox 3"/>
          <p:cNvSpPr txBox="1"/>
          <p:nvPr/>
        </p:nvSpPr>
        <p:spPr>
          <a:xfrm>
            <a:off x="793803" y="2283452"/>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PowerPoint is not a script.</a:t>
            </a:r>
          </a:p>
        </p:txBody>
      </p:sp>
      <p:sp>
        <p:nvSpPr>
          <p:cNvPr id="6" name="TextBox 5"/>
          <p:cNvSpPr txBox="1"/>
          <p:nvPr/>
        </p:nvSpPr>
        <p:spPr>
          <a:xfrm>
            <a:off x="793803" y="333946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Don’t use it like one.</a:t>
            </a:r>
          </a:p>
        </p:txBody>
      </p:sp>
      <p:sp>
        <p:nvSpPr>
          <p:cNvPr id="7" name="TextBox 6"/>
          <p:cNvSpPr txBox="1"/>
          <p:nvPr/>
        </p:nvSpPr>
        <p:spPr>
          <a:xfrm>
            <a:off x="793803" y="4395479"/>
            <a:ext cx="7779270"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Ever.</a:t>
            </a:r>
          </a:p>
        </p:txBody>
      </p:sp>
      <p:sp>
        <p:nvSpPr>
          <p:cNvPr id="8" name="TextBox 7"/>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780256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Slide Guidelines</a:t>
            </a:r>
            <a:endParaRPr lang="en-US" dirty="0"/>
          </a:p>
        </p:txBody>
      </p:sp>
      <p:sp>
        <p:nvSpPr>
          <p:cNvPr id="4" name="TextBox 3"/>
          <p:cNvSpPr txBox="1"/>
          <p:nvPr/>
        </p:nvSpPr>
        <p:spPr>
          <a:xfrm>
            <a:off x="683891" y="208807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Short lists</a:t>
            </a:r>
          </a:p>
        </p:txBody>
      </p:sp>
      <p:sp>
        <p:nvSpPr>
          <p:cNvPr id="5" name="TextBox 4"/>
          <p:cNvSpPr txBox="1"/>
          <p:nvPr/>
        </p:nvSpPr>
        <p:spPr>
          <a:xfrm>
            <a:off x="683891" y="4041835"/>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Big words</a:t>
            </a:r>
          </a:p>
        </p:txBody>
      </p:sp>
      <p:sp>
        <p:nvSpPr>
          <p:cNvPr id="6" name="TextBox 5"/>
          <p:cNvSpPr txBox="1"/>
          <p:nvPr/>
        </p:nvSpPr>
        <p:spPr>
          <a:xfrm>
            <a:off x="683891" y="5030777"/>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Minimal animation</a:t>
            </a:r>
          </a:p>
        </p:txBody>
      </p:sp>
      <p:sp>
        <p:nvSpPr>
          <p:cNvPr id="8" name="TextBox 7"/>
          <p:cNvSpPr txBox="1"/>
          <p:nvPr/>
        </p:nvSpPr>
        <p:spPr>
          <a:xfrm>
            <a:off x="683891" y="305259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Few words</a:t>
            </a: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318839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CRAP!</a:t>
            </a:r>
            <a:endParaRPr lang="en-US" dirty="0"/>
          </a:p>
        </p:txBody>
      </p:sp>
      <p:sp>
        <p:nvSpPr>
          <p:cNvPr id="6" name="TextBox 5"/>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Contrast</a:t>
            </a:r>
            <a:endParaRPr lang="en-US" sz="4400" b="1" dirty="0">
              <a:solidFill>
                <a:schemeClr val="bg1"/>
              </a:solidFill>
              <a:latin typeface="Source Sans Pro"/>
              <a:cs typeface="Source Sans Pro"/>
            </a:endParaRPr>
          </a:p>
        </p:txBody>
      </p:sp>
      <p:sp>
        <p:nvSpPr>
          <p:cNvPr id="7" name="TextBox 6"/>
          <p:cNvSpPr txBox="1"/>
          <p:nvPr/>
        </p:nvSpPr>
        <p:spPr>
          <a:xfrm>
            <a:off x="2662293" y="293665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Repetition</a:t>
            </a:r>
            <a:endParaRPr lang="en-US" sz="4400" b="1" dirty="0">
              <a:solidFill>
                <a:schemeClr val="bg1"/>
              </a:solidFill>
              <a:latin typeface="Source Sans Pro"/>
              <a:cs typeface="Source Sans Pro"/>
            </a:endParaRPr>
          </a:p>
        </p:txBody>
      </p:sp>
      <p:sp>
        <p:nvSpPr>
          <p:cNvPr id="8" name="TextBox 7"/>
          <p:cNvSpPr txBox="1"/>
          <p:nvPr/>
        </p:nvSpPr>
        <p:spPr>
          <a:xfrm>
            <a:off x="2662293" y="3852331"/>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Alignment</a:t>
            </a:r>
            <a:endParaRPr lang="en-US" sz="4400" b="1" dirty="0">
              <a:solidFill>
                <a:schemeClr val="bg1"/>
              </a:solidFill>
              <a:latin typeface="Source Sans Pro"/>
              <a:cs typeface="Source Sans Pro"/>
            </a:endParaRPr>
          </a:p>
        </p:txBody>
      </p:sp>
      <p:sp>
        <p:nvSpPr>
          <p:cNvPr id="9" name="TextBox 8"/>
          <p:cNvSpPr txBox="1"/>
          <p:nvPr/>
        </p:nvSpPr>
        <p:spPr>
          <a:xfrm>
            <a:off x="2662293" y="4780367"/>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Proximity</a:t>
            </a:r>
            <a:endParaRPr lang="en-US" sz="4400" b="1" dirty="0">
              <a:solidFill>
                <a:schemeClr val="bg1"/>
              </a:solidFill>
              <a:latin typeface="Source Sans Pro"/>
              <a:cs typeface="Source Sans Pro"/>
            </a:endParaRPr>
          </a:p>
        </p:txBody>
      </p:sp>
      <p:sp>
        <p:nvSpPr>
          <p:cNvPr id="10" name="TextBox 9"/>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320376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a:t>
            </a:r>
            <a:endParaRPr lang="en-US" dirty="0"/>
          </a:p>
        </p:txBody>
      </p:sp>
      <p:sp>
        <p:nvSpPr>
          <p:cNvPr id="4" name="TextBox 3"/>
          <p:cNvSpPr txBox="1"/>
          <p:nvPr/>
        </p:nvSpPr>
        <p:spPr>
          <a:xfrm>
            <a:off x="793803" y="4640021"/>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Don’t be a wimp.</a:t>
            </a:r>
          </a:p>
        </p:txBody>
      </p:sp>
      <p:sp>
        <p:nvSpPr>
          <p:cNvPr id="5" name="TextBox 4"/>
          <p:cNvSpPr txBox="1"/>
          <p:nvPr/>
        </p:nvSpPr>
        <p:spPr>
          <a:xfrm>
            <a:off x="793803" y="2063342"/>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“If two items are not exactly the same, make them different. Really different.”</a:t>
            </a:r>
          </a:p>
        </p:txBody>
      </p:sp>
      <p:sp>
        <p:nvSpPr>
          <p:cNvPr id="6" name="TextBox 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152124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Contrast: Type</a:t>
            </a:r>
            <a:endParaRPr lang="en-US" dirty="0"/>
          </a:p>
        </p:txBody>
      </p:sp>
      <p:sp>
        <p:nvSpPr>
          <p:cNvPr id="9" name="TextBox 8"/>
          <p:cNvSpPr txBox="1"/>
          <p:nvPr/>
        </p:nvSpPr>
        <p:spPr>
          <a:xfrm>
            <a:off x="457201" y="1904915"/>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Serif</a:t>
            </a:r>
            <a:endParaRPr lang="en-US" sz="3200" b="1" dirty="0">
              <a:solidFill>
                <a:schemeClr val="bg1"/>
              </a:solidFill>
              <a:latin typeface="Source Sans Pro"/>
              <a:cs typeface="Source Sans Pro"/>
            </a:endParaRPr>
          </a:p>
        </p:txBody>
      </p:sp>
      <p:sp>
        <p:nvSpPr>
          <p:cNvPr id="10" name="TextBox 9"/>
          <p:cNvSpPr txBox="1"/>
          <p:nvPr/>
        </p:nvSpPr>
        <p:spPr>
          <a:xfrm>
            <a:off x="457201" y="2642091"/>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Sans Serif</a:t>
            </a:r>
            <a:endParaRPr lang="en-US" sz="3200" b="1" dirty="0">
              <a:solidFill>
                <a:schemeClr val="bg1"/>
              </a:solidFill>
              <a:latin typeface="Source Sans Pro"/>
              <a:cs typeface="Source Sans Pro"/>
            </a:endParaRPr>
          </a:p>
        </p:txBody>
      </p:sp>
      <p:sp>
        <p:nvSpPr>
          <p:cNvPr id="11" name="TextBox 10"/>
          <p:cNvSpPr txBox="1"/>
          <p:nvPr/>
        </p:nvSpPr>
        <p:spPr>
          <a:xfrm>
            <a:off x="457200" y="3412736"/>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Slab Serif</a:t>
            </a:r>
            <a:endParaRPr lang="en-US" sz="3200" b="1" dirty="0">
              <a:solidFill>
                <a:schemeClr val="bg1"/>
              </a:solidFill>
              <a:latin typeface="Source Sans Pro"/>
              <a:cs typeface="Source Sans Pro"/>
            </a:endParaRPr>
          </a:p>
        </p:txBody>
      </p:sp>
      <p:sp>
        <p:nvSpPr>
          <p:cNvPr id="12" name="TextBox 11"/>
          <p:cNvSpPr txBox="1"/>
          <p:nvPr/>
        </p:nvSpPr>
        <p:spPr>
          <a:xfrm>
            <a:off x="457201" y="4218661"/>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Script</a:t>
            </a:r>
            <a:endParaRPr lang="en-US" sz="3200" b="1" dirty="0">
              <a:solidFill>
                <a:schemeClr val="bg1"/>
              </a:solidFill>
              <a:latin typeface="Source Sans Pro"/>
              <a:cs typeface="Source Sans Pro"/>
            </a:endParaRPr>
          </a:p>
        </p:txBody>
      </p:sp>
      <p:sp>
        <p:nvSpPr>
          <p:cNvPr id="13" name="TextBox 12"/>
          <p:cNvSpPr txBox="1"/>
          <p:nvPr/>
        </p:nvSpPr>
        <p:spPr>
          <a:xfrm>
            <a:off x="457201" y="4992470"/>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Decorative</a:t>
            </a:r>
            <a:endParaRPr lang="en-US" sz="3200" b="1" dirty="0">
              <a:solidFill>
                <a:schemeClr val="bg1"/>
              </a:solidFill>
              <a:latin typeface="Source Sans Pro"/>
              <a:cs typeface="Source Sans Pro"/>
            </a:endParaRPr>
          </a:p>
        </p:txBody>
      </p:sp>
      <p:sp>
        <p:nvSpPr>
          <p:cNvPr id="14" name="TextBox 13"/>
          <p:cNvSpPr txBox="1"/>
          <p:nvPr/>
        </p:nvSpPr>
        <p:spPr>
          <a:xfrm>
            <a:off x="3217700" y="1904915"/>
            <a:ext cx="5469099" cy="584776"/>
          </a:xfrm>
          <a:prstGeom prst="rect">
            <a:avLst/>
          </a:prstGeom>
          <a:noFill/>
          <a:ln>
            <a:noFill/>
          </a:ln>
        </p:spPr>
        <p:txBody>
          <a:bodyPr wrap="square" rtlCol="0">
            <a:spAutoFit/>
          </a:bodyPr>
          <a:lstStyle/>
          <a:p>
            <a:r>
              <a:rPr lang="en-US" sz="3200" b="1" dirty="0" err="1" smtClean="0">
                <a:solidFill>
                  <a:srgbClr val="15A53B"/>
                </a:solidFill>
                <a:latin typeface="Garamond"/>
                <a:cs typeface="Garamond"/>
              </a:rPr>
              <a:t>Lorem</a:t>
            </a:r>
            <a:r>
              <a:rPr lang="en-US" sz="3200" b="1" dirty="0" smtClean="0">
                <a:solidFill>
                  <a:srgbClr val="15A53B"/>
                </a:solidFill>
                <a:latin typeface="Garamond"/>
                <a:cs typeface="Garamond"/>
              </a:rPr>
              <a:t> </a:t>
            </a:r>
            <a:r>
              <a:rPr lang="en-US" sz="3200" b="1" dirty="0" err="1" smtClean="0">
                <a:solidFill>
                  <a:srgbClr val="15A53B"/>
                </a:solidFill>
                <a:latin typeface="Garamond"/>
                <a:cs typeface="Garamond"/>
              </a:rPr>
              <a:t>ipsum</a:t>
            </a:r>
            <a:r>
              <a:rPr lang="en-US" sz="3200" b="1" dirty="0" smtClean="0">
                <a:solidFill>
                  <a:srgbClr val="15A53B"/>
                </a:solidFill>
                <a:latin typeface="Garamond"/>
                <a:cs typeface="Garamond"/>
              </a:rPr>
              <a:t> dolor sit </a:t>
            </a:r>
            <a:r>
              <a:rPr lang="en-US" sz="3200" b="1" dirty="0" err="1" smtClean="0">
                <a:solidFill>
                  <a:srgbClr val="15A53B"/>
                </a:solidFill>
                <a:latin typeface="Garamond"/>
                <a:cs typeface="Garamond"/>
              </a:rPr>
              <a:t>amet</a:t>
            </a:r>
            <a:endParaRPr lang="en-US" sz="3200" b="1" dirty="0">
              <a:solidFill>
                <a:srgbClr val="15A53B"/>
              </a:solidFill>
              <a:latin typeface="Garamond"/>
              <a:cs typeface="Garamond"/>
            </a:endParaRPr>
          </a:p>
        </p:txBody>
      </p:sp>
      <p:sp>
        <p:nvSpPr>
          <p:cNvPr id="15" name="TextBox 14"/>
          <p:cNvSpPr txBox="1"/>
          <p:nvPr/>
        </p:nvSpPr>
        <p:spPr>
          <a:xfrm>
            <a:off x="3217701" y="2642091"/>
            <a:ext cx="5469099" cy="584776"/>
          </a:xfrm>
          <a:prstGeom prst="rect">
            <a:avLst/>
          </a:prstGeom>
          <a:noFill/>
          <a:ln>
            <a:noFill/>
          </a:ln>
        </p:spPr>
        <p:txBody>
          <a:bodyPr wrap="square" rtlCol="0">
            <a:spAutoFit/>
          </a:bodyPr>
          <a:lstStyle/>
          <a:p>
            <a:r>
              <a:rPr lang="en-US" sz="3200" b="1" dirty="0" err="1" smtClean="0">
                <a:solidFill>
                  <a:srgbClr val="15A53B"/>
                </a:solidFill>
                <a:latin typeface="Source Sans Pro Light"/>
                <a:cs typeface="Source Sans Pro Light"/>
              </a:rPr>
              <a:t>Lorem</a:t>
            </a:r>
            <a:r>
              <a:rPr lang="en-US" sz="3200" b="1" dirty="0" smtClean="0">
                <a:solidFill>
                  <a:srgbClr val="15A53B"/>
                </a:solidFill>
                <a:latin typeface="Source Sans Pro Light"/>
                <a:cs typeface="Source Sans Pro Light"/>
              </a:rPr>
              <a:t> </a:t>
            </a:r>
            <a:r>
              <a:rPr lang="en-US" sz="3200" b="1" dirty="0" err="1" smtClean="0">
                <a:solidFill>
                  <a:srgbClr val="15A53B"/>
                </a:solidFill>
                <a:latin typeface="Source Sans Pro Light"/>
                <a:cs typeface="Source Sans Pro Light"/>
              </a:rPr>
              <a:t>ipsum</a:t>
            </a:r>
            <a:r>
              <a:rPr lang="en-US" sz="3200" b="1" dirty="0" smtClean="0">
                <a:solidFill>
                  <a:srgbClr val="15A53B"/>
                </a:solidFill>
                <a:latin typeface="Source Sans Pro Light"/>
                <a:cs typeface="Source Sans Pro Light"/>
              </a:rPr>
              <a:t> dolor sit </a:t>
            </a:r>
            <a:r>
              <a:rPr lang="en-US" sz="3200" b="1" dirty="0" err="1" smtClean="0">
                <a:solidFill>
                  <a:srgbClr val="15A53B"/>
                </a:solidFill>
                <a:latin typeface="Source Sans Pro Light"/>
                <a:cs typeface="Source Sans Pro Light"/>
              </a:rPr>
              <a:t>amet</a:t>
            </a:r>
            <a:endParaRPr lang="en-US" sz="3200" b="1" dirty="0">
              <a:solidFill>
                <a:srgbClr val="15A53B"/>
              </a:solidFill>
              <a:latin typeface="Source Sans Pro Light"/>
              <a:cs typeface="Source Sans Pro Light"/>
            </a:endParaRPr>
          </a:p>
        </p:txBody>
      </p:sp>
      <p:sp>
        <p:nvSpPr>
          <p:cNvPr id="16" name="TextBox 15"/>
          <p:cNvSpPr txBox="1"/>
          <p:nvPr/>
        </p:nvSpPr>
        <p:spPr>
          <a:xfrm>
            <a:off x="3217701" y="3414073"/>
            <a:ext cx="5469099" cy="523220"/>
          </a:xfrm>
          <a:prstGeom prst="rect">
            <a:avLst/>
          </a:prstGeom>
          <a:noFill/>
          <a:ln>
            <a:noFill/>
          </a:ln>
        </p:spPr>
        <p:txBody>
          <a:bodyPr wrap="square" rtlCol="0">
            <a:spAutoFit/>
          </a:bodyPr>
          <a:lstStyle/>
          <a:p>
            <a:r>
              <a:rPr lang="en-US" sz="2800" b="1" dirty="0" err="1" smtClean="0">
                <a:solidFill>
                  <a:srgbClr val="15A53B"/>
                </a:solidFill>
                <a:latin typeface="Rockwell"/>
                <a:cs typeface="Rockwell"/>
              </a:rPr>
              <a:t>Lorem</a:t>
            </a:r>
            <a:r>
              <a:rPr lang="en-US" sz="2800" b="1" dirty="0" smtClean="0">
                <a:solidFill>
                  <a:srgbClr val="15A53B"/>
                </a:solidFill>
                <a:latin typeface="Rockwell"/>
                <a:cs typeface="Rockwell"/>
              </a:rPr>
              <a:t> </a:t>
            </a:r>
            <a:r>
              <a:rPr lang="en-US" sz="2800" b="1" dirty="0" err="1" smtClean="0">
                <a:solidFill>
                  <a:srgbClr val="15A53B"/>
                </a:solidFill>
                <a:latin typeface="Rockwell"/>
                <a:cs typeface="Rockwell"/>
              </a:rPr>
              <a:t>ipsum</a:t>
            </a:r>
            <a:r>
              <a:rPr lang="en-US" sz="2800" b="1" dirty="0" smtClean="0">
                <a:solidFill>
                  <a:srgbClr val="15A53B"/>
                </a:solidFill>
                <a:latin typeface="Rockwell"/>
                <a:cs typeface="Rockwell"/>
              </a:rPr>
              <a:t> dolor sit </a:t>
            </a:r>
            <a:r>
              <a:rPr lang="en-US" sz="2800" b="1" dirty="0" err="1" smtClean="0">
                <a:solidFill>
                  <a:srgbClr val="15A53B"/>
                </a:solidFill>
                <a:latin typeface="Rockwell"/>
                <a:cs typeface="Rockwell"/>
              </a:rPr>
              <a:t>amet</a:t>
            </a:r>
            <a:endParaRPr lang="en-US" sz="2800" b="1" dirty="0">
              <a:solidFill>
                <a:srgbClr val="15A53B"/>
              </a:solidFill>
              <a:latin typeface="Rockwell"/>
              <a:cs typeface="Rockwell"/>
            </a:endParaRPr>
          </a:p>
        </p:txBody>
      </p:sp>
      <p:sp>
        <p:nvSpPr>
          <p:cNvPr id="17" name="TextBox 16"/>
          <p:cNvSpPr txBox="1"/>
          <p:nvPr/>
        </p:nvSpPr>
        <p:spPr>
          <a:xfrm>
            <a:off x="3217701" y="4279716"/>
            <a:ext cx="5469099" cy="461665"/>
          </a:xfrm>
          <a:prstGeom prst="rect">
            <a:avLst/>
          </a:prstGeom>
          <a:noFill/>
          <a:ln>
            <a:noFill/>
          </a:ln>
        </p:spPr>
        <p:txBody>
          <a:bodyPr wrap="square" rtlCol="0">
            <a:spAutoFit/>
          </a:bodyPr>
          <a:lstStyle/>
          <a:p>
            <a:r>
              <a:rPr lang="en-US" sz="2400" b="1" dirty="0" err="1" smtClean="0">
                <a:solidFill>
                  <a:srgbClr val="15A53B"/>
                </a:solidFill>
                <a:latin typeface="Zapfino"/>
                <a:cs typeface="Zapfino"/>
              </a:rPr>
              <a:t>Lorem</a:t>
            </a:r>
            <a:r>
              <a:rPr lang="en-US" sz="2400" b="1" dirty="0" smtClean="0">
                <a:solidFill>
                  <a:srgbClr val="15A53B"/>
                </a:solidFill>
                <a:latin typeface="Zapfino"/>
                <a:cs typeface="Zapfino"/>
              </a:rPr>
              <a:t> </a:t>
            </a:r>
            <a:r>
              <a:rPr lang="en-US" sz="2400" b="1" dirty="0" err="1" smtClean="0">
                <a:solidFill>
                  <a:srgbClr val="15A53B"/>
                </a:solidFill>
                <a:latin typeface="Zapfino"/>
                <a:cs typeface="Zapfino"/>
              </a:rPr>
              <a:t>ipsum</a:t>
            </a:r>
            <a:r>
              <a:rPr lang="en-US" sz="2400" b="1" dirty="0" smtClean="0">
                <a:solidFill>
                  <a:srgbClr val="15A53B"/>
                </a:solidFill>
                <a:latin typeface="Zapfino"/>
                <a:cs typeface="Zapfino"/>
              </a:rPr>
              <a:t> dolor sit </a:t>
            </a:r>
            <a:r>
              <a:rPr lang="en-US" sz="2400" b="1" dirty="0" err="1" smtClean="0">
                <a:solidFill>
                  <a:srgbClr val="15A53B"/>
                </a:solidFill>
                <a:latin typeface="Zapfino"/>
                <a:cs typeface="Zapfino"/>
              </a:rPr>
              <a:t>amet</a:t>
            </a:r>
            <a:endParaRPr lang="en-US" sz="2400" b="1" dirty="0">
              <a:solidFill>
                <a:srgbClr val="15A53B"/>
              </a:solidFill>
              <a:latin typeface="Zapfino"/>
              <a:cs typeface="Zapfino"/>
            </a:endParaRPr>
          </a:p>
        </p:txBody>
      </p:sp>
      <p:sp>
        <p:nvSpPr>
          <p:cNvPr id="18" name="TextBox 17"/>
          <p:cNvSpPr txBox="1"/>
          <p:nvPr/>
        </p:nvSpPr>
        <p:spPr>
          <a:xfrm>
            <a:off x="3217701" y="4968048"/>
            <a:ext cx="5469099" cy="584776"/>
          </a:xfrm>
          <a:prstGeom prst="rect">
            <a:avLst/>
          </a:prstGeom>
          <a:noFill/>
          <a:ln>
            <a:noFill/>
          </a:ln>
        </p:spPr>
        <p:txBody>
          <a:bodyPr wrap="square" rtlCol="0">
            <a:spAutoFit/>
          </a:bodyPr>
          <a:lstStyle/>
          <a:p>
            <a:r>
              <a:rPr lang="en-US" sz="3200" b="1" dirty="0" err="1" smtClean="0">
                <a:solidFill>
                  <a:srgbClr val="15A53B"/>
                </a:solidFill>
                <a:latin typeface="Curlz MT"/>
                <a:cs typeface="Curlz MT"/>
              </a:rPr>
              <a:t>Lorem</a:t>
            </a:r>
            <a:r>
              <a:rPr lang="en-US" sz="3200" b="1" dirty="0" smtClean="0">
                <a:solidFill>
                  <a:srgbClr val="15A53B"/>
                </a:solidFill>
                <a:latin typeface="Curlz MT"/>
                <a:cs typeface="Curlz MT"/>
              </a:rPr>
              <a:t> </a:t>
            </a:r>
            <a:r>
              <a:rPr lang="en-US" sz="3200" b="1" dirty="0" err="1" smtClean="0">
                <a:solidFill>
                  <a:srgbClr val="15A53B"/>
                </a:solidFill>
                <a:latin typeface="Curlz MT"/>
                <a:cs typeface="Curlz MT"/>
              </a:rPr>
              <a:t>ipsum</a:t>
            </a:r>
            <a:r>
              <a:rPr lang="en-US" sz="3200" b="1" dirty="0" smtClean="0">
                <a:solidFill>
                  <a:srgbClr val="15A53B"/>
                </a:solidFill>
                <a:latin typeface="Curlz MT"/>
                <a:cs typeface="Curlz MT"/>
              </a:rPr>
              <a:t> dolor sit </a:t>
            </a:r>
            <a:r>
              <a:rPr lang="en-US" sz="3200" b="1" dirty="0" err="1" smtClean="0">
                <a:solidFill>
                  <a:srgbClr val="15A53B"/>
                </a:solidFill>
                <a:latin typeface="Curlz MT"/>
                <a:cs typeface="Curlz MT"/>
              </a:rPr>
              <a:t>amet</a:t>
            </a:r>
            <a:endParaRPr lang="en-US" sz="3200" b="1" dirty="0">
              <a:solidFill>
                <a:srgbClr val="15A53B"/>
              </a:solidFill>
              <a:latin typeface="Curlz MT"/>
              <a:cs typeface="Curlz MT"/>
            </a:endParaRPr>
          </a:p>
        </p:txBody>
      </p:sp>
      <p:sp>
        <p:nvSpPr>
          <p:cNvPr id="19" name="TextBox 18"/>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199643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Walls of </a:t>
            </a:r>
            <a:r>
              <a:rPr lang="en-US" dirty="0" err="1" smtClean="0"/>
              <a:t>Listy</a:t>
            </a:r>
            <a:r>
              <a:rPr lang="en-US" dirty="0" smtClean="0"/>
              <a:t> Text</a:t>
            </a:r>
            <a:endParaRPr lang="en-US" dirty="0"/>
          </a:p>
        </p:txBody>
      </p:sp>
      <p:sp>
        <p:nvSpPr>
          <p:cNvPr id="3" name="Content Placeholder 2"/>
          <p:cNvSpPr>
            <a:spLocks noGrp="1"/>
          </p:cNvSpPr>
          <p:nvPr>
            <p:ph idx="1"/>
          </p:nvPr>
        </p:nvSpPr>
        <p:spPr/>
        <p:txBody>
          <a:bodyPr>
            <a:noAutofit/>
          </a:bodyPr>
          <a:lstStyle/>
          <a:p>
            <a:r>
              <a:rPr lang="en-US" sz="1400" dirty="0" smtClean="0"/>
              <a:t>Alice was beginning to get very tired of sitting by her sister on the bank, and of having nothing to do: once or twice she had peeped into the book her sister was reading, but it had no pictures or conversations in it, 'and what is the use of a book,' thought Alice 'without pictures or conversation?'</a:t>
            </a:r>
          </a:p>
          <a:p>
            <a:pPr lvl="1"/>
            <a:r>
              <a:rPr lang="en-US" sz="1200" dirty="0" smtClean="0"/>
              <a:t>So she was considering in her own mind (as well as she could, for the hot day made her feel very sleepy and stupid), whether the pleasure of making a daisy-chain would be worth the trouble of getting up and picking the daisies, when suddenly a White Rabbit with pink eyes ran close by her.</a:t>
            </a:r>
          </a:p>
          <a:p>
            <a:r>
              <a:rPr lang="en-US" sz="1400" dirty="0" smtClean="0"/>
              <a:t>There was nothing so VERY remarkable in that; nor did Alice think it so VERY much out of the way to hear the Rabbit say to itself, 'Oh dear! Oh dear! I shall be late!' (when she thought it over afterwards, it occurred to her that she ought to have wondered at this, but at the time it all seemed quite natural); but when the Rabbit actually TOOK A WATCH OUT OF ITS WAISTCOAT-POCKET, and looked at it, and then hurried on, Alice started to her feet, for it flashed across her mind that she had never before seen a rabbit with either a waistcoat-pocket, or a watch to take out of it, and burning with curiosity, she ran across the field after it, and fortunately was just in time to see it pop down a large rabbit-hole under the hedge.</a:t>
            </a:r>
          </a:p>
          <a:p>
            <a:pPr lvl="1"/>
            <a:r>
              <a:rPr lang="en-US" sz="1200" dirty="0" smtClean="0"/>
              <a:t>In another moment down went Alice after it, never once considering how in the world she was to get out again.</a:t>
            </a:r>
          </a:p>
          <a:p>
            <a:r>
              <a:rPr lang="en-US" sz="1400" dirty="0" smtClean="0"/>
              <a:t>The rabbit-hole went straight on like a tunnel for some way, and then dipped suddenly down, so suddenly that Alice had not a moment to think about stopping herself before she found herself falling down a very deep well.</a:t>
            </a:r>
          </a:p>
        </p:txBody>
      </p:sp>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5971183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Color</a:t>
            </a:r>
            <a:endParaRPr lang="en-US" dirty="0"/>
          </a:p>
        </p:txBody>
      </p:sp>
      <p:pic>
        <p:nvPicPr>
          <p:cNvPr id="6" name="Picture 5" descr="Screen Shot 2013-09-11 at 22.01.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66" y="1729278"/>
            <a:ext cx="3792382" cy="3391944"/>
          </a:xfrm>
          <a:prstGeom prst="rect">
            <a:avLst/>
          </a:prstGeom>
        </p:spPr>
      </p:pic>
      <p:sp>
        <p:nvSpPr>
          <p:cNvPr id="7" name="TextBox 6"/>
          <p:cNvSpPr txBox="1"/>
          <p:nvPr/>
        </p:nvSpPr>
        <p:spPr>
          <a:xfrm>
            <a:off x="793803" y="5330021"/>
            <a:ext cx="7779270" cy="307777"/>
          </a:xfrm>
          <a:prstGeom prst="rect">
            <a:avLst/>
          </a:prstGeom>
          <a:noFill/>
        </p:spPr>
        <p:txBody>
          <a:bodyPr wrap="square" rtlCol="0">
            <a:spAutoFit/>
          </a:bodyPr>
          <a:lstStyle/>
          <a:p>
            <a:pPr algn="ctr"/>
            <a:r>
              <a:rPr lang="en-US" sz="1400" dirty="0" smtClean="0">
                <a:solidFill>
                  <a:schemeClr val="bg1"/>
                </a:solidFill>
                <a:latin typeface="Source Sans Pro"/>
                <a:cs typeface="Source Sans Pro"/>
                <a:hlinkClick r:id="rId3"/>
              </a:rPr>
              <a:t>http://kuler.adobe.com</a:t>
            </a:r>
            <a:endParaRPr lang="en-US" sz="1400" dirty="0" smtClean="0">
              <a:solidFill>
                <a:schemeClr val="bg1"/>
              </a:solidFill>
              <a:latin typeface="Source Sans Pro"/>
              <a:cs typeface="Source Sans Pro"/>
            </a:endParaRP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8945746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15.42 PM.png"/>
          <p:cNvPicPr>
            <a:picLocks noChangeAspect="1"/>
          </p:cNvPicPr>
          <p:nvPr/>
        </p:nvPicPr>
        <p:blipFill rotWithShape="1">
          <a:blip r:embed="rId2">
            <a:extLst>
              <a:ext uri="{28A0092B-C50C-407E-A947-70E740481C1C}">
                <a14:useLocalDpi xmlns:a14="http://schemas.microsoft.com/office/drawing/2010/main" val="0"/>
              </a:ext>
            </a:extLst>
          </a:blip>
          <a:srcRect t="4900" r="4159" b="15087"/>
          <a:stretch/>
        </p:blipFill>
        <p:spPr>
          <a:xfrm>
            <a:off x="3700344" y="354119"/>
            <a:ext cx="5434496" cy="5781826"/>
          </a:xfrm>
          <a:prstGeom prst="rect">
            <a:avLst/>
          </a:prstGeom>
        </p:spPr>
      </p:pic>
      <p:pic>
        <p:nvPicPr>
          <p:cNvPr id="4" name="Picture 3" descr="Screen Shot 2013-09-11 at 22.15.33 PM.png"/>
          <p:cNvPicPr>
            <a:picLocks noChangeAspect="1"/>
          </p:cNvPicPr>
          <p:nvPr/>
        </p:nvPicPr>
        <p:blipFill rotWithShape="1">
          <a:blip r:embed="rId3">
            <a:extLst>
              <a:ext uri="{28A0092B-C50C-407E-A947-70E740481C1C}">
                <a14:useLocalDpi xmlns:a14="http://schemas.microsoft.com/office/drawing/2010/main" val="0"/>
              </a:ext>
            </a:extLst>
          </a:blip>
          <a:srcRect t="1605" r="3590" b="3352"/>
          <a:stretch/>
        </p:blipFill>
        <p:spPr>
          <a:xfrm>
            <a:off x="12212" y="354119"/>
            <a:ext cx="4604057" cy="5781826"/>
          </a:xfrm>
          <a:prstGeom prst="rect">
            <a:avLst/>
          </a:prstGeom>
          <a:ln>
            <a:noFill/>
          </a:ln>
        </p:spPr>
      </p:pic>
      <p:sp>
        <p:nvSpPr>
          <p:cNvPr id="6" name="TextBox 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6740366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4" name="TextBox 3"/>
          <p:cNvSpPr txBox="1"/>
          <p:nvPr/>
        </p:nvSpPr>
        <p:spPr>
          <a:xfrm>
            <a:off x="689235" y="2148819"/>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“Repeat some aspect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of the design throughout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the entire piece.”</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0552319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p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1" y="671570"/>
            <a:ext cx="4367213" cy="5105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RepJ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40" y="671570"/>
            <a:ext cx="4368800"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971196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Alignment</a:t>
            </a:r>
            <a:endParaRPr lang="en-US" dirty="0"/>
          </a:p>
        </p:txBody>
      </p:sp>
      <p:sp>
        <p:nvSpPr>
          <p:cNvPr id="4" name="TextBox 3"/>
          <p:cNvSpPr txBox="1"/>
          <p:nvPr/>
        </p:nvSpPr>
        <p:spPr>
          <a:xfrm>
            <a:off x="689235" y="2148819"/>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“Every item should have a visual connection with something else on the page.”</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490156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23.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7" y="1379843"/>
            <a:ext cx="4573713" cy="3211492"/>
          </a:xfrm>
          <a:prstGeom prst="rect">
            <a:avLst/>
          </a:prstGeom>
        </p:spPr>
      </p:pic>
      <p:pic>
        <p:nvPicPr>
          <p:cNvPr id="6" name="Picture 5" descr="Screen Shot 2013-09-11 at 22.23.34 PM.png"/>
          <p:cNvPicPr>
            <a:picLocks noChangeAspect="1"/>
          </p:cNvPicPr>
          <p:nvPr/>
        </p:nvPicPr>
        <p:blipFill rotWithShape="1">
          <a:blip r:embed="rId3">
            <a:extLst>
              <a:ext uri="{28A0092B-C50C-407E-A947-70E740481C1C}">
                <a14:useLocalDpi xmlns:a14="http://schemas.microsoft.com/office/drawing/2010/main" val="0"/>
              </a:ext>
            </a:extLst>
          </a:blip>
          <a:srcRect t="3835" r="11731"/>
          <a:stretch/>
        </p:blipFill>
        <p:spPr>
          <a:xfrm>
            <a:off x="4720263" y="1379843"/>
            <a:ext cx="4423737" cy="336803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7492936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4" name="TextBox 3"/>
          <p:cNvSpPr txBox="1"/>
          <p:nvPr/>
        </p:nvSpPr>
        <p:spPr>
          <a:xfrm>
            <a:off x="689235" y="2148819"/>
            <a:ext cx="7779270"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“Group related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items together.”</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1155834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2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497" y="349151"/>
            <a:ext cx="4738394" cy="2730129"/>
          </a:xfrm>
          <a:prstGeom prst="rect">
            <a:avLst/>
          </a:prstGeom>
        </p:spPr>
      </p:pic>
      <p:pic>
        <p:nvPicPr>
          <p:cNvPr id="6" name="Picture 5" descr="Screen Shot 2013-09-11 at 22.26.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497" y="3260336"/>
            <a:ext cx="4747578" cy="272753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5737332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5" name="Picture 4" descr="Screen Shot 2013-09-11 at 22.28.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431" y="1880492"/>
            <a:ext cx="1964482" cy="2664931"/>
          </a:xfrm>
          <a:prstGeom prst="rect">
            <a:avLst/>
          </a:prstGeom>
        </p:spPr>
      </p:pic>
      <p:sp>
        <p:nvSpPr>
          <p:cNvPr id="6" name="TextBox 5"/>
          <p:cNvSpPr txBox="1"/>
          <p:nvPr/>
        </p:nvSpPr>
        <p:spPr>
          <a:xfrm>
            <a:off x="644243"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Contrast</a:t>
            </a:r>
            <a:endParaRPr lang="en-US" sz="2400" b="1" dirty="0">
              <a:solidFill>
                <a:schemeClr val="bg1"/>
              </a:solidFill>
              <a:latin typeface="Source Sans Pro"/>
              <a:cs typeface="Source Sans Pro"/>
            </a:endParaRPr>
          </a:p>
        </p:txBody>
      </p:sp>
      <p:sp>
        <p:nvSpPr>
          <p:cNvPr id="7" name="TextBox 6"/>
          <p:cNvSpPr txBox="1"/>
          <p:nvPr/>
        </p:nvSpPr>
        <p:spPr>
          <a:xfrm>
            <a:off x="2731306"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Repetition</a:t>
            </a:r>
            <a:endParaRPr lang="en-US" sz="2400" b="1" dirty="0">
              <a:solidFill>
                <a:schemeClr val="bg1"/>
              </a:solidFill>
              <a:latin typeface="Source Sans Pro"/>
              <a:cs typeface="Source Sans Pro"/>
            </a:endParaRPr>
          </a:p>
        </p:txBody>
      </p:sp>
      <p:sp>
        <p:nvSpPr>
          <p:cNvPr id="8" name="TextBox 7"/>
          <p:cNvSpPr txBox="1"/>
          <p:nvPr/>
        </p:nvSpPr>
        <p:spPr>
          <a:xfrm>
            <a:off x="4818369"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Alignment</a:t>
            </a:r>
            <a:endParaRPr lang="en-US" sz="2400" b="1" dirty="0">
              <a:solidFill>
                <a:schemeClr val="bg1"/>
              </a:solidFill>
              <a:latin typeface="Source Sans Pro"/>
              <a:cs typeface="Source Sans Pro"/>
            </a:endParaRPr>
          </a:p>
        </p:txBody>
      </p:sp>
      <p:sp>
        <p:nvSpPr>
          <p:cNvPr id="9" name="TextBox 8"/>
          <p:cNvSpPr txBox="1"/>
          <p:nvPr/>
        </p:nvSpPr>
        <p:spPr>
          <a:xfrm>
            <a:off x="6905432"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Proximity</a:t>
            </a:r>
          </a:p>
        </p:txBody>
      </p:sp>
      <p:pic>
        <p:nvPicPr>
          <p:cNvPr id="10" name="Picture 9" descr="Screen Shot 2013-09-11 at 22.29.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181" y="1881365"/>
            <a:ext cx="1994908" cy="2700925"/>
          </a:xfrm>
          <a:prstGeom prst="rect">
            <a:avLst/>
          </a:prstGeom>
        </p:spPr>
      </p:pic>
      <p:pic>
        <p:nvPicPr>
          <p:cNvPr id="11" name="Picture 10" descr="Screen Shot 2013-09-11 at 22.29.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740" y="1881365"/>
            <a:ext cx="1945570" cy="2664059"/>
          </a:xfrm>
          <a:prstGeom prst="rect">
            <a:avLst/>
          </a:prstGeom>
        </p:spPr>
      </p:pic>
      <p:pic>
        <p:nvPicPr>
          <p:cNvPr id="12" name="Picture 11" descr="Screen Shot 2013-09-11 at 22.29.1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197" y="1863266"/>
            <a:ext cx="1981414" cy="2682158"/>
          </a:xfrm>
          <a:prstGeom prst="rect">
            <a:avLst/>
          </a:prstGeom>
        </p:spPr>
      </p:pic>
      <p:sp>
        <p:nvSpPr>
          <p:cNvPr id="13" name="TextBox 12"/>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501070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Messenger</a:t>
            </a:r>
            <a:endParaRPr lang="en-US" sz="5400" dirty="0"/>
          </a:p>
        </p:txBody>
      </p:sp>
    </p:spTree>
    <p:extLst>
      <p:ext uri="{BB962C8B-B14F-4D97-AF65-F5344CB8AC3E}">
        <p14:creationId xmlns:p14="http://schemas.microsoft.com/office/powerpoint/2010/main" val="21447756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Incomprehensible Charts</a:t>
            </a:r>
            <a:endParaRPr lang="en-US" dirty="0"/>
          </a:p>
        </p:txBody>
      </p:sp>
      <p:pic>
        <p:nvPicPr>
          <p:cNvPr id="4" name="Content Placeholder 3" descr="091203-engel-big-9a.jpg"/>
          <p:cNvPicPr>
            <a:picLocks noGrp="1" noChangeAspect="1"/>
          </p:cNvPicPr>
          <p:nvPr>
            <p:ph idx="1"/>
          </p:nvPr>
        </p:nvPicPr>
        <p:blipFill>
          <a:blip r:embed="rId3">
            <a:extLst>
              <a:ext uri="{28A0092B-C50C-407E-A947-70E740481C1C}">
                <a14:useLocalDpi xmlns:a14="http://schemas.microsoft.com/office/drawing/2010/main" val="0"/>
              </a:ext>
            </a:extLst>
          </a:blip>
          <a:srcRect t="14938" b="14938"/>
          <a:stretch>
            <a:fillRect/>
          </a:stretch>
        </p:blipFill>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861979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presenters…</a:t>
            </a:r>
            <a:endParaRPr lang="en-US" dirty="0"/>
          </a:p>
        </p:txBody>
      </p:sp>
      <p:sp>
        <p:nvSpPr>
          <p:cNvPr id="5" name="TextBox 4"/>
          <p:cNvSpPr txBox="1"/>
          <p:nvPr/>
        </p:nvSpPr>
        <p:spPr>
          <a:xfrm>
            <a:off x="793803" y="4883914"/>
            <a:ext cx="7779270" cy="769441"/>
          </a:xfrm>
          <a:prstGeom prst="rect">
            <a:avLst/>
          </a:prstGeom>
          <a:solidFill>
            <a:srgbClr val="FD902E"/>
          </a:solidFill>
        </p:spPr>
        <p:txBody>
          <a:bodyPr wrap="square" rtlCol="0">
            <a:spAutoFit/>
          </a:bodyPr>
          <a:lstStyle/>
          <a:p>
            <a:pPr algn="ctr"/>
            <a:r>
              <a:rPr lang="en-US" sz="4400" b="1" dirty="0" err="1" smtClean="0">
                <a:solidFill>
                  <a:schemeClr val="bg1"/>
                </a:solidFill>
                <a:latin typeface="Source Sans Pro"/>
                <a:cs typeface="Source Sans Pro"/>
              </a:rPr>
              <a:t>Aurea</a:t>
            </a:r>
            <a:r>
              <a:rPr lang="en-US" sz="4400" b="1" dirty="0" smtClean="0">
                <a:solidFill>
                  <a:schemeClr val="bg1"/>
                </a:solidFill>
                <a:latin typeface="Source Sans Pro"/>
                <a:cs typeface="Source Sans Pro"/>
              </a:rPr>
              <a:t> </a:t>
            </a:r>
            <a:r>
              <a:rPr lang="en-US" sz="4400" b="1" dirty="0" err="1" smtClean="0">
                <a:solidFill>
                  <a:schemeClr val="bg1"/>
                </a:solidFill>
                <a:latin typeface="Source Sans Pro"/>
                <a:cs typeface="Source Sans Pro"/>
              </a:rPr>
              <a:t>mediocritas</a:t>
            </a:r>
            <a:endParaRPr lang="en-US" sz="4400" b="1" dirty="0" smtClean="0">
              <a:solidFill>
                <a:schemeClr val="bg1"/>
              </a:solidFill>
              <a:latin typeface="Source Sans Pro"/>
              <a:cs typeface="Source Sans Pro"/>
            </a:endParaRPr>
          </a:p>
        </p:txBody>
      </p:sp>
      <p:sp>
        <p:nvSpPr>
          <p:cNvPr id="7" name="TextBox 6"/>
          <p:cNvSpPr txBox="1"/>
          <p:nvPr/>
        </p:nvSpPr>
        <p:spPr>
          <a:xfrm>
            <a:off x="793803" y="1947100"/>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Knowledgeable</a:t>
            </a:r>
          </a:p>
        </p:txBody>
      </p:sp>
      <p:sp>
        <p:nvSpPr>
          <p:cNvPr id="8" name="TextBox 7"/>
          <p:cNvSpPr txBox="1"/>
          <p:nvPr/>
        </p:nvSpPr>
        <p:spPr>
          <a:xfrm>
            <a:off x="793803" y="2926038"/>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Likeable</a:t>
            </a:r>
          </a:p>
        </p:txBody>
      </p:sp>
      <p:sp>
        <p:nvSpPr>
          <p:cNvPr id="9" name="TextBox 8"/>
          <p:cNvSpPr txBox="1"/>
          <p:nvPr/>
        </p:nvSpPr>
        <p:spPr>
          <a:xfrm>
            <a:off x="793803" y="390497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Genuine</a:t>
            </a:r>
          </a:p>
        </p:txBody>
      </p:sp>
      <p:sp>
        <p:nvSpPr>
          <p:cNvPr id="10" name="TextBox 9"/>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977243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Italian Renaissance </a:t>
            </a:r>
            <a:br>
              <a:rPr lang="en-US" dirty="0" smtClean="0"/>
            </a:br>
            <a:r>
              <a:rPr lang="en-US" dirty="0" smtClean="0"/>
              <a:t>and PowerPoint</a:t>
            </a:r>
            <a:endParaRPr lang="en-US" dirty="0"/>
          </a:p>
        </p:txBody>
      </p:sp>
      <p:pic>
        <p:nvPicPr>
          <p:cNvPr id="6" name="Picture 5" descr="tcc2324t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904" y="1900587"/>
            <a:ext cx="5748145" cy="3947521"/>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28808068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Nonverbal Magic</a:t>
            </a:r>
            <a:endParaRPr lang="en-US" dirty="0"/>
          </a:p>
        </p:txBody>
      </p:sp>
      <p:sp>
        <p:nvSpPr>
          <p:cNvPr id="4" name="TextBox 3"/>
          <p:cNvSpPr txBox="1"/>
          <p:nvPr/>
        </p:nvSpPr>
        <p:spPr>
          <a:xfrm>
            <a:off x="3033854" y="1861623"/>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Eyes</a:t>
            </a:r>
          </a:p>
        </p:txBody>
      </p:sp>
      <p:sp>
        <p:nvSpPr>
          <p:cNvPr id="5" name="TextBox 4"/>
          <p:cNvSpPr txBox="1"/>
          <p:nvPr/>
        </p:nvSpPr>
        <p:spPr>
          <a:xfrm>
            <a:off x="3033854" y="2719364"/>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Standing</a:t>
            </a:r>
          </a:p>
        </p:txBody>
      </p:sp>
      <p:sp>
        <p:nvSpPr>
          <p:cNvPr id="6" name="TextBox 5"/>
          <p:cNvSpPr txBox="1"/>
          <p:nvPr/>
        </p:nvSpPr>
        <p:spPr>
          <a:xfrm>
            <a:off x="3033854" y="3577105"/>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Time</a:t>
            </a:r>
          </a:p>
        </p:txBody>
      </p:sp>
      <p:sp>
        <p:nvSpPr>
          <p:cNvPr id="7" name="TextBox 6"/>
          <p:cNvSpPr txBox="1"/>
          <p:nvPr/>
        </p:nvSpPr>
        <p:spPr>
          <a:xfrm>
            <a:off x="3033854" y="4434846"/>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Transitions</a:t>
            </a:r>
          </a:p>
        </p:txBody>
      </p:sp>
      <p:sp>
        <p:nvSpPr>
          <p:cNvPr id="8" name="TextBox 7"/>
          <p:cNvSpPr txBox="1"/>
          <p:nvPr/>
        </p:nvSpPr>
        <p:spPr>
          <a:xfrm>
            <a:off x="3033854" y="5292586"/>
            <a:ext cx="3299169" cy="646331"/>
          </a:xfrm>
          <a:prstGeom prst="rect">
            <a:avLst/>
          </a:prstGeom>
          <a:solidFill>
            <a:srgbClr val="FD902E"/>
          </a:solidFill>
        </p:spPr>
        <p:txBody>
          <a:bodyPr wrap="square" rtlCol="0">
            <a:spAutoFit/>
          </a:bodyPr>
          <a:lstStyle/>
          <a:p>
            <a:pPr algn="ctr"/>
            <a:r>
              <a:rPr lang="en-US" sz="3600" b="1" dirty="0" smtClean="0">
                <a:solidFill>
                  <a:schemeClr val="bg1"/>
                </a:solidFill>
                <a:latin typeface="Source Sans Pro"/>
                <a:cs typeface="Source Sans Pro"/>
              </a:rPr>
              <a:t>Don’t Panic</a:t>
            </a:r>
          </a:p>
        </p:txBody>
      </p:sp>
      <p:sp>
        <p:nvSpPr>
          <p:cNvPr id="9" name="TextBox 8"/>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431347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_______ Makes Perfect</a:t>
            </a:r>
            <a:endParaRPr lang="en-US" dirty="0"/>
          </a:p>
        </p:txBody>
      </p:sp>
      <p:sp>
        <p:nvSpPr>
          <p:cNvPr id="4" name="TextBox 3"/>
          <p:cNvSpPr txBox="1"/>
          <p:nvPr/>
        </p:nvSpPr>
        <p:spPr>
          <a:xfrm>
            <a:off x="1916852" y="2184788"/>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Rehearse</a:t>
            </a:r>
          </a:p>
        </p:txBody>
      </p:sp>
      <p:sp>
        <p:nvSpPr>
          <p:cNvPr id="5" name="TextBox 4"/>
          <p:cNvSpPr txBox="1"/>
          <p:nvPr/>
        </p:nvSpPr>
        <p:spPr>
          <a:xfrm>
            <a:off x="1916852" y="3097441"/>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Get feedback</a:t>
            </a:r>
          </a:p>
        </p:txBody>
      </p:sp>
      <p:sp>
        <p:nvSpPr>
          <p:cNvPr id="6" name="TextBox 5"/>
          <p:cNvSpPr txBox="1"/>
          <p:nvPr/>
        </p:nvSpPr>
        <p:spPr>
          <a:xfrm>
            <a:off x="1916852" y="4010094"/>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Test equipment</a:t>
            </a: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997606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 Tricks</a:t>
            </a:r>
            <a:endParaRPr lang="en-US" dirty="0"/>
          </a:p>
        </p:txBody>
      </p:sp>
      <p:sp>
        <p:nvSpPr>
          <p:cNvPr id="4" name="TextBox 3"/>
          <p:cNvSpPr txBox="1"/>
          <p:nvPr/>
        </p:nvSpPr>
        <p:spPr>
          <a:xfrm>
            <a:off x="1916852" y="2184788"/>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Jump to slide</a:t>
            </a:r>
          </a:p>
        </p:txBody>
      </p:sp>
      <p:sp>
        <p:nvSpPr>
          <p:cNvPr id="5" name="TextBox 4"/>
          <p:cNvSpPr txBox="1"/>
          <p:nvPr/>
        </p:nvSpPr>
        <p:spPr>
          <a:xfrm>
            <a:off x="1916852" y="3125129"/>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Blank screen</a:t>
            </a:r>
          </a:p>
        </p:txBody>
      </p:sp>
      <p:sp>
        <p:nvSpPr>
          <p:cNvPr id="6" name="TextBox 5"/>
          <p:cNvSpPr txBox="1"/>
          <p:nvPr/>
        </p:nvSpPr>
        <p:spPr>
          <a:xfrm>
            <a:off x="1916852" y="4065470"/>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Presenter view</a:t>
            </a: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735907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Conclusion</a:t>
            </a:r>
            <a:endParaRPr lang="en-US" sz="5400" dirty="0"/>
          </a:p>
        </p:txBody>
      </p:sp>
    </p:spTree>
    <p:extLst>
      <p:ext uri="{BB962C8B-B14F-4D97-AF65-F5344CB8AC3E}">
        <p14:creationId xmlns:p14="http://schemas.microsoft.com/office/powerpoint/2010/main" val="385246994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Presentations are Hard</a:t>
            </a:r>
            <a:endParaRPr lang="en-US" dirty="0"/>
          </a:p>
        </p:txBody>
      </p:sp>
      <p:sp>
        <p:nvSpPr>
          <p:cNvPr id="4" name="TextBox 3"/>
          <p:cNvSpPr txBox="1"/>
          <p:nvPr/>
        </p:nvSpPr>
        <p:spPr>
          <a:xfrm>
            <a:off x="2344772" y="2161346"/>
            <a:ext cx="4433084"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Nuance &amp; Complication</a:t>
            </a:r>
            <a:endParaRPr lang="en-US" sz="4400" b="1" dirty="0">
              <a:solidFill>
                <a:schemeClr val="bg1"/>
              </a:solidFill>
              <a:latin typeface="Source Sans Pro"/>
              <a:cs typeface="Source Sans Pro"/>
            </a:endParaRPr>
          </a:p>
        </p:txBody>
      </p:sp>
      <p:sp>
        <p:nvSpPr>
          <p:cNvPr id="5" name="TextBox 4"/>
          <p:cNvSpPr txBox="1"/>
          <p:nvPr/>
        </p:nvSpPr>
        <p:spPr>
          <a:xfrm>
            <a:off x="2344772" y="3883097"/>
            <a:ext cx="4433084" cy="1446550"/>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Comprehension &amp; Memorability</a:t>
            </a:r>
            <a:endParaRPr lang="en-US" sz="4400" b="1" dirty="0">
              <a:solidFill>
                <a:schemeClr val="bg1"/>
              </a:solidFill>
              <a:latin typeface="Source Sans Pro"/>
              <a:cs typeface="Source Sans Pro"/>
            </a:endParaRPr>
          </a:p>
        </p:txBody>
      </p:sp>
      <p:sp>
        <p:nvSpPr>
          <p:cNvPr id="6" name="TextBox 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0553024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Only You Can Prevent </a:t>
            </a:r>
            <a:br>
              <a:rPr lang="en-US" dirty="0" smtClean="0"/>
            </a:br>
            <a:r>
              <a:rPr lang="en-US" dirty="0" smtClean="0"/>
              <a:t>Death by PowerPoint</a:t>
            </a:r>
            <a:endParaRPr lang="en-US" dirty="0"/>
          </a:p>
        </p:txBody>
      </p:sp>
      <p:sp>
        <p:nvSpPr>
          <p:cNvPr id="4" name="TextBox 3"/>
          <p:cNvSpPr txBox="1"/>
          <p:nvPr/>
        </p:nvSpPr>
        <p:spPr>
          <a:xfrm>
            <a:off x="457200" y="2180312"/>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Message</a:t>
            </a:r>
            <a:endParaRPr lang="en-US" sz="4400" b="1" dirty="0">
              <a:solidFill>
                <a:schemeClr val="bg1"/>
              </a:solidFill>
              <a:latin typeface="Source Sans Pro"/>
              <a:cs typeface="Source Sans Pro"/>
            </a:endParaRPr>
          </a:p>
        </p:txBody>
      </p:sp>
      <p:sp>
        <p:nvSpPr>
          <p:cNvPr id="5" name="TextBox 4"/>
          <p:cNvSpPr txBox="1"/>
          <p:nvPr/>
        </p:nvSpPr>
        <p:spPr>
          <a:xfrm>
            <a:off x="457200" y="3120232"/>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Media</a:t>
            </a:r>
            <a:endParaRPr lang="en-US" sz="4400" b="1" dirty="0">
              <a:solidFill>
                <a:schemeClr val="bg1"/>
              </a:solidFill>
              <a:latin typeface="Source Sans Pro"/>
              <a:cs typeface="Source Sans Pro"/>
            </a:endParaRPr>
          </a:p>
        </p:txBody>
      </p:sp>
      <p:sp>
        <p:nvSpPr>
          <p:cNvPr id="6" name="TextBox 5"/>
          <p:cNvSpPr txBox="1"/>
          <p:nvPr/>
        </p:nvSpPr>
        <p:spPr>
          <a:xfrm>
            <a:off x="457200" y="408039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Messenger</a:t>
            </a:r>
            <a:endParaRPr lang="en-US" sz="4400" b="1" dirty="0">
              <a:solidFill>
                <a:schemeClr val="bg1"/>
              </a:solidFill>
              <a:latin typeface="Source Sans Pro"/>
              <a:cs typeface="Source Sans Pro"/>
            </a:endParaRPr>
          </a:p>
        </p:txBody>
      </p:sp>
      <p:sp>
        <p:nvSpPr>
          <p:cNvPr id="8" name="TextBox 7"/>
          <p:cNvSpPr txBox="1"/>
          <p:nvPr/>
        </p:nvSpPr>
        <p:spPr>
          <a:xfrm>
            <a:off x="4651889" y="2180312"/>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OABC</a:t>
            </a:r>
            <a:endParaRPr lang="en-US" sz="4400" b="1" dirty="0">
              <a:solidFill>
                <a:schemeClr val="bg1"/>
              </a:solidFill>
              <a:latin typeface="Source Sans Pro"/>
              <a:cs typeface="Source Sans Pro"/>
            </a:endParaRPr>
          </a:p>
        </p:txBody>
      </p:sp>
      <p:sp>
        <p:nvSpPr>
          <p:cNvPr id="9" name="TextBox 8"/>
          <p:cNvSpPr txBox="1"/>
          <p:nvPr/>
        </p:nvSpPr>
        <p:spPr>
          <a:xfrm>
            <a:off x="4651889" y="3120232"/>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CRAP</a:t>
            </a:r>
            <a:endParaRPr lang="en-US" sz="4400" b="1" dirty="0">
              <a:solidFill>
                <a:schemeClr val="bg1"/>
              </a:solidFill>
              <a:latin typeface="Source Sans Pro"/>
              <a:cs typeface="Source Sans Pro"/>
            </a:endParaRPr>
          </a:p>
        </p:txBody>
      </p:sp>
      <p:sp>
        <p:nvSpPr>
          <p:cNvPr id="10" name="TextBox 9"/>
          <p:cNvSpPr txBox="1"/>
          <p:nvPr/>
        </p:nvSpPr>
        <p:spPr>
          <a:xfrm>
            <a:off x="4651889" y="4080395"/>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mean(Au)</a:t>
            </a:r>
            <a:endParaRPr lang="en-US" sz="4400" b="1" dirty="0">
              <a:solidFill>
                <a:schemeClr val="bg1"/>
              </a:solidFill>
              <a:latin typeface="Source Sans Pro"/>
              <a:cs typeface="Source Sans Pro"/>
            </a:endParaRPr>
          </a:p>
        </p:txBody>
      </p:sp>
      <p:sp>
        <p:nvSpPr>
          <p:cNvPr id="11" name="TextBox 10"/>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6895731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1849561"/>
            <a:ext cx="9144000" cy="21603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Go forth and make beautiful presentations</a:t>
            </a:r>
            <a:endParaRPr lang="en-US" sz="5400" dirty="0"/>
          </a:p>
        </p:txBody>
      </p:sp>
    </p:spTree>
    <p:extLst>
      <p:ext uri="{BB962C8B-B14F-4D97-AF65-F5344CB8AC3E}">
        <p14:creationId xmlns:p14="http://schemas.microsoft.com/office/powerpoint/2010/main" val="1096818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Domestic Spies too…</a:t>
            </a:r>
            <a:endParaRPr lang="en-US" dirty="0"/>
          </a:p>
        </p:txBody>
      </p:sp>
      <p:pic>
        <p:nvPicPr>
          <p:cNvPr id="6" name="Picture 5" descr="prism-slide-7-13725595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29" y="1731790"/>
            <a:ext cx="5715382" cy="4284228"/>
          </a:xfrm>
          <a:prstGeom prst="rect">
            <a:avLst/>
          </a:prstGeom>
          <a:ln>
            <a:solidFill>
              <a:srgbClr val="FD902E"/>
            </a:solidFill>
          </a:ln>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0621848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Conundrum</a:t>
            </a:r>
            <a:endParaRPr lang="en-US" dirty="0"/>
          </a:p>
        </p:txBody>
      </p:sp>
      <p:sp>
        <p:nvSpPr>
          <p:cNvPr id="6" name="TextBox 5"/>
          <p:cNvSpPr txBox="1"/>
          <p:nvPr/>
        </p:nvSpPr>
        <p:spPr>
          <a:xfrm>
            <a:off x="2344772" y="2161346"/>
            <a:ext cx="4433084"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Nuance &amp; Complication</a:t>
            </a:r>
            <a:endParaRPr lang="en-US" sz="4400" b="1" dirty="0">
              <a:solidFill>
                <a:schemeClr val="bg1"/>
              </a:solidFill>
              <a:latin typeface="Source Sans Pro"/>
              <a:cs typeface="Source Sans Pro"/>
            </a:endParaRPr>
          </a:p>
        </p:txBody>
      </p:sp>
      <p:sp>
        <p:nvSpPr>
          <p:cNvPr id="7" name="TextBox 6"/>
          <p:cNvSpPr txBox="1"/>
          <p:nvPr/>
        </p:nvSpPr>
        <p:spPr>
          <a:xfrm>
            <a:off x="2344772" y="3883097"/>
            <a:ext cx="4433084" cy="1446550"/>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Comprehension &amp; Memorability</a:t>
            </a:r>
            <a:endParaRPr lang="en-US" sz="4400" b="1" dirty="0">
              <a:solidFill>
                <a:schemeClr val="bg1"/>
              </a:solidFill>
              <a:latin typeface="Source Sans Pro"/>
              <a:cs typeface="Source Sans Pro"/>
            </a:endParaRP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760978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Three </a:t>
            </a:r>
            <a:r>
              <a:rPr lang="en-US" dirty="0" err="1" smtClean="0"/>
              <a:t>Ms</a:t>
            </a:r>
            <a:endParaRPr lang="en-US" dirty="0"/>
          </a:p>
        </p:txBody>
      </p:sp>
      <p:sp>
        <p:nvSpPr>
          <p:cNvPr id="4" name="TextBox 3"/>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Message</a:t>
            </a:r>
            <a:endParaRPr lang="en-US" sz="4400" b="1" dirty="0">
              <a:solidFill>
                <a:schemeClr val="bg1"/>
              </a:solidFill>
              <a:latin typeface="Source Sans Pro"/>
              <a:cs typeface="Source Sans Pro"/>
            </a:endParaRPr>
          </a:p>
        </p:txBody>
      </p:sp>
      <p:sp>
        <p:nvSpPr>
          <p:cNvPr id="5" name="TextBox 4"/>
          <p:cNvSpPr txBox="1"/>
          <p:nvPr/>
        </p:nvSpPr>
        <p:spPr>
          <a:xfrm>
            <a:off x="2662293" y="295473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Media</a:t>
            </a:r>
            <a:endParaRPr lang="en-US" sz="4400" b="1" dirty="0">
              <a:solidFill>
                <a:schemeClr val="bg1"/>
              </a:solidFill>
              <a:latin typeface="Source Sans Pro"/>
              <a:cs typeface="Source Sans Pro"/>
            </a:endParaRPr>
          </a:p>
        </p:txBody>
      </p:sp>
      <p:sp>
        <p:nvSpPr>
          <p:cNvPr id="6" name="TextBox 5"/>
          <p:cNvSpPr txBox="1"/>
          <p:nvPr/>
        </p:nvSpPr>
        <p:spPr>
          <a:xfrm>
            <a:off x="2662293" y="3914897"/>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Messenger</a:t>
            </a:r>
            <a:endParaRPr lang="en-US" sz="4400" b="1" dirty="0">
              <a:solidFill>
                <a:schemeClr val="bg1"/>
              </a:solidFill>
              <a:latin typeface="Source Sans Pro"/>
              <a:cs typeface="Source Sans Pro"/>
            </a:endParaRP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22467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Message</a:t>
            </a:r>
            <a:endParaRPr lang="en-US" sz="5400" dirty="0"/>
          </a:p>
        </p:txBody>
      </p:sp>
    </p:spTree>
    <p:extLst>
      <p:ext uri="{BB962C8B-B14F-4D97-AF65-F5344CB8AC3E}">
        <p14:creationId xmlns:p14="http://schemas.microsoft.com/office/powerpoint/2010/main" val="38868968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Craft the Message</a:t>
            </a:r>
            <a:endParaRPr lang="en-US" dirty="0"/>
          </a:p>
        </p:txBody>
      </p:sp>
      <p:sp>
        <p:nvSpPr>
          <p:cNvPr id="4" name="TextBox 3"/>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Clear</a:t>
            </a:r>
            <a:endParaRPr lang="en-US" sz="4400" b="1" dirty="0">
              <a:solidFill>
                <a:schemeClr val="bg1"/>
              </a:solidFill>
              <a:latin typeface="Source Sans Pro"/>
              <a:cs typeface="Source Sans Pro"/>
            </a:endParaRPr>
          </a:p>
        </p:txBody>
      </p:sp>
      <p:sp>
        <p:nvSpPr>
          <p:cNvPr id="5" name="TextBox 4"/>
          <p:cNvSpPr txBox="1"/>
          <p:nvPr/>
        </p:nvSpPr>
        <p:spPr>
          <a:xfrm>
            <a:off x="2662293" y="295473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Valuable</a:t>
            </a:r>
            <a:endParaRPr lang="en-US" sz="4400" b="1" dirty="0">
              <a:solidFill>
                <a:schemeClr val="bg1"/>
              </a:solidFill>
              <a:latin typeface="Source Sans Pro"/>
              <a:cs typeface="Source Sans Pro"/>
            </a:endParaRPr>
          </a:p>
        </p:txBody>
      </p:sp>
      <p:sp>
        <p:nvSpPr>
          <p:cNvPr id="6" name="TextBox 5"/>
          <p:cNvSpPr txBox="1"/>
          <p:nvPr/>
        </p:nvSpPr>
        <p:spPr>
          <a:xfrm>
            <a:off x="2662293" y="390117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Memorable</a:t>
            </a:r>
            <a:endParaRPr lang="en-US" sz="4400" b="1" dirty="0">
              <a:solidFill>
                <a:schemeClr val="bg1"/>
              </a:solidFill>
              <a:latin typeface="Source Sans Pro"/>
              <a:cs typeface="Source Sans Pro"/>
            </a:endParaRP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596193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OABC</a:t>
            </a:r>
            <a:endParaRPr lang="en-US" dirty="0"/>
          </a:p>
        </p:txBody>
      </p:sp>
      <p:sp>
        <p:nvSpPr>
          <p:cNvPr id="4" name="TextBox 3"/>
          <p:cNvSpPr txBox="1"/>
          <p:nvPr/>
        </p:nvSpPr>
        <p:spPr>
          <a:xfrm>
            <a:off x="573986"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Opening</a:t>
            </a:r>
            <a:endParaRPr lang="en-US" sz="4400" b="1" dirty="0">
              <a:solidFill>
                <a:schemeClr val="bg1"/>
              </a:solidFill>
              <a:latin typeface="Source Sans Pro"/>
              <a:cs typeface="Source Sans Pro"/>
            </a:endParaRPr>
          </a:p>
        </p:txBody>
      </p:sp>
      <p:sp>
        <p:nvSpPr>
          <p:cNvPr id="5" name="TextBox 4"/>
          <p:cNvSpPr txBox="1"/>
          <p:nvPr/>
        </p:nvSpPr>
        <p:spPr>
          <a:xfrm>
            <a:off x="573986" y="2950881"/>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Agenda</a:t>
            </a:r>
            <a:endParaRPr lang="en-US" sz="4400" b="1" dirty="0">
              <a:solidFill>
                <a:schemeClr val="bg1"/>
              </a:solidFill>
              <a:latin typeface="Source Sans Pro"/>
              <a:cs typeface="Source Sans Pro"/>
            </a:endParaRPr>
          </a:p>
        </p:txBody>
      </p:sp>
      <p:sp>
        <p:nvSpPr>
          <p:cNvPr id="6" name="TextBox 5"/>
          <p:cNvSpPr txBox="1"/>
          <p:nvPr/>
        </p:nvSpPr>
        <p:spPr>
          <a:xfrm>
            <a:off x="573986" y="3886948"/>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Body</a:t>
            </a:r>
            <a:endParaRPr lang="en-US" sz="4400" b="1" dirty="0">
              <a:solidFill>
                <a:schemeClr val="bg1"/>
              </a:solidFill>
              <a:latin typeface="Source Sans Pro"/>
              <a:cs typeface="Source Sans Pro"/>
            </a:endParaRPr>
          </a:p>
        </p:txBody>
      </p:sp>
      <p:sp>
        <p:nvSpPr>
          <p:cNvPr id="8" name="TextBox 7"/>
          <p:cNvSpPr txBox="1"/>
          <p:nvPr/>
        </p:nvSpPr>
        <p:spPr>
          <a:xfrm>
            <a:off x="573986" y="4823016"/>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Conclusion</a:t>
            </a:r>
            <a:endParaRPr lang="en-US" sz="4400" b="1" dirty="0">
              <a:solidFill>
                <a:schemeClr val="bg1"/>
              </a:solidFill>
              <a:latin typeface="Source Sans Pro"/>
              <a:cs typeface="Source Sans Pro"/>
            </a:endParaRPr>
          </a:p>
        </p:txBody>
      </p:sp>
      <p:sp>
        <p:nvSpPr>
          <p:cNvPr id="9" name="TextBox 8"/>
          <p:cNvSpPr txBox="1"/>
          <p:nvPr/>
        </p:nvSpPr>
        <p:spPr>
          <a:xfrm>
            <a:off x="4839910" y="180088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Hook</a:t>
            </a:r>
            <a:endParaRPr lang="en-US" sz="2800" b="1" dirty="0">
              <a:solidFill>
                <a:schemeClr val="bg1"/>
              </a:solidFill>
              <a:latin typeface="Source Sans Pro"/>
              <a:cs typeface="Source Sans Pro"/>
            </a:endParaRPr>
          </a:p>
        </p:txBody>
      </p:sp>
      <p:sp>
        <p:nvSpPr>
          <p:cNvPr id="10" name="TextBox 9"/>
          <p:cNvSpPr txBox="1"/>
          <p:nvPr/>
        </p:nvSpPr>
        <p:spPr>
          <a:xfrm>
            <a:off x="4839910" y="247650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Main finding</a:t>
            </a:r>
            <a:endParaRPr lang="en-US" sz="2800" b="1" dirty="0">
              <a:solidFill>
                <a:schemeClr val="bg1"/>
              </a:solidFill>
              <a:latin typeface="Source Sans Pro"/>
              <a:cs typeface="Source Sans Pro"/>
            </a:endParaRPr>
          </a:p>
        </p:txBody>
      </p:sp>
      <p:sp>
        <p:nvSpPr>
          <p:cNvPr id="11" name="TextBox 10"/>
          <p:cNvSpPr txBox="1"/>
          <p:nvPr/>
        </p:nvSpPr>
        <p:spPr>
          <a:xfrm>
            <a:off x="4839910" y="4619756"/>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Summary</a:t>
            </a:r>
            <a:endParaRPr lang="en-US" sz="2800" b="1" dirty="0">
              <a:solidFill>
                <a:schemeClr val="bg1"/>
              </a:solidFill>
              <a:latin typeface="Source Sans Pro"/>
              <a:cs typeface="Source Sans Pro"/>
            </a:endParaRPr>
          </a:p>
        </p:txBody>
      </p:sp>
      <p:sp>
        <p:nvSpPr>
          <p:cNvPr id="12" name="TextBox 11"/>
          <p:cNvSpPr txBox="1"/>
          <p:nvPr/>
        </p:nvSpPr>
        <p:spPr>
          <a:xfrm>
            <a:off x="4839910" y="529421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Recommendations</a:t>
            </a:r>
            <a:endParaRPr lang="en-US" sz="2800" b="1" dirty="0">
              <a:solidFill>
                <a:schemeClr val="bg1"/>
              </a:solidFill>
              <a:latin typeface="Source Sans Pro"/>
              <a:cs typeface="Source Sans Pro"/>
            </a:endParaRPr>
          </a:p>
        </p:txBody>
      </p:sp>
      <p:cxnSp>
        <p:nvCxnSpPr>
          <p:cNvPr id="14" name="Straight Connector 13"/>
          <p:cNvCxnSpPr>
            <a:stCxn id="4" idx="3"/>
            <a:endCxn id="9" idx="1"/>
          </p:cNvCxnSpPr>
          <p:nvPr/>
        </p:nvCxnSpPr>
        <p:spPr>
          <a:xfrm flipV="1">
            <a:off x="4384240" y="2062494"/>
            <a:ext cx="455670" cy="337041"/>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4" idx="3"/>
            <a:endCxn id="10" idx="1"/>
          </p:cNvCxnSpPr>
          <p:nvPr/>
        </p:nvCxnSpPr>
        <p:spPr>
          <a:xfrm>
            <a:off x="4384240" y="2399535"/>
            <a:ext cx="455670" cy="338579"/>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3"/>
            <a:endCxn id="11" idx="1"/>
          </p:cNvCxnSpPr>
          <p:nvPr/>
        </p:nvCxnSpPr>
        <p:spPr>
          <a:xfrm flipV="1">
            <a:off x="4384240" y="4881366"/>
            <a:ext cx="455670" cy="326371"/>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3"/>
            <a:endCxn id="12" idx="1"/>
          </p:cNvCxnSpPr>
          <p:nvPr/>
        </p:nvCxnSpPr>
        <p:spPr>
          <a:xfrm>
            <a:off x="4384240" y="5207737"/>
            <a:ext cx="455670" cy="348087"/>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434225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TotalTime>
  <Words>1672</Words>
  <Application>Microsoft Macintosh PowerPoint</Application>
  <PresentationFormat>On-screen Show (4:3)</PresentationFormat>
  <Paragraphs>214</Paragraphs>
  <Slides>38</Slides>
  <Notes>24</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1_Office Theme</vt:lpstr>
      <vt:lpstr>2_Office Theme</vt:lpstr>
      <vt:lpstr>Practically Perfect Professional Policy Presentations</vt:lpstr>
      <vt:lpstr>Walls of Listy Text</vt:lpstr>
      <vt:lpstr>Incomprehensible Charts</vt:lpstr>
      <vt:lpstr>Domestic Spies too…</vt:lpstr>
      <vt:lpstr>The Conundrum</vt:lpstr>
      <vt:lpstr>The Three Ms</vt:lpstr>
      <vt:lpstr>Message</vt:lpstr>
      <vt:lpstr>Craft the Message</vt:lpstr>
      <vt:lpstr>OABC</vt:lpstr>
      <vt:lpstr>Too Much Data</vt:lpstr>
      <vt:lpstr>Better Data Presentation</vt:lpstr>
      <vt:lpstr>Even regressions!</vt:lpstr>
      <vt:lpstr>Even complicated regressions!</vt:lpstr>
      <vt:lpstr>Media</vt:lpstr>
      <vt:lpstr>Don’t use crutches</vt:lpstr>
      <vt:lpstr>General Slide Guidelines</vt:lpstr>
      <vt:lpstr>Oh CRAP!</vt:lpstr>
      <vt:lpstr>Contrast</vt:lpstr>
      <vt:lpstr>Contrast: Type</vt:lpstr>
      <vt:lpstr>Contrast: Color</vt:lpstr>
      <vt:lpstr>PowerPoint Presentation</vt:lpstr>
      <vt:lpstr>Repetition</vt:lpstr>
      <vt:lpstr>PowerPoint Presentation</vt:lpstr>
      <vt:lpstr>Alignment</vt:lpstr>
      <vt:lpstr>PowerPoint Presentation</vt:lpstr>
      <vt:lpstr>Proximity</vt:lpstr>
      <vt:lpstr>PowerPoint Presentation</vt:lpstr>
      <vt:lpstr>Review</vt:lpstr>
      <vt:lpstr>Messenger</vt:lpstr>
      <vt:lpstr>The best presenters…</vt:lpstr>
      <vt:lpstr>The Italian Renaissance  and PowerPoint</vt:lpstr>
      <vt:lpstr>Nonverbal Magic</vt:lpstr>
      <vt:lpstr>_______ Makes Perfect</vt:lpstr>
      <vt:lpstr>Smooth Tricks</vt:lpstr>
      <vt:lpstr>Conclusion</vt:lpstr>
      <vt:lpstr>Policy Presentations are Hard</vt:lpstr>
      <vt:lpstr>Only You Can Prevent  Death by PowerPoint</vt:lpstr>
      <vt:lpstr>Go forth and make beautiful presentations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Heiss</dc:creator>
  <cp:lastModifiedBy>Andrew Heiss</cp:lastModifiedBy>
  <cp:revision>44</cp:revision>
  <dcterms:created xsi:type="dcterms:W3CDTF">2013-09-12T01:01:55Z</dcterms:created>
  <dcterms:modified xsi:type="dcterms:W3CDTF">2014-09-02T14:51:02Z</dcterms:modified>
</cp:coreProperties>
</file>