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1" r:id="rId2"/>
    <p:sldId id="352" r:id="rId3"/>
    <p:sldId id="320" r:id="rId4"/>
    <p:sldId id="318" r:id="rId5"/>
    <p:sldId id="319" r:id="rId6"/>
    <p:sldId id="321" r:id="rId7"/>
    <p:sldId id="322" r:id="rId8"/>
    <p:sldId id="323" r:id="rId9"/>
    <p:sldId id="329" r:id="rId10"/>
    <p:sldId id="351" r:id="rId11"/>
    <p:sldId id="355" r:id="rId12"/>
    <p:sldId id="326" r:id="rId13"/>
    <p:sldId id="353" r:id="rId14"/>
    <p:sldId id="327" r:id="rId15"/>
    <p:sldId id="332" r:id="rId16"/>
    <p:sldId id="333" r:id="rId17"/>
    <p:sldId id="334" r:id="rId18"/>
    <p:sldId id="335" r:id="rId19"/>
    <p:sldId id="336" r:id="rId20"/>
    <p:sldId id="337" r:id="rId21"/>
    <p:sldId id="342" r:id="rId22"/>
    <p:sldId id="343" r:id="rId23"/>
    <p:sldId id="338" r:id="rId24"/>
    <p:sldId id="340" r:id="rId25"/>
    <p:sldId id="339" r:id="rId26"/>
    <p:sldId id="345" r:id="rId27"/>
    <p:sldId id="344" r:id="rId28"/>
    <p:sldId id="346" r:id="rId29"/>
    <p:sldId id="348" r:id="rId30"/>
    <p:sldId id="347" r:id="rId31"/>
    <p:sldId id="350" r:id="rId32"/>
    <p:sldId id="34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15A53B"/>
    <a:srgbClr val="65C3DF"/>
    <a:srgbClr val="FD902E"/>
    <a:srgbClr val="A34C05"/>
    <a:srgbClr val="0D6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C132-3731-6E4E-AEF7-422FB56967B6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05193-E4AF-644F-8974-9A9E2077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120B-B5B7-3C4A-82B1-D8B00A074246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8660-876F-0D4E-8FED-7EE4DCF8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</a:t>
            </a:r>
          </a:p>
          <a:p>
            <a:r>
              <a:rPr lang="en-US" baseline="0" dirty="0" err="1" smtClean="0"/>
              <a:t>qsec</a:t>
            </a:r>
            <a:r>
              <a:rPr lang="en-US" baseline="0" dirty="0" smtClean="0"/>
              <a:t> = ¼ mile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</a:t>
            </a:r>
          </a:p>
          <a:p>
            <a:r>
              <a:rPr lang="en-US" baseline="0" dirty="0" err="1" smtClean="0"/>
              <a:t>qsec</a:t>
            </a:r>
            <a:r>
              <a:rPr lang="en-US" baseline="0" dirty="0" smtClean="0"/>
              <a:t> = ¼ mile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 – better than bar charts, since you can see all the data (bars hide the distribution)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 of you read an article with regression coefficients in it in the past few days? Can you tell me what one of those coefficients 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 understands odds ratios.</a:t>
            </a:r>
            <a:r>
              <a:rPr lang="en-US" baseline="0" dirty="0" smtClean="0"/>
              <a:t> Convert them to predicted probabilities and plot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stuff from PDFs?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menus are incredibly useful and contain</a:t>
            </a:r>
            <a:r>
              <a:rPr lang="en-US" baseline="0" dirty="0" smtClean="0"/>
              <a:t> pretty much every option you need to graph 80%ish of the stuff here.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is not the greatest thing out there for graphics – it’s been discussed on their mailing lists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produces publication-worthy graphics, especially with the ggplot2 package – based on the Grammar of Graphics, lets you add layers of data, get really dense, beautiful plots</a:t>
            </a:r>
          </a:p>
          <a:p>
            <a:r>
              <a:rPr lang="en-US" baseline="0" dirty="0" smtClean="0"/>
              <a:t>R is another statistical programming language, but it’s fairly intuitive (and free and open source!). Plus you can technically do all your data cleaning and analysis in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and then just graph stuff in R – you just have to learn the basics of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to get things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menus are incredibly useful and contain</a:t>
            </a:r>
            <a:r>
              <a:rPr lang="en-US" baseline="0" dirty="0" smtClean="0"/>
              <a:t> pretty much every option you need to graph 80%ish of the stuff here.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is not the greatest thing out there for graphics – it’s been discussed on their mailing lists – not their comparative advantage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produces publication-worthy graphics, especially with the ggplot2 package – based on the Grammar of Graphics, lets you add layers of data, get really dense, beautiful plots</a:t>
            </a:r>
          </a:p>
          <a:p>
            <a:r>
              <a:rPr lang="en-US" baseline="0" dirty="0" smtClean="0"/>
              <a:t>R is another statistical programming language, but it’s fairly intuitive (and free and open source!). Plus you can technically do all your data cleaning and analysis in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and then just graph stuff in R – you just have to learn the basics of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to get things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William S. Cleveland, Joseph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“Sometimes visualization can fully replace the need for probabilistic inference.  We visualize the data effectively and suddenly, there is what Joseph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interocular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traumatic impact: a conclusion that hits us between the two eyes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(via  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development.thinkingwithdata.com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show.php?p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workshop.html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Rival to forecasting and inferential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schools of thought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Publishable far more complicated – we’ll cover that at</a:t>
            </a:r>
            <a:r>
              <a:rPr lang="en-US" baseline="0" dirty="0" smtClean="0"/>
              <a:t> the end of October – basic graphic design principles + R stuff + some </a:t>
            </a:r>
            <a:r>
              <a:rPr lang="en-US" baseline="0" dirty="0" err="1" smtClean="0"/>
              <a:t>Stata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you run any models, check all the variables you’re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important parts of the 5-number summary – quartiles + median + outliers (1.5 IQR</a:t>
            </a:r>
            <a:r>
              <a:rPr lang="en-US" baseline="0" smtClean="0"/>
              <a:t>, 1</a:t>
            </a:r>
            <a:r>
              <a:rPr lang="en-US" baseline="30000" smtClean="0"/>
              <a:t>st</a:t>
            </a:r>
            <a:r>
              <a:rPr lang="en-US" baseline="0" smtClean="0"/>
              <a:t>–3</a:t>
            </a:r>
            <a:r>
              <a:rPr lang="en-US" baseline="30000" smtClean="0"/>
              <a:t>rd</a:t>
            </a:r>
            <a:r>
              <a:rPr lang="en-US" baseline="0" smtClean="0"/>
              <a:t> quartiles)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Sticks things in bins, but is dependent on the number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Better, shows a kernel density estimate of the data – better for seeing the actual distribution – best for continuous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r>
              <a:rPr lang="en-US" baseline="0" dirty="0" smtClean="0"/>
              <a:t> – must start at 0, must not be connected (otherwise it’s a histogram) – good for categorical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  <a:lvl2pPr>
              <a:defRPr>
                <a:solidFill>
                  <a:srgbClr val="A34C05"/>
                </a:solidFill>
              </a:defRPr>
            </a:lvl2pPr>
            <a:lvl3pPr>
              <a:defRPr>
                <a:solidFill>
                  <a:srgbClr val="A34C05"/>
                </a:solidFill>
              </a:defRPr>
            </a:lvl3pPr>
            <a:lvl4pPr>
              <a:defRPr>
                <a:solidFill>
                  <a:srgbClr val="A34C05"/>
                </a:solidFill>
              </a:defRPr>
            </a:lvl4pPr>
            <a:lvl5pPr>
              <a:defRPr>
                <a:solidFill>
                  <a:srgbClr val="A34C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7731"/>
            <a:ext cx="9144000" cy="610269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62084"/>
            <a:ext cx="8229600" cy="0"/>
          </a:xfrm>
          <a:prstGeom prst="line">
            <a:avLst/>
          </a:prstGeom>
          <a:ln>
            <a:solidFill>
              <a:srgbClr val="FD90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7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9338"/>
            <a:ext cx="8229600" cy="95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9277"/>
            <a:ext cx="8229600" cy="421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0E2A-89CD-4341-A1DE-A1578F452F9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A34C05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A34C05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A34C05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A34C05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A34C05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A34C05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tfviz.net/" TargetMode="External"/><Relationship Id="rId4" Type="http://schemas.openxmlformats.org/officeDocument/2006/relationships/hyperlink" Target="http://vizwiz.blogspot.com/2014/06/makeover-monday-face-pie-taking-analogy.html" TargetMode="External"/><Relationship Id="rId5" Type="http://schemas.openxmlformats.org/officeDocument/2006/relationships/hyperlink" Target="https://source.opennews.org/en-US/articles/when-map-shouldnt-be-map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rribleinfographics.tumblr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andrew/Documents/Duke%202013-2014/Fall%202013/PubPol%20604/Problem%20set%202/Andrew%20Heiss%20-%20Assignment%202.pdf" TargetMode="External"/><Relationship Id="rId4" Type="http://schemas.openxmlformats.org/officeDocument/2006/relationships/hyperlink" Target="file://localhost/Users/andrew/Documents/Duke%202013-2014/Fall%202013/PubPol%20604/Problem%20set%203/Andrew%20Heiss%20-%20Assignment%20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2053"/>
            <a:ext cx="9144000" cy="3089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Data Visualization </a:t>
            </a:r>
            <a:r>
              <a:rPr lang="en-US" sz="6000" dirty="0" smtClean="0"/>
              <a:t>&amp; Exploratory </a:t>
            </a:r>
            <a:r>
              <a:rPr lang="en-US" sz="6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3445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959" y="2585755"/>
            <a:ext cx="7779270" cy="1138773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Exploratory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Scatterplots, histograms,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959" y="4063056"/>
            <a:ext cx="7779270" cy="1138773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Publishable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Vox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FiveThirtyEight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, NYT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96" y="52018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05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Infographics</a:t>
            </a:r>
            <a:r>
              <a:rPr lang="en-US" dirty="0" smtClean="0"/>
              <a:t> and chart porn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277"/>
            <a:ext cx="3612750" cy="4215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http://terribleinfographics.tumblr.com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http://wtfviz.net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http://vizwiz.blogspot.com/2014/06/makeover-monday-face-pie-taking-</a:t>
            </a:r>
            <a:r>
              <a:rPr lang="en-US" sz="1800" dirty="0" smtClean="0">
                <a:hlinkClick r:id="rId4"/>
              </a:rPr>
              <a:t>analogy.html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hlinkClick r:id="rId5"/>
            </a:endParaRPr>
          </a:p>
          <a:p>
            <a:pPr marL="0" indent="0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://source.opennews.org/en-US/articles/when-map-shouldnt-be-map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</p:txBody>
      </p:sp>
      <p:pic>
        <p:nvPicPr>
          <p:cNvPr id="4" name="Picture 3" descr="Bo2dE0BIQAAmUA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78" y="1729277"/>
            <a:ext cx="4509222" cy="4313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149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Understand your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891" y="1972472"/>
            <a:ext cx="7779270" cy="1200329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every </a:t>
            </a:r>
            <a:b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variable individually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891" y="3495742"/>
            <a:ext cx="7779270" cy="1200329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relationships </a:t>
            </a:r>
            <a:b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between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891" y="5044637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models</a:t>
            </a:r>
          </a:p>
        </p:txBody>
      </p:sp>
    </p:spTree>
    <p:extLst>
      <p:ext uri="{BB962C8B-B14F-4D97-AF65-F5344CB8AC3E}">
        <p14:creationId xmlns:p14="http://schemas.microsoft.com/office/powerpoint/2010/main" val="375540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2733" y="1285158"/>
            <a:ext cx="7497277" cy="4849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visualization do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oosing_a_good_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12570" y="18394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14" y="2255157"/>
            <a:ext cx="5851071" cy="34808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977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71" y="2312967"/>
            <a:ext cx="5588000" cy="3309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71" y="2346635"/>
            <a:ext cx="5539496" cy="3338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571" y="2380303"/>
            <a:ext cx="5539496" cy="3305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103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8" y="2428014"/>
            <a:ext cx="5372099" cy="324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789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Categorical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1" y="2346641"/>
            <a:ext cx="5299528" cy="3185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55" y="2346641"/>
            <a:ext cx="5717474" cy="3368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89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visualization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85965"/>
              </p:ext>
            </p:extLst>
          </p:nvPr>
        </p:nvGraphicFramePr>
        <p:xfrm>
          <a:off x="747484" y="1747520"/>
          <a:ext cx="7652658" cy="30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86"/>
                <a:gridCol w="2550886"/>
                <a:gridCol w="2550886"/>
              </a:tblGrid>
              <a:tr h="766112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Continuous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Categorical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  <a:tr h="76611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Continuous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Scatterplots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Grouped plots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  <a:tr h="76611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Categorical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—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Mosaic plots, grouped plots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7484" y="5411450"/>
            <a:ext cx="7652658" cy="523220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Pack in as much data as you can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593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71" y="2380664"/>
            <a:ext cx="5695043" cy="3403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8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abbit-or-du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895"/>
            <a:ext cx="9144000" cy="72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MOAR DATA!!1!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61" y="2380664"/>
            <a:ext cx="5695043" cy="3411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141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7" y="2325465"/>
            <a:ext cx="4444999" cy="3720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498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Filled 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9" name="Content Placeholder 4" descr="figure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4957"/>
          <a:stretch/>
        </p:blipFill>
        <p:spPr>
          <a:xfrm>
            <a:off x="1832427" y="2286534"/>
            <a:ext cx="5487787" cy="3734021"/>
          </a:xfr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417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69" y="2333698"/>
            <a:ext cx="5912646" cy="3523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69" y="2333698"/>
            <a:ext cx="5912646" cy="3472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069" y="2400299"/>
            <a:ext cx="5912646" cy="3511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949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42" y="2264134"/>
            <a:ext cx="5960320" cy="3650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74" y="2266058"/>
            <a:ext cx="5984388" cy="3648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779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Categorical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293257"/>
            <a:ext cx="6946900" cy="3746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3" y="2222465"/>
            <a:ext cx="6636657" cy="37591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617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matrices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diagnostics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86" y="2381655"/>
            <a:ext cx="6386286" cy="35565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901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2" y="2357238"/>
            <a:ext cx="4469948" cy="3557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43" y="2357238"/>
            <a:ext cx="6099629" cy="3653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626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Logit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Ologit</a:t>
            </a:r>
            <a:endParaRPr lang="en-US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visualization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 descr="Screen Shot 2013-09-11 at 23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50" y="2227848"/>
            <a:ext cx="4869065" cy="38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891" y="2135757"/>
            <a:ext cx="7779270" cy="1138773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Diff-in-diff</a:t>
            </a:r>
            <a:br>
              <a:rPr lang="en-US" sz="4800" b="1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  <a:hlinkClick r:id="rId3" action="ppaction://hlinkfile"/>
              </a:rPr>
              <a:t>link to file</a:t>
            </a: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891" y="3603841"/>
            <a:ext cx="7779270" cy="1138773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 discontinuity</a:t>
            </a:r>
            <a:b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  <a:hlinkClick r:id="rId4" action="ppaction://hlinkfile"/>
              </a:rPr>
              <a:t>link to file</a:t>
            </a: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41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can be ugly</a:t>
            </a:r>
            <a:endParaRPr lang="en-US" dirty="0"/>
          </a:p>
        </p:txBody>
      </p:sp>
      <p:pic>
        <p:nvPicPr>
          <p:cNvPr id="4" name="Picture 3" descr="Screen Shot 2014-01-21 at 21.2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6" y="1845918"/>
            <a:ext cx="6134100" cy="427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do all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59" y="2585755"/>
            <a:ext cx="7779270" cy="830997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Stata</a:t>
            </a:r>
            <a:endParaRPr lang="en-US" sz="4800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59" y="3784480"/>
            <a:ext cx="7779270" cy="830997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 + ggplot2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How?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66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do all this?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How?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959" y="2722440"/>
            <a:ext cx="7779270" cy="830997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Ask for help!</a:t>
            </a:r>
          </a:p>
        </p:txBody>
      </p:sp>
    </p:spTree>
    <p:extLst>
      <p:ext uri="{BB962C8B-B14F-4D97-AF65-F5344CB8AC3E}">
        <p14:creationId xmlns:p14="http://schemas.microsoft.com/office/powerpoint/2010/main" val="381318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2053"/>
            <a:ext cx="9144000" cy="3089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Go make </a:t>
            </a:r>
            <a:br>
              <a:rPr lang="en-US" sz="6000" dirty="0" smtClean="0"/>
            </a:br>
            <a:r>
              <a:rPr lang="en-US" sz="6000" dirty="0" smtClean="0"/>
              <a:t>pretty pictures.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453554" y="5075686"/>
            <a:ext cx="6038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/>
                <a:cs typeface="Century Gothic"/>
              </a:rPr>
              <a:t>http://</a:t>
            </a:r>
            <a:r>
              <a:rPr lang="en-US" sz="3600" b="1" dirty="0" err="1">
                <a:solidFill>
                  <a:schemeClr val="bg1"/>
                </a:solidFill>
                <a:latin typeface="Century Gothic"/>
                <a:cs typeface="Century Gothic"/>
              </a:rPr>
              <a:t>andhs.co</a:t>
            </a:r>
            <a:r>
              <a:rPr lang="en-US" sz="3600" b="1" dirty="0">
                <a:solidFill>
                  <a:schemeClr val="bg1"/>
                </a:solidFill>
                <a:latin typeface="Century Gothic"/>
                <a:cs typeface="Century Gothic"/>
              </a:rPr>
              <a:t>/</a:t>
            </a:r>
            <a:r>
              <a:rPr lang="en-US" sz="36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stataviz</a:t>
            </a:r>
            <a:endParaRPr lang="en-US" sz="3600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/>
                <a:cs typeface="Century Gothic"/>
              </a:rPr>
              <a:t>http://</a:t>
            </a:r>
            <a:r>
              <a:rPr lang="en-US" sz="3600" b="1" dirty="0" err="1">
                <a:solidFill>
                  <a:schemeClr val="bg1"/>
                </a:solidFill>
                <a:latin typeface="Century Gothic"/>
                <a:cs typeface="Century Gothic"/>
              </a:rPr>
              <a:t>andhs.co</a:t>
            </a:r>
            <a:r>
              <a:rPr lang="en-US" sz="3600" b="1" dirty="0">
                <a:solidFill>
                  <a:schemeClr val="bg1"/>
                </a:solidFill>
                <a:latin typeface="Century Gothic"/>
                <a:cs typeface="Century Gothic"/>
              </a:rPr>
              <a:t>/</a:t>
            </a:r>
            <a:r>
              <a:rPr lang="en-US" sz="3600" b="1" dirty="0" err="1">
                <a:solidFill>
                  <a:schemeClr val="bg1"/>
                </a:solidFill>
                <a:latin typeface="Century Gothic"/>
                <a:cs typeface="Century Gothic"/>
              </a:rPr>
              <a:t>statadata</a:t>
            </a:r>
            <a:endParaRPr lang="en-US" sz="3600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973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are scary</a:t>
            </a:r>
            <a:endParaRPr lang="en-US" dirty="0"/>
          </a:p>
        </p:txBody>
      </p:sp>
      <p:pic>
        <p:nvPicPr>
          <p:cNvPr id="4" name="Picture 3" descr="Screen Shot 2013-09-11 at 21.18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"/>
          <a:stretch/>
        </p:blipFill>
        <p:spPr>
          <a:xfrm>
            <a:off x="2190247" y="1857722"/>
            <a:ext cx="4743641" cy="4059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307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1-21 at 21.2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2414" y="2306964"/>
            <a:ext cx="12819502" cy="2385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659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35" y="1778868"/>
            <a:ext cx="7779270" cy="1938992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“</a:t>
            </a:r>
            <a:r>
              <a:rPr lang="en-US" sz="60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Interocular</a:t>
            </a:r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Century Gothic"/>
                <a:cs typeface="Century Gothic"/>
              </a:rPr>
              <a:t>traumatic </a:t>
            </a:r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impact”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891" y="3981082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Enhance probabilistic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891" y="4921867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Check shape and assumptions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076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between the eyes…</a:t>
            </a:r>
            <a:endParaRPr lang="en-US" dirty="0"/>
          </a:p>
        </p:txBody>
      </p:sp>
      <p:pic>
        <p:nvPicPr>
          <p:cNvPr id="5" name="Picture 4" descr="figur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4" y="1762351"/>
            <a:ext cx="5914707" cy="4224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5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between the eyes…</a:t>
            </a:r>
          </a:p>
        </p:txBody>
      </p:sp>
      <p:pic>
        <p:nvPicPr>
          <p:cNvPr id="4" name="Picture 3" descr="Figure 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7824"/>
            <a:ext cx="82296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248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between the eyes…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37479"/>
            <a:ext cx="3702736" cy="435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7479"/>
            <a:ext cx="8281662" cy="4359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142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1210</Words>
  <Application>Microsoft Macintosh PowerPoint</Application>
  <PresentationFormat>On-screen Show (4:3)</PresentationFormat>
  <Paragraphs>173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Visualization &amp; Exploratory Data Analysis</vt:lpstr>
      <vt:lpstr>PowerPoint Presentation</vt:lpstr>
      <vt:lpstr>Statistics can be ugly</vt:lpstr>
      <vt:lpstr>Numbers are scary</vt:lpstr>
      <vt:lpstr>Walls of numbers</vt:lpstr>
      <vt:lpstr>Exploratory Data Analysis</vt:lpstr>
      <vt:lpstr>Right between the eyes…</vt:lpstr>
      <vt:lpstr>Right between the eyes…</vt:lpstr>
      <vt:lpstr>Right between the eyes…</vt:lpstr>
      <vt:lpstr>Two types of visualization</vt:lpstr>
      <vt:lpstr>Infographics and chart porn</vt:lpstr>
      <vt:lpstr>EDA: Understand your data</vt:lpstr>
      <vt:lpstr>Which visualization do I use?</vt:lpstr>
      <vt:lpstr>Boxplots</vt:lpstr>
      <vt:lpstr>Histograms</vt:lpstr>
      <vt:lpstr>Density plots</vt:lpstr>
      <vt:lpstr>Bar charts</vt:lpstr>
      <vt:lpstr>Bivariate visualization</vt:lpstr>
      <vt:lpstr>Scatterplots</vt:lpstr>
      <vt:lpstr>MOAR DATA!!1!</vt:lpstr>
      <vt:lpstr>Lines</vt:lpstr>
      <vt:lpstr>Filled lines</vt:lpstr>
      <vt:lpstr>Grouped points</vt:lpstr>
      <vt:lpstr>Violin plots</vt:lpstr>
      <vt:lpstr>Mosaic plots</vt:lpstr>
      <vt:lpstr>Scatterplot matrices</vt:lpstr>
      <vt:lpstr>Coefficient plots</vt:lpstr>
      <vt:lpstr>Predicted probabilities</vt:lpstr>
      <vt:lpstr>Other models</vt:lpstr>
      <vt:lpstr>How do I do all this?</vt:lpstr>
      <vt:lpstr>How do I do all this?</vt:lpstr>
      <vt:lpstr>Go make  pretty pictures.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95</cp:revision>
  <cp:lastPrinted>2014-01-10T16:14:54Z</cp:lastPrinted>
  <dcterms:created xsi:type="dcterms:W3CDTF">2013-09-12T01:01:55Z</dcterms:created>
  <dcterms:modified xsi:type="dcterms:W3CDTF">2014-09-11T17:58:59Z</dcterms:modified>
</cp:coreProperties>
</file>