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92"/>
  </p:normalViewPr>
  <p:slideViewPr>
    <p:cSldViewPr snapToGrid="0" snapToObjects="1">
      <p:cViewPr varScale="1">
        <p:scale>
          <a:sx n="95" d="100"/>
          <a:sy n="95" d="100"/>
        </p:scale>
        <p:origin x="56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C2193D-BC1A-484C-BB15-6DF470547188}"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219033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2193D-BC1A-484C-BB15-6DF470547188}"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422664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2193D-BC1A-484C-BB15-6DF470547188}"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177336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2193D-BC1A-484C-BB15-6DF470547188}"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163984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2193D-BC1A-484C-BB15-6DF470547188}"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251982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2193D-BC1A-484C-BB15-6DF470547188}"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308226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C2193D-BC1A-484C-BB15-6DF470547188}" type="datetimeFigureOut">
              <a:rPr lang="en-US" smtClean="0"/>
              <a:t>10/2/15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113493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C2193D-BC1A-484C-BB15-6DF470547188}" type="datetimeFigureOut">
              <a:rPr lang="en-US" smtClean="0"/>
              <a:t>10/2/15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297041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2193D-BC1A-484C-BB15-6DF470547188}" type="datetimeFigureOut">
              <a:rPr lang="en-US" smtClean="0"/>
              <a:t>10/2/15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158065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2193D-BC1A-484C-BB15-6DF470547188}"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10045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2193D-BC1A-484C-BB15-6DF470547188}"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52AB6-3181-174B-8116-E3D800E04791}" type="slidenum">
              <a:rPr lang="en-US" smtClean="0"/>
              <a:t>‹#›</a:t>
            </a:fld>
            <a:endParaRPr lang="en-US"/>
          </a:p>
        </p:txBody>
      </p:sp>
    </p:spTree>
    <p:extLst>
      <p:ext uri="{BB962C8B-B14F-4D97-AF65-F5344CB8AC3E}">
        <p14:creationId xmlns:p14="http://schemas.microsoft.com/office/powerpoint/2010/main" val="3360799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2193D-BC1A-484C-BB15-6DF470547188}" type="datetimeFigureOut">
              <a:rPr lang="en-US" smtClean="0"/>
              <a:t>10/2/15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52AB6-3181-174B-8116-E3D800E04791}" type="slidenum">
              <a:rPr lang="en-US" smtClean="0"/>
              <a:t>‹#›</a:t>
            </a:fld>
            <a:endParaRPr lang="en-US"/>
          </a:p>
        </p:txBody>
      </p:sp>
    </p:spTree>
    <p:extLst>
      <p:ext uri="{BB962C8B-B14F-4D97-AF65-F5344CB8AC3E}">
        <p14:creationId xmlns:p14="http://schemas.microsoft.com/office/powerpoint/2010/main" val="290835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
        <p:nvSpPr>
          <p:cNvPr id="2" name="Title 1"/>
          <p:cNvSpPr>
            <a:spLocks noGrp="1"/>
          </p:cNvSpPr>
          <p:nvPr>
            <p:ph type="ctrTitle"/>
          </p:nvPr>
        </p:nvSpPr>
        <p:spPr/>
        <p:txBody>
          <a:bodyPr/>
          <a:lstStyle/>
          <a:p>
            <a:r>
              <a:rPr lang="en-US" dirty="0" smtClean="0"/>
              <a:t>Malawi</a:t>
            </a:r>
            <a:endParaRPr lang="en-US" dirty="0"/>
          </a:p>
        </p:txBody>
      </p:sp>
      <p:sp>
        <p:nvSpPr>
          <p:cNvPr id="3" name="Subtitle 2"/>
          <p:cNvSpPr>
            <a:spLocks noGrp="1"/>
          </p:cNvSpPr>
          <p:nvPr>
            <p:ph type="subTitle" idx="1"/>
          </p:nvPr>
        </p:nvSpPr>
        <p:spPr>
          <a:xfrm>
            <a:off x="826994" y="3095625"/>
            <a:ext cx="7490012" cy="1752600"/>
          </a:xfrm>
        </p:spPr>
        <p:txBody>
          <a:bodyPr>
            <a:normAutofit/>
          </a:bodyPr>
          <a:lstStyle/>
          <a:p>
            <a:r>
              <a:rPr lang="en-US" dirty="0" smtClean="0">
                <a:solidFill>
                  <a:srgbClr val="92D050"/>
                </a:solidFill>
              </a:rPr>
              <a:t>Economic and civil society development</a:t>
            </a:r>
          </a:p>
          <a:p>
            <a:r>
              <a:rPr lang="en-US" dirty="0" smtClean="0">
                <a:solidFill>
                  <a:srgbClr val="92D050"/>
                </a:solidFill>
              </a:rPr>
              <a:t>John Smith and Jane Doe</a:t>
            </a:r>
            <a:endParaRPr lang="en-US" dirty="0" smtClean="0">
              <a:solidFill>
                <a:srgbClr val="92D050"/>
              </a:solidFill>
            </a:endParaRPr>
          </a:p>
          <a:p>
            <a:pPr algn="l"/>
            <a:r>
              <a:rPr lang="en-US" dirty="0" smtClean="0">
                <a:solidFill>
                  <a:srgbClr val="92D050"/>
                </a:solidFill>
              </a:rPr>
              <a:t>September 12, 2013</a:t>
            </a:r>
            <a:endParaRPr lang="en-US" dirty="0">
              <a:solidFill>
                <a:srgbClr val="92D050"/>
              </a:solidFill>
            </a:endParaRPr>
          </a:p>
        </p:txBody>
      </p:sp>
    </p:spTree>
    <p:extLst>
      <p:ext uri="{BB962C8B-B14F-4D97-AF65-F5344CB8AC3E}">
        <p14:creationId xmlns:p14="http://schemas.microsoft.com/office/powerpoint/2010/main" val="90395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Malawi GDP growth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708465"/>
              </p:ext>
            </p:extLst>
          </p:nvPr>
        </p:nvGraphicFramePr>
        <p:xfrm>
          <a:off x="457200" y="1913551"/>
          <a:ext cx="1805632" cy="2866552"/>
        </p:xfrm>
        <a:graphic>
          <a:graphicData uri="http://schemas.openxmlformats.org/drawingml/2006/table">
            <a:tbl>
              <a:tblPr/>
              <a:tblGrid>
                <a:gridCol w="324085"/>
                <a:gridCol w="1481547"/>
              </a:tblGrid>
              <a:tr h="787642">
                <a:tc>
                  <a:txBody>
                    <a:bodyPr/>
                    <a:lstStyle/>
                    <a:p>
                      <a:pPr algn="l" fontAlgn="b"/>
                      <a:r>
                        <a:rPr lang="en-US" sz="1100" b="0" i="0" u="none" strike="noStrike">
                          <a:solidFill>
                            <a:srgbClr val="000000"/>
                          </a:solidFill>
                          <a:effectLst/>
                          <a:latin typeface="Calibri"/>
                        </a:rPr>
                        <a:t>Year</a:t>
                      </a:r>
                    </a:p>
                  </a:txBody>
                  <a:tcPr marL="12700" marR="12700" marT="1270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GNI per capita, PPP (current international $)</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2003</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2424656666</a:t>
                      </a:r>
                    </a:p>
                  </a:txBody>
                  <a:tcPr marL="12700" marR="12700" marT="12700" marB="0" anchor="b">
                    <a:lnL>
                      <a:noFill/>
                    </a:lnL>
                    <a:lnR>
                      <a:noFill/>
                    </a:lnR>
                    <a:lnT>
                      <a:noFill/>
                    </a:lnT>
                    <a:lnB>
                      <a:noFill/>
                    </a:lnB>
                  </a:tcPr>
                </a:tc>
              </a:tr>
              <a:tr h="207891">
                <a:tc>
                  <a:txBody>
                    <a:bodyPr/>
                    <a:lstStyle/>
                    <a:p>
                      <a:pPr algn="l" fontAlgn="b"/>
                      <a:r>
                        <a:rPr lang="en-US" sz="1100" b="0" i="0" u="none" strike="noStrike" dirty="0">
                          <a:solidFill>
                            <a:srgbClr val="000000"/>
                          </a:solidFill>
                          <a:effectLst/>
                          <a:latin typeface="Calibri"/>
                        </a:rPr>
                        <a:t>2004</a:t>
                      </a:r>
                    </a:p>
                  </a:txBody>
                  <a:tcPr marL="12700" marR="12700" marT="1270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2625127098</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2005</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2754995877</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2006</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3116789658</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2007</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3647817219</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2008</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4276769712</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2009</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5030639934</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2010</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5398616985</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2011</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5621000678</a:t>
                      </a:r>
                    </a:p>
                  </a:txBody>
                  <a:tcPr marL="12700" marR="12700" marT="12700" marB="0" anchor="b">
                    <a:lnL>
                      <a:noFill/>
                    </a:lnL>
                    <a:lnR>
                      <a:noFill/>
                    </a:lnR>
                    <a:lnT>
                      <a:noFill/>
                    </a:lnT>
                    <a:lnB>
                      <a:noFill/>
                    </a:lnB>
                  </a:tcPr>
                </a:tc>
              </a:tr>
              <a:tr h="207891">
                <a:tc>
                  <a:txBody>
                    <a:bodyPr/>
                    <a:lstStyle/>
                    <a:p>
                      <a:pPr algn="l" fontAlgn="b"/>
                      <a:r>
                        <a:rPr lang="en-US" sz="1100" b="0" i="0" u="none" strike="noStrike">
                          <a:solidFill>
                            <a:srgbClr val="000000"/>
                          </a:solidFill>
                          <a:effectLst/>
                          <a:latin typeface="Calibri"/>
                        </a:rPr>
                        <a:t>2012</a:t>
                      </a:r>
                    </a:p>
                  </a:txBody>
                  <a:tcPr marL="12700" marR="12700" marT="1270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4263794984</a:t>
                      </a:r>
                    </a:p>
                  </a:txBody>
                  <a:tcPr marL="12700" marR="12700" marT="12700" marB="0" anchor="b">
                    <a:lnL>
                      <a:noFill/>
                    </a:lnL>
                    <a:lnR>
                      <a:noFill/>
                    </a:lnR>
                    <a:lnT>
                      <a:noFill/>
                    </a:lnT>
                    <a:lnB>
                      <a:noFill/>
                    </a:lnB>
                  </a:tcPr>
                </a:tc>
              </a:tr>
            </a:tbl>
          </a:graphicData>
        </a:graphic>
      </p:graphicFrame>
      <p:sp>
        <p:nvSpPr>
          <p:cNvPr id="6" name="TextBox 5"/>
          <p:cNvSpPr txBox="1"/>
          <p:nvPr/>
        </p:nvSpPr>
        <p:spPr>
          <a:xfrm>
            <a:off x="4673600" y="2223170"/>
            <a:ext cx="184666" cy="369332"/>
          </a:xfrm>
          <a:prstGeom prst="rect">
            <a:avLst/>
          </a:prstGeom>
          <a:noFill/>
        </p:spPr>
        <p:txBody>
          <a:bodyPr wrap="none" rtlCol="0">
            <a:spAutoFit/>
          </a:bodyPr>
          <a:lstStyle/>
          <a:p>
            <a:endParaRPr lang="en-US" dirty="0"/>
          </a:p>
        </p:txBody>
      </p:sp>
      <p:sp>
        <p:nvSpPr>
          <p:cNvPr id="7" name="TextBox 6"/>
          <p:cNvSpPr txBox="1"/>
          <p:nvPr/>
        </p:nvSpPr>
        <p:spPr>
          <a:xfrm>
            <a:off x="2891520" y="1587708"/>
            <a:ext cx="5795279" cy="2081655"/>
          </a:xfrm>
          <a:prstGeom prst="rect">
            <a:avLst/>
          </a:prstGeom>
          <a:noFill/>
        </p:spPr>
        <p:txBody>
          <a:bodyPr wrap="square" rtlCol="0">
            <a:spAutoFit/>
          </a:bodyPr>
          <a:lstStyle/>
          <a:p>
            <a:r>
              <a:rPr lang="en-US" dirty="0" smtClean="0"/>
              <a:t>Malawi is a country in south-east Africa. It has borders with the countries of Tanzania, Zambia, and Mozambique. The capital of Malawi is Lilongwe and the spoken languages are English and the official language Chichewa. The total size is about 118480 km² and there are about 100 people per km². The official language of Malawi is English. Malawi is one of the poorest countries in the world.</a:t>
            </a:r>
            <a:endParaRPr lang="en-US" dirty="0"/>
          </a:p>
        </p:txBody>
      </p:sp>
      <p:sp>
        <p:nvSpPr>
          <p:cNvPr id="8" name="TextBox 7"/>
          <p:cNvSpPr txBox="1"/>
          <p:nvPr/>
        </p:nvSpPr>
        <p:spPr>
          <a:xfrm>
            <a:off x="2891519" y="3669363"/>
            <a:ext cx="5795280" cy="2862323"/>
          </a:xfrm>
          <a:prstGeom prst="rect">
            <a:avLst/>
          </a:prstGeom>
          <a:noFill/>
        </p:spPr>
        <p:txBody>
          <a:bodyPr wrap="square" rtlCol="0">
            <a:spAutoFit/>
          </a:bodyPr>
          <a:lstStyle/>
          <a:p>
            <a:r>
              <a:rPr lang="en-US" dirty="0" smtClean="0"/>
              <a:t>Malawi is among the world's least-developed and most-densely populated countries. Around 85% of the population live in rural areas. The economy is based on agriculture, and more than one-third of GDP and 90% of export revenues come from this. In the past, the economy has been dependent on substantial economic aid from the World Bank, the International Monetary Fund (IMF), and other countries. Malawi was ranked the 119th safest investment destination in the world in the March 2011 </a:t>
            </a:r>
            <a:r>
              <a:rPr lang="en-US" dirty="0" err="1" smtClean="0"/>
              <a:t>Euromoney</a:t>
            </a:r>
            <a:r>
              <a:rPr lang="en-US" dirty="0" smtClean="0"/>
              <a:t> Country Risk rankings.</a:t>
            </a:r>
            <a:endParaRPr lang="en-US" dirty="0"/>
          </a:p>
        </p:txBody>
      </p:sp>
    </p:spTree>
    <p:extLst>
      <p:ext uri="{BB962C8B-B14F-4D97-AF65-F5344CB8AC3E}">
        <p14:creationId xmlns:p14="http://schemas.microsoft.com/office/powerpoint/2010/main" val="635129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217</Words>
  <Application>Microsoft Macintosh PowerPoint</Application>
  <PresentationFormat>On-screen Show (4:3)</PresentationFormat>
  <Paragraphs>29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Office Theme</vt:lpstr>
      <vt:lpstr>Malawi</vt:lpstr>
      <vt:lpstr>Malawi GDP growth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Malawi</dc:title>
  <dc:creator>Andrew Heiss</dc:creator>
  <cp:lastModifiedBy>Andrew Heiss</cp:lastModifiedBy>
  <cp:revision>3</cp:revision>
  <dcterms:created xsi:type="dcterms:W3CDTF">2013-09-12T03:21:23Z</dcterms:created>
  <dcterms:modified xsi:type="dcterms:W3CDTF">2015-10-02T15:18:26Z</dcterms:modified>
</cp:coreProperties>
</file>