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77" r:id="rId3"/>
    <p:sldId id="282" r:id="rId4"/>
    <p:sldId id="280" r:id="rId5"/>
    <p:sldId id="278" r:id="rId6"/>
    <p:sldId id="279" r:id="rId7"/>
    <p:sldId id="257" r:id="rId8"/>
    <p:sldId id="276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A0B0"/>
    <a:srgbClr val="FD902E"/>
    <a:srgbClr val="15A53B"/>
    <a:srgbClr val="EB6841"/>
    <a:srgbClr val="6A4A3C"/>
    <a:srgbClr val="EDC951"/>
    <a:srgbClr val="00E700"/>
    <a:srgbClr val="0232EA"/>
    <a:srgbClr val="CC3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5377"/>
  </p:normalViewPr>
  <p:slideViewPr>
    <p:cSldViewPr snapToGrid="0" snapToObjects="1">
      <p:cViewPr varScale="1">
        <p:scale>
          <a:sx n="81" d="100"/>
          <a:sy n="81" d="100"/>
        </p:scale>
        <p:origin x="20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849C4-FE44-3E41-9750-77D5E7E8BE81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96EA4-CF7A-1B4A-B807-EA68F64C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9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Robin Williams, The Non-Designer’s Design and Type</a:t>
            </a:r>
            <a:r>
              <a:rPr lang="en-US" baseline="0" dirty="0" smtClean="0"/>
              <a:t>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0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0E2A-89CD-4341-A1DE-A1578F452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83B9-C899-AF4F-9182-1428E304C3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0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0E2A-89CD-4341-A1DE-A1578F452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83B9-C899-AF4F-9182-1428E304C3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5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0E2A-89CD-4341-A1DE-A1578F452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83B9-C899-AF4F-9182-1428E304C3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400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0E2A-89CD-4341-A1DE-A1578F452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83B9-C899-AF4F-9182-1428E304C3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33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A34C0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A34C05"/>
                </a:solidFill>
              </a:defRPr>
            </a:lvl1pPr>
            <a:lvl2pPr>
              <a:defRPr>
                <a:solidFill>
                  <a:srgbClr val="A34C05"/>
                </a:solidFill>
              </a:defRPr>
            </a:lvl2pPr>
            <a:lvl3pPr>
              <a:defRPr>
                <a:solidFill>
                  <a:srgbClr val="A34C05"/>
                </a:solidFill>
              </a:defRPr>
            </a:lvl3pPr>
            <a:lvl4pPr>
              <a:defRPr>
                <a:solidFill>
                  <a:srgbClr val="A34C05"/>
                </a:solidFill>
              </a:defRPr>
            </a:lvl4pPr>
            <a:lvl5pPr>
              <a:defRPr>
                <a:solidFill>
                  <a:srgbClr val="A34C05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0E2A-89CD-4341-A1DE-A1578F452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83B9-C899-AF4F-9182-1428E304C3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247732"/>
            <a:ext cx="12192000" cy="610269"/>
          </a:xfrm>
          <a:prstGeom prst="rect">
            <a:avLst/>
          </a:prstGeom>
          <a:solidFill>
            <a:srgbClr val="0D6D9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274638"/>
          </a:xfrm>
          <a:prstGeom prst="rect">
            <a:avLst/>
          </a:prstGeom>
          <a:solidFill>
            <a:srgbClr val="0D6D9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" y="1562084"/>
            <a:ext cx="10972800" cy="0"/>
          </a:xfrm>
          <a:prstGeom prst="line">
            <a:avLst/>
          </a:prstGeom>
          <a:ln>
            <a:solidFill>
              <a:srgbClr val="FD902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6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6778"/>
            <a:ext cx="10972800" cy="5337611"/>
          </a:xfrm>
        </p:spPr>
        <p:txBody>
          <a:bodyPr/>
          <a:lstStyle>
            <a:lvl1pPr>
              <a:defRPr>
                <a:solidFill>
                  <a:srgbClr val="A34C05"/>
                </a:solidFill>
              </a:defRPr>
            </a:lvl1pPr>
            <a:lvl2pPr>
              <a:defRPr>
                <a:solidFill>
                  <a:srgbClr val="A34C05"/>
                </a:solidFill>
              </a:defRPr>
            </a:lvl2pPr>
            <a:lvl3pPr>
              <a:defRPr>
                <a:solidFill>
                  <a:srgbClr val="A34C05"/>
                </a:solidFill>
              </a:defRPr>
            </a:lvl3pPr>
            <a:lvl4pPr>
              <a:defRPr>
                <a:solidFill>
                  <a:srgbClr val="A34C05"/>
                </a:solidFill>
              </a:defRPr>
            </a:lvl4pPr>
            <a:lvl5pPr>
              <a:defRPr>
                <a:solidFill>
                  <a:srgbClr val="A34C05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0E2A-89CD-4341-A1DE-A1578F452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83B9-C899-AF4F-9182-1428E304C3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247732"/>
            <a:ext cx="12192000" cy="610269"/>
          </a:xfrm>
          <a:prstGeom prst="rect">
            <a:avLst/>
          </a:prstGeom>
          <a:solidFill>
            <a:srgbClr val="0D6D9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274638"/>
          </a:xfrm>
          <a:prstGeom prst="rect">
            <a:avLst/>
          </a:prstGeom>
          <a:solidFill>
            <a:srgbClr val="0D6D9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81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0E2A-89CD-4341-A1DE-A1578F452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83B9-C899-AF4F-9182-1428E304C3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51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0E2A-89CD-4341-A1DE-A1578F452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83B9-C899-AF4F-9182-1428E304C3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17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0E2A-89CD-4341-A1DE-A1578F452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83B9-C899-AF4F-9182-1428E304C3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93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0E2A-89CD-4341-A1DE-A1578F452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83B9-C899-AF4F-9182-1428E304C3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1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0E2A-89CD-4341-A1DE-A1578F452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83B9-C899-AF4F-9182-1428E304C3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20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0E2A-89CD-4341-A1DE-A1578F452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83B9-C899-AF4F-9182-1428E304C3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67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9339"/>
            <a:ext cx="10972800" cy="958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29278"/>
            <a:ext cx="10972800" cy="4215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12940E2A-89CD-4341-A1DE-A1578F452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10/16/15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47583B9-C899-AF4F-9182-1428E304C3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70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A34C05"/>
          </a:solidFill>
          <a:latin typeface="Rockwell"/>
          <a:ea typeface="+mj-ea"/>
          <a:cs typeface="Rockwel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A34C05"/>
          </a:solidFill>
          <a:latin typeface="Source Sans Pro Light"/>
          <a:ea typeface="+mn-ea"/>
          <a:cs typeface="Source Sans Pro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A34C05"/>
          </a:solidFill>
          <a:latin typeface="Source Sans Pro Light"/>
          <a:ea typeface="+mn-ea"/>
          <a:cs typeface="Source Sans Pro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A34C05"/>
          </a:solidFill>
          <a:latin typeface="Source Sans Pro Light"/>
          <a:ea typeface="+mn-ea"/>
          <a:cs typeface="Source Sans Pro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A34C05"/>
          </a:solidFill>
          <a:latin typeface="Source Sans Pro Light"/>
          <a:ea typeface="+mn-ea"/>
          <a:cs typeface="Source Sans Pro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A34C05"/>
          </a:solidFill>
          <a:latin typeface="Source Sans Pro Light"/>
          <a:ea typeface="+mn-ea"/>
          <a:cs typeface="Source Sans Pro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6.png"/><Relationship Id="rId9" Type="http://schemas.openxmlformats.org/officeDocument/2006/relationships/image" Target="../media/image16.png"/><Relationship Id="rId10" Type="http://schemas.openxmlformats.org/officeDocument/2006/relationships/image" Target="../media/image7.png"/><Relationship Id="rId11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Enhancing basic statistical figures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Make pretty pictures like the New York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1295" y="942760"/>
            <a:ext cx="9049407" cy="1077218"/>
          </a:xfrm>
          <a:prstGeom prst="rect">
            <a:avLst/>
          </a:prstGeom>
          <a:solidFill>
            <a:srgbClr val="FD902E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4400" b="1" dirty="0" smtClean="0">
                <a:solidFill>
                  <a:prstClr val="white"/>
                </a:solidFill>
                <a:latin typeface="Source Sans Pro"/>
                <a:cs typeface="Source Sans Pro"/>
              </a:rPr>
              <a:t>The magic workflow</a:t>
            </a:r>
          </a:p>
          <a:p>
            <a:pPr algn="ctr" defTabSz="457200"/>
            <a:r>
              <a:rPr lang="en-US" sz="2000" b="1" dirty="0" smtClean="0">
                <a:solidFill>
                  <a:prstClr val="white"/>
                </a:solidFill>
                <a:latin typeface="Source Sans Pro"/>
                <a:cs typeface="Source Sans Pro"/>
              </a:rPr>
              <a:t>5 minutes</a:t>
            </a:r>
            <a:endParaRPr lang="en-US" sz="2000" b="1" dirty="0" smtClean="0">
              <a:solidFill>
                <a:prstClr val="white"/>
              </a:solidFill>
              <a:latin typeface="Source Sans Pro"/>
              <a:cs typeface="Source Sans Pr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293" y="3392538"/>
            <a:ext cx="9049407" cy="1077218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4400" b="1" dirty="0" smtClean="0">
                <a:solidFill>
                  <a:prstClr val="white"/>
                </a:solidFill>
                <a:latin typeface="Source Sans Pro"/>
                <a:cs typeface="Source Sans Pro"/>
              </a:rPr>
              <a:t>Make initial figure</a:t>
            </a:r>
          </a:p>
          <a:p>
            <a:pPr algn="ctr" defTabSz="457200"/>
            <a:r>
              <a:rPr lang="en-US" sz="2000" b="1" dirty="0" smtClean="0">
                <a:solidFill>
                  <a:prstClr val="white"/>
                </a:solidFill>
                <a:latin typeface="Source Sans Pro"/>
                <a:cs typeface="Source Sans Pro"/>
              </a:rPr>
              <a:t>20</a:t>
            </a:r>
            <a:r>
              <a:rPr lang="en-US" sz="2000" b="1" dirty="0" smtClean="0">
                <a:solidFill>
                  <a:prstClr val="white"/>
                </a:solidFill>
                <a:latin typeface="Source Sans Pro"/>
                <a:cs typeface="Source Sans Pro"/>
              </a:rPr>
              <a:t> minutes</a:t>
            </a:r>
            <a:endParaRPr lang="en-US" sz="2000" b="1" dirty="0">
              <a:solidFill>
                <a:prstClr val="white"/>
              </a:solidFill>
              <a:latin typeface="Source Sans Pro"/>
              <a:cs typeface="Source Sans Pr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1293" y="4617426"/>
            <a:ext cx="9049407" cy="1077218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4400" b="1" dirty="0" smtClean="0">
                <a:solidFill>
                  <a:prstClr val="white"/>
                </a:solidFill>
                <a:latin typeface="Source Sans Pro"/>
                <a:cs typeface="Source Sans Pro"/>
              </a:rPr>
              <a:t>Enhance figure</a:t>
            </a:r>
          </a:p>
          <a:p>
            <a:pPr algn="ctr" defTabSz="457200"/>
            <a:r>
              <a:rPr lang="en-US" sz="2000" b="1" dirty="0" smtClean="0">
                <a:solidFill>
                  <a:prstClr val="white"/>
                </a:solidFill>
                <a:latin typeface="Source Sans Pro"/>
                <a:cs typeface="Source Sans Pro"/>
              </a:rPr>
              <a:t>20 minutes</a:t>
            </a:r>
            <a:endParaRPr lang="en-US" sz="2000" b="1" dirty="0">
              <a:solidFill>
                <a:prstClr val="white"/>
              </a:solidFill>
              <a:latin typeface="Source Sans Pro"/>
              <a:cs typeface="Source Sans Pr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1293" y="2167649"/>
            <a:ext cx="9049407" cy="1077218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4400" b="1" dirty="0" smtClean="0">
                <a:solidFill>
                  <a:prstClr val="white"/>
                </a:solidFill>
                <a:latin typeface="Source Sans Pro"/>
                <a:cs typeface="Source Sans Pro"/>
              </a:rPr>
              <a:t>Vectors vs. bitmaps</a:t>
            </a:r>
          </a:p>
          <a:p>
            <a:pPr algn="ctr" defTabSz="457200"/>
            <a:r>
              <a:rPr lang="en-US" sz="2000" b="1" dirty="0" smtClean="0">
                <a:solidFill>
                  <a:prstClr val="white"/>
                </a:solidFill>
                <a:latin typeface="Source Sans Pro"/>
                <a:cs typeface="Source Sans Pro"/>
              </a:rPr>
              <a:t>10 minutes</a:t>
            </a:r>
            <a:endParaRPr lang="en-US" sz="2000" b="1" dirty="0">
              <a:solidFill>
                <a:prstClr val="white"/>
              </a:solidFill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6687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going to do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27889"/>
            <a:ext cx="5147472" cy="25737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304" y="2427889"/>
            <a:ext cx="5432096" cy="25737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1085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400" b="1" dirty="0" smtClean="0">
                <a:solidFill>
                  <a:schemeClr val="bg1"/>
                </a:solidFill>
                <a:latin typeface="Source Sans Pro Light"/>
                <a:cs typeface="Source Sans Pro Light"/>
              </a:rPr>
              <a:t>Magic workflow  </a:t>
            </a:r>
            <a:r>
              <a:rPr lang="en-US" sz="2400" b="1" dirty="0" smtClean="0">
                <a:solidFill>
                  <a:srgbClr val="00B0F0"/>
                </a:solidFill>
                <a:latin typeface="Source Sans Pro Light"/>
                <a:cs typeface="Source Sans Pro Light"/>
              </a:rPr>
              <a:t>|  File types  |  Make initial figure  |  </a:t>
            </a:r>
            <a:r>
              <a:rPr lang="en-US" sz="2400" b="1" smtClean="0">
                <a:solidFill>
                  <a:srgbClr val="00B0F0"/>
                </a:solidFill>
                <a:latin typeface="Source Sans Pro Light"/>
                <a:cs typeface="Source Sans Pro Light"/>
              </a:rPr>
              <a:t>Enhance figure</a:t>
            </a:r>
            <a:endParaRPr lang="en-US" sz="2400" b="1" dirty="0">
              <a:solidFill>
                <a:srgbClr val="00B0F0"/>
              </a:solidFill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46743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Magic Workflow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998694"/>
            <a:ext cx="1518155" cy="15139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186" y="3891344"/>
            <a:ext cx="1242527" cy="12425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956" y="2508876"/>
            <a:ext cx="1526989" cy="11834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9946" y="2566248"/>
            <a:ext cx="1216232" cy="11894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944" y="3927137"/>
            <a:ext cx="1170940" cy="11709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3925" y="2998695"/>
            <a:ext cx="1461150" cy="1513914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716306" y="3755651"/>
            <a:ext cx="1035423" cy="0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31143" y="3755651"/>
            <a:ext cx="1035423" cy="0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310977" y="3755651"/>
            <a:ext cx="1035423" cy="0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631085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400" b="1" dirty="0" smtClean="0">
                <a:solidFill>
                  <a:schemeClr val="bg1"/>
                </a:solidFill>
                <a:latin typeface="Source Sans Pro Light"/>
                <a:cs typeface="Source Sans Pro Light"/>
              </a:rPr>
              <a:t>Magic workflow  </a:t>
            </a:r>
            <a:r>
              <a:rPr lang="en-US" sz="2400" b="1" dirty="0" smtClean="0">
                <a:solidFill>
                  <a:srgbClr val="00B0F0"/>
                </a:solidFill>
                <a:latin typeface="Source Sans Pro Light"/>
                <a:cs typeface="Source Sans Pro Light"/>
              </a:rPr>
              <a:t>|  File types  |  Make initial figure  |  </a:t>
            </a:r>
            <a:r>
              <a:rPr lang="en-US" sz="2400" b="1" smtClean="0">
                <a:solidFill>
                  <a:srgbClr val="00B0F0"/>
                </a:solidFill>
                <a:latin typeface="Source Sans Pro Light"/>
                <a:cs typeface="Source Sans Pro Light"/>
              </a:rPr>
              <a:t>Enhance figure</a:t>
            </a:r>
            <a:endParaRPr lang="en-US" sz="2400" b="1" dirty="0">
              <a:solidFill>
                <a:srgbClr val="00B0F0"/>
              </a:solidFill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79820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types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28165" y="1853449"/>
            <a:ext cx="3810254" cy="646331"/>
          </a:xfrm>
          <a:prstGeom prst="rect">
            <a:avLst/>
          </a:prstGeom>
          <a:solidFill>
            <a:srgbClr val="FD902E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600" b="1" smtClean="0">
                <a:solidFill>
                  <a:prstClr val="white"/>
                </a:solidFill>
                <a:latin typeface="Source Sans Pro"/>
                <a:cs typeface="Source Sans Pro"/>
              </a:rPr>
              <a:t>Bitmap</a:t>
            </a:r>
            <a:endParaRPr lang="en-US" sz="3600" b="1" dirty="0">
              <a:solidFill>
                <a:prstClr val="white"/>
              </a:solidFill>
              <a:latin typeface="Source Sans Pro"/>
              <a:cs typeface="Source Sans Pr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67028" y="1853449"/>
            <a:ext cx="3810254" cy="646331"/>
          </a:xfrm>
          <a:prstGeom prst="rect">
            <a:avLst/>
          </a:prstGeom>
          <a:solidFill>
            <a:srgbClr val="FD902E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600" b="1" dirty="0" smtClean="0">
                <a:solidFill>
                  <a:prstClr val="white"/>
                </a:solidFill>
                <a:latin typeface="Source Sans Pro"/>
                <a:cs typeface="Source Sans Pro"/>
              </a:rPr>
              <a:t>Vector</a:t>
            </a:r>
            <a:endParaRPr lang="en-US" sz="3600" b="1" dirty="0">
              <a:solidFill>
                <a:prstClr val="white"/>
              </a:solidFill>
              <a:latin typeface="Source Sans Pro"/>
              <a:cs typeface="Source Sans Pr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28165" y="2554944"/>
            <a:ext cx="3810254" cy="461665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400" b="1" dirty="0">
                <a:solidFill>
                  <a:prstClr val="white"/>
                </a:solidFill>
                <a:latin typeface="Source Sans Pro"/>
                <a:cs typeface="Source Sans Pro"/>
              </a:rPr>
              <a:t>j</a:t>
            </a:r>
            <a:r>
              <a:rPr lang="en-US" sz="2400" b="1" dirty="0" smtClean="0">
                <a:solidFill>
                  <a:prstClr val="white"/>
                </a:solidFill>
                <a:latin typeface="Source Sans Pro"/>
                <a:cs typeface="Source Sans Pro"/>
              </a:rPr>
              <a:t>peg, </a:t>
            </a:r>
            <a:r>
              <a:rPr lang="en-US" sz="2400" b="1" dirty="0" err="1" smtClean="0">
                <a:solidFill>
                  <a:prstClr val="white"/>
                </a:solidFill>
                <a:latin typeface="Source Sans Pro"/>
                <a:cs typeface="Source Sans Pro"/>
              </a:rPr>
              <a:t>png</a:t>
            </a:r>
            <a:r>
              <a:rPr lang="en-US" sz="2400" b="1" dirty="0" smtClean="0">
                <a:solidFill>
                  <a:prstClr val="white"/>
                </a:solidFill>
                <a:latin typeface="Source Sans Pro"/>
                <a:cs typeface="Source Sans Pro"/>
              </a:rPr>
              <a:t>, gif</a:t>
            </a:r>
            <a:endParaRPr lang="en-US" sz="2400" b="1" dirty="0">
              <a:solidFill>
                <a:prstClr val="white"/>
              </a:solidFill>
              <a:latin typeface="Source Sans Pro"/>
              <a:cs typeface="Source Sans Pr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67028" y="2554945"/>
            <a:ext cx="3810254" cy="461665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400" b="1" dirty="0">
                <a:solidFill>
                  <a:prstClr val="white"/>
                </a:solidFill>
                <a:latin typeface="Source Sans Pro"/>
                <a:cs typeface="Source Sans Pro"/>
              </a:rPr>
              <a:t>p</a:t>
            </a:r>
            <a:r>
              <a:rPr lang="en-US" sz="2400" b="1" dirty="0" smtClean="0">
                <a:solidFill>
                  <a:prstClr val="white"/>
                </a:solidFill>
                <a:latin typeface="Source Sans Pro"/>
                <a:cs typeface="Source Sans Pro"/>
              </a:rPr>
              <a:t>df, </a:t>
            </a:r>
            <a:r>
              <a:rPr lang="en-US" sz="2400" b="1" dirty="0" err="1" smtClean="0">
                <a:solidFill>
                  <a:prstClr val="white"/>
                </a:solidFill>
                <a:latin typeface="Source Sans Pro"/>
                <a:cs typeface="Source Sans Pro"/>
              </a:rPr>
              <a:t>svg</a:t>
            </a:r>
            <a:endParaRPr lang="en-US" sz="2400" b="1" dirty="0">
              <a:solidFill>
                <a:prstClr val="white"/>
              </a:solidFill>
              <a:latin typeface="Source Sans Pro"/>
              <a:cs typeface="Source Sans Pro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78" y="3585818"/>
            <a:ext cx="5355575" cy="21291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4941" t="10800" r="3904" b="9637"/>
          <a:stretch/>
        </p:blipFill>
        <p:spPr>
          <a:xfrm>
            <a:off x="6333565" y="3590365"/>
            <a:ext cx="5540188" cy="215152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0" y="631085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400" b="1" dirty="0" smtClean="0">
                <a:solidFill>
                  <a:srgbClr val="00B0F0"/>
                </a:solidFill>
                <a:latin typeface="Source Sans Pro Light"/>
                <a:cs typeface="Source Sans Pro Light"/>
              </a:rPr>
              <a:t>Magic workflow  |  </a:t>
            </a:r>
            <a:r>
              <a:rPr lang="en-US" sz="2400" b="1" dirty="0" smtClean="0">
                <a:solidFill>
                  <a:schemeClr val="bg1"/>
                </a:solidFill>
                <a:latin typeface="Source Sans Pro Light"/>
                <a:cs typeface="Source Sans Pro Light"/>
              </a:rPr>
              <a:t>File types  </a:t>
            </a:r>
            <a:r>
              <a:rPr lang="en-US" sz="2400" b="1" dirty="0" smtClean="0">
                <a:solidFill>
                  <a:srgbClr val="00B0F0"/>
                </a:solidFill>
                <a:latin typeface="Source Sans Pro Light"/>
                <a:cs typeface="Source Sans Pro Light"/>
              </a:rPr>
              <a:t>|  Make initial figure  |  Enhance figure</a:t>
            </a:r>
            <a:endParaRPr lang="en-US" sz="2400" b="1" dirty="0">
              <a:solidFill>
                <a:srgbClr val="00B0F0"/>
              </a:solidFill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39906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format do I use?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38207" y="2543839"/>
            <a:ext cx="6067351" cy="523220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b="1" dirty="0" smtClean="0">
                <a:solidFill>
                  <a:prstClr val="white"/>
                </a:solidFill>
                <a:latin typeface="Source Sans Pro"/>
                <a:cs typeface="Source Sans Pro"/>
              </a:rPr>
              <a:t>JPEG: Photographs</a:t>
            </a:r>
            <a:endParaRPr lang="en-US" sz="2800" b="1" dirty="0">
              <a:solidFill>
                <a:prstClr val="white"/>
              </a:solidFill>
              <a:latin typeface="Source Sans Pro"/>
              <a:cs typeface="Source Sans Pr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66755" y="1797495"/>
            <a:ext cx="3810254" cy="646331"/>
          </a:xfrm>
          <a:prstGeom prst="rect">
            <a:avLst/>
          </a:prstGeom>
          <a:solidFill>
            <a:srgbClr val="FD902E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600" b="1" dirty="0" smtClean="0">
                <a:solidFill>
                  <a:prstClr val="white"/>
                </a:solidFill>
                <a:latin typeface="Source Sans Pro"/>
                <a:cs typeface="Source Sans Pro"/>
              </a:rPr>
              <a:t>Bitmaps</a:t>
            </a:r>
            <a:endParaRPr lang="en-US" sz="3600" b="1" dirty="0">
              <a:solidFill>
                <a:prstClr val="white"/>
              </a:solidFill>
              <a:latin typeface="Source Sans Pro"/>
              <a:cs typeface="Source Sans Pr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51654" y="3174604"/>
            <a:ext cx="6067351" cy="523220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b="1" dirty="0" smtClean="0">
                <a:solidFill>
                  <a:prstClr val="white"/>
                </a:solidFill>
                <a:latin typeface="Source Sans Pro"/>
                <a:cs typeface="Source Sans Pro"/>
              </a:rPr>
              <a:t>PNG/GIF: Figures with limited colors</a:t>
            </a:r>
            <a:endParaRPr lang="en-US" sz="2800" b="1" dirty="0">
              <a:solidFill>
                <a:prstClr val="white"/>
              </a:solidFill>
              <a:latin typeface="Source Sans Pro"/>
              <a:cs typeface="Source Sans Pr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38207" y="3805370"/>
            <a:ext cx="6067351" cy="523220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b="1" dirty="0" smtClean="0">
                <a:solidFill>
                  <a:prstClr val="white"/>
                </a:solidFill>
                <a:latin typeface="Source Sans Pro"/>
                <a:cs typeface="Source Sans Pro"/>
              </a:rPr>
              <a:t>Anything you put in Word</a:t>
            </a:r>
            <a:endParaRPr lang="en-US" sz="2800" b="1" dirty="0">
              <a:solidFill>
                <a:prstClr val="white"/>
              </a:solidFill>
              <a:latin typeface="Source Sans Pro"/>
              <a:cs typeface="Source Sans Pr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48082" y="5467620"/>
            <a:ext cx="4809565" cy="523220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b="1" dirty="0" smtClean="0">
                <a:solidFill>
                  <a:prstClr val="white"/>
                </a:solidFill>
                <a:latin typeface="Source Sans Pro"/>
                <a:cs typeface="Source Sans Pro"/>
              </a:rPr>
              <a:t>SVG: Vectors online</a:t>
            </a:r>
            <a:endParaRPr lang="en-US" sz="2800" b="1" dirty="0">
              <a:solidFill>
                <a:prstClr val="white"/>
              </a:solidFill>
              <a:latin typeface="Source Sans Pro"/>
              <a:cs typeface="Source Sans Pr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66755" y="4705296"/>
            <a:ext cx="3810254" cy="646331"/>
          </a:xfrm>
          <a:prstGeom prst="rect">
            <a:avLst/>
          </a:prstGeom>
          <a:solidFill>
            <a:srgbClr val="FD902E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600" b="1" dirty="0" smtClean="0">
                <a:solidFill>
                  <a:prstClr val="white"/>
                </a:solidFill>
                <a:latin typeface="Source Sans Pro"/>
                <a:cs typeface="Source Sans Pro"/>
              </a:rPr>
              <a:t>Vectors</a:t>
            </a:r>
            <a:endParaRPr lang="en-US" sz="3600" b="1" dirty="0">
              <a:solidFill>
                <a:prstClr val="white"/>
              </a:solidFill>
              <a:latin typeface="Source Sans Pro"/>
              <a:cs typeface="Source Sans Pro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9564" y="5467620"/>
            <a:ext cx="4809565" cy="523220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b="1" dirty="0" smtClean="0">
                <a:solidFill>
                  <a:prstClr val="white"/>
                </a:solidFill>
                <a:latin typeface="Source Sans Pro"/>
                <a:cs typeface="Source Sans Pro"/>
              </a:rPr>
              <a:t>PDF: Anything vector based</a:t>
            </a:r>
            <a:endParaRPr lang="en-US" sz="2800" b="1" dirty="0">
              <a:solidFill>
                <a:prstClr val="white"/>
              </a:solidFill>
              <a:latin typeface="Source Sans Pro"/>
              <a:cs typeface="Source Sans Pr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631085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400" b="1" dirty="0" smtClean="0">
                <a:solidFill>
                  <a:srgbClr val="00B0F0"/>
                </a:solidFill>
                <a:latin typeface="Source Sans Pro Light"/>
                <a:cs typeface="Source Sans Pro Light"/>
              </a:rPr>
              <a:t>Magic workflow  |  </a:t>
            </a:r>
            <a:r>
              <a:rPr lang="en-US" sz="2400" b="1" dirty="0" smtClean="0">
                <a:solidFill>
                  <a:schemeClr val="bg1"/>
                </a:solidFill>
                <a:latin typeface="Source Sans Pro Light"/>
                <a:cs typeface="Source Sans Pro Light"/>
              </a:rPr>
              <a:t>File types  </a:t>
            </a:r>
            <a:r>
              <a:rPr lang="en-US" sz="2400" b="1" dirty="0" smtClean="0">
                <a:solidFill>
                  <a:srgbClr val="00B0F0"/>
                </a:solidFill>
                <a:latin typeface="Source Sans Pro Light"/>
                <a:cs typeface="Source Sans Pro Light"/>
              </a:rPr>
              <a:t>|  Make initial figure  |  Enhance figure</a:t>
            </a:r>
            <a:endParaRPr lang="en-US" sz="2400" b="1" dirty="0">
              <a:solidFill>
                <a:srgbClr val="00B0F0"/>
              </a:solidFill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99848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programs do I </a:t>
            </a:r>
            <a:r>
              <a:rPr lang="en-US" dirty="0" smtClean="0"/>
              <a:t>use?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9174819" y="3578129"/>
            <a:ext cx="2407581" cy="765457"/>
            <a:chOff x="3991596" y="1919884"/>
            <a:chExt cx="10225948" cy="325120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1596" y="1919884"/>
              <a:ext cx="3251200" cy="32512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8970" y="1919884"/>
              <a:ext cx="3251200" cy="32512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66344" y="1919884"/>
              <a:ext cx="3251200" cy="3251200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6147" y="2195700"/>
            <a:ext cx="1252003" cy="12162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7970" y="2222528"/>
            <a:ext cx="1260946" cy="12251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4944" y="2222528"/>
            <a:ext cx="1216232" cy="11894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35" y="4469637"/>
            <a:ext cx="1170940" cy="11709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587" y="4469637"/>
            <a:ext cx="1170940" cy="11709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540" y="4469637"/>
            <a:ext cx="1170940" cy="117093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725595" y="3699248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EB6841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Photos</a:t>
            </a:r>
            <a:endParaRPr lang="en-US" sz="2800" b="1" dirty="0">
              <a:solidFill>
                <a:srgbClr val="EB6841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96862" y="3699248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EB6841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Documents</a:t>
            </a:r>
            <a:endParaRPr lang="en-US" sz="2800" b="1" dirty="0">
              <a:solidFill>
                <a:srgbClr val="EB6841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42042" y="3699248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EB6841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Vectors</a:t>
            </a:r>
            <a:endParaRPr lang="en-US" sz="2800" b="1" dirty="0">
              <a:solidFill>
                <a:srgbClr val="EB6841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8316" y="5640576"/>
            <a:ext cx="933763" cy="49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5A0B0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GIMP</a:t>
            </a:r>
            <a:endParaRPr lang="en-US" b="1" dirty="0">
              <a:solidFill>
                <a:srgbClr val="05A0B0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03219" y="5640576"/>
            <a:ext cx="1228500" cy="49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05A0B0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Scribus</a:t>
            </a:r>
            <a:endParaRPr lang="en-US" b="1" dirty="0">
              <a:solidFill>
                <a:srgbClr val="05A0B0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31479" y="5640576"/>
            <a:ext cx="1429265" cy="49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05A0B0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Inkscape</a:t>
            </a:r>
            <a:endParaRPr lang="en-US" b="1" dirty="0">
              <a:solidFill>
                <a:srgbClr val="05A0B0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84180" y="1800340"/>
            <a:ext cx="1689831" cy="49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5A0B0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Photoshop</a:t>
            </a:r>
            <a:endParaRPr lang="en-US" b="1" dirty="0">
              <a:solidFill>
                <a:srgbClr val="05A0B0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74952" y="1800340"/>
            <a:ext cx="1401499" cy="49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5A0B0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InDesign</a:t>
            </a:r>
            <a:endParaRPr lang="en-US" b="1" dirty="0">
              <a:solidFill>
                <a:srgbClr val="05A0B0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88487" y="1800340"/>
            <a:ext cx="1583040" cy="49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5A0B0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Illustrator</a:t>
            </a:r>
            <a:endParaRPr lang="en-US" b="1" dirty="0">
              <a:solidFill>
                <a:srgbClr val="05A0B0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0" y="631085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400" b="1" dirty="0" smtClean="0">
                <a:solidFill>
                  <a:srgbClr val="00B0F0"/>
                </a:solidFill>
                <a:latin typeface="Source Sans Pro Light"/>
                <a:cs typeface="Source Sans Pro Light"/>
              </a:rPr>
              <a:t>Magic workflow  |  </a:t>
            </a:r>
            <a:r>
              <a:rPr lang="en-US" sz="2400" b="1" dirty="0" smtClean="0">
                <a:solidFill>
                  <a:schemeClr val="bg1"/>
                </a:solidFill>
                <a:latin typeface="Source Sans Pro Light"/>
                <a:cs typeface="Source Sans Pro Light"/>
              </a:rPr>
              <a:t>File types  </a:t>
            </a:r>
            <a:r>
              <a:rPr lang="en-US" sz="2400" b="1" dirty="0" smtClean="0">
                <a:solidFill>
                  <a:srgbClr val="00B0F0"/>
                </a:solidFill>
                <a:latin typeface="Source Sans Pro Light"/>
                <a:cs typeface="Source Sans Pro Light"/>
              </a:rPr>
              <a:t>|  Make initial figure  |  Enhance figure</a:t>
            </a:r>
            <a:endParaRPr lang="en-US" sz="2400" b="1" dirty="0">
              <a:solidFill>
                <a:srgbClr val="00B0F0"/>
              </a:solidFill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0215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initial figure in R and Stata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33448" y="2613905"/>
            <a:ext cx="7725103" cy="769441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4400" b="1" smtClean="0">
                <a:solidFill>
                  <a:prstClr val="white"/>
                </a:solidFill>
                <a:latin typeface="Source Sans Pro"/>
                <a:cs typeface="Source Sans Pro"/>
              </a:rPr>
              <a:t>andhs.co</a:t>
            </a:r>
            <a:r>
              <a:rPr lang="en-US" sz="4400" b="1" dirty="0" smtClean="0">
                <a:solidFill>
                  <a:prstClr val="white"/>
                </a:solidFill>
                <a:latin typeface="Source Sans Pro"/>
                <a:cs typeface="Source Sans Pro"/>
              </a:rPr>
              <a:t>/hotdogs</a:t>
            </a:r>
            <a:endParaRPr lang="en-US" sz="4400" b="1" dirty="0">
              <a:solidFill>
                <a:prstClr val="white"/>
              </a:solidFill>
              <a:latin typeface="Source Sans Pro"/>
              <a:cs typeface="Source Sans Pr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31085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400" b="1" dirty="0" smtClean="0">
                <a:solidFill>
                  <a:srgbClr val="00B0F0"/>
                </a:solidFill>
                <a:latin typeface="Source Sans Pro Light"/>
                <a:cs typeface="Source Sans Pro Light"/>
              </a:rPr>
              <a:t>Magic workflow  |  File types  |  </a:t>
            </a:r>
            <a:r>
              <a:rPr lang="en-US" sz="2400" b="1" dirty="0" smtClean="0">
                <a:solidFill>
                  <a:schemeClr val="bg1"/>
                </a:solidFill>
                <a:latin typeface="Source Sans Pro Light"/>
                <a:cs typeface="Source Sans Pro Light"/>
              </a:rPr>
              <a:t>Make initial figure  </a:t>
            </a:r>
            <a:r>
              <a:rPr lang="en-US" sz="2400" b="1" dirty="0" smtClean="0">
                <a:solidFill>
                  <a:srgbClr val="00B0F0"/>
                </a:solidFill>
                <a:latin typeface="Source Sans Pro Light"/>
                <a:cs typeface="Source Sans Pro Light"/>
              </a:rPr>
              <a:t>|  Enhance figure</a:t>
            </a:r>
            <a:endParaRPr lang="en-US" sz="2400" b="1" dirty="0">
              <a:solidFill>
                <a:srgbClr val="00B0F0"/>
              </a:solidFill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50389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 figure with </a:t>
            </a:r>
            <a:r>
              <a:rPr lang="en-US" dirty="0" err="1" smtClean="0"/>
              <a:t>Inkscape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31085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400" b="1" dirty="0" smtClean="0">
                <a:solidFill>
                  <a:srgbClr val="00B0F0"/>
                </a:solidFill>
                <a:latin typeface="Source Sans Pro Light"/>
                <a:cs typeface="Source Sans Pro Light"/>
              </a:rPr>
              <a:t>Magic workflow  |  File types  |  Make initial figure  |  </a:t>
            </a:r>
            <a:r>
              <a:rPr lang="en-US" sz="2400" b="1" dirty="0" smtClean="0">
                <a:solidFill>
                  <a:schemeClr val="bg1"/>
                </a:solidFill>
                <a:latin typeface="Source Sans Pro Light"/>
                <a:cs typeface="Source Sans Pro Light"/>
              </a:rPr>
              <a:t>Enhance figure</a:t>
            </a:r>
            <a:endParaRPr lang="en-US" sz="2400" b="1" dirty="0">
              <a:solidFill>
                <a:schemeClr val="bg1"/>
              </a:solidFill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54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205</Words>
  <Application>Microsoft Macintosh PowerPoint</Application>
  <PresentationFormat>Widescreen</PresentationFormat>
  <Paragraphs>47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Rockwell</vt:lpstr>
      <vt:lpstr>Source Sans Pro</vt:lpstr>
      <vt:lpstr>Source Sans Pro Light</vt:lpstr>
      <vt:lpstr>Source Sans Pro Semibold</vt:lpstr>
      <vt:lpstr>Arial</vt:lpstr>
      <vt:lpstr>1_Office Theme</vt:lpstr>
      <vt:lpstr>Enhancing basic statistical figures</vt:lpstr>
      <vt:lpstr>PowerPoint Presentation</vt:lpstr>
      <vt:lpstr>What we’re going to do</vt:lpstr>
      <vt:lpstr>The Magic Workflow</vt:lpstr>
      <vt:lpstr>Image types</vt:lpstr>
      <vt:lpstr>Which format do I use?</vt:lpstr>
      <vt:lpstr>Which programs do I use?</vt:lpstr>
      <vt:lpstr>Make initial figure in R and Stata</vt:lpstr>
      <vt:lpstr>Enhance figure with Inkscape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Heiss</dc:creator>
  <cp:lastModifiedBy>Andrew Heiss</cp:lastModifiedBy>
  <cp:revision>22</cp:revision>
  <dcterms:created xsi:type="dcterms:W3CDTF">2015-10-02T14:21:17Z</dcterms:created>
  <dcterms:modified xsi:type="dcterms:W3CDTF">2015-10-16T16:50:20Z</dcterms:modified>
</cp:coreProperties>
</file>