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56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4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2394-36F7-438F-94B3-4B17B2934CE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8522-2FE3-4111-A05C-AE1BFFA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Sell vs. give-away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8522-2FE3-4111-A05C-AE1BFFAD92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4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7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66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A9C42A-DB12-4F97-8EE4-9BBDCA996C72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46049E-811E-42AF-9C5D-8F3A0BACC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economics-finance-domain/microeconomics/consumer-producer-surplus/externalities-topic/v/taxes-for-factoring-in-negative-externaliti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photo&#10;&#10;Description generated with very high confidence">
            <a:extLst>
              <a:ext uri="{FF2B5EF4-FFF2-40B4-BE49-F238E27FC236}">
                <a16:creationId xmlns:a16="http://schemas.microsoft.com/office/drawing/2014/main" id="{461C5A27-54B8-4612-817D-5BD123BF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5" y="574237"/>
            <a:ext cx="9848258" cy="58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D9B1-8E2B-4365-BB8A-FD89080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83" y="475659"/>
            <a:ext cx="3657600" cy="1177076"/>
          </a:xfrm>
        </p:spPr>
        <p:txBody>
          <a:bodyPr>
            <a:normAutofit/>
          </a:bodyPr>
          <a:lstStyle/>
          <a:p>
            <a:r>
              <a:rPr lang="en-US" sz="3200" dirty="0"/>
              <a:t>Concept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752D-A3CD-4C56-A96B-049FB76A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733" y="475659"/>
            <a:ext cx="5828284" cy="5839948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US" sz="2400" dirty="0"/>
              <a:t>What’s an externality?</a:t>
            </a:r>
          </a:p>
          <a:p>
            <a:r>
              <a:rPr lang="en-US" sz="2400" dirty="0"/>
              <a:t>What’s the difference between positive and negative externalities?</a:t>
            </a:r>
          </a:p>
          <a:p>
            <a:r>
              <a:rPr lang="en-US" sz="2400" dirty="0"/>
              <a:t>What are solutions to externalities?</a:t>
            </a:r>
          </a:p>
          <a:p>
            <a:r>
              <a:rPr lang="en-US" sz="2400" dirty="0"/>
              <a:t>What is the difference between a </a:t>
            </a:r>
            <a:r>
              <a:rPr lang="en-US" sz="2400" dirty="0" err="1"/>
              <a:t>Pigovian</a:t>
            </a:r>
            <a:r>
              <a:rPr lang="en-US" sz="2400" dirty="0"/>
              <a:t> tax and a sin tax?</a:t>
            </a:r>
          </a:p>
          <a:p>
            <a:r>
              <a:rPr lang="en-US" sz="2400" dirty="0"/>
              <a:t>When is a </a:t>
            </a:r>
            <a:r>
              <a:rPr lang="en-US" sz="2400" dirty="0" err="1"/>
              <a:t>Pigovian</a:t>
            </a:r>
            <a:r>
              <a:rPr lang="en-US" sz="2400" dirty="0"/>
              <a:t> tax regressive?</a:t>
            </a:r>
          </a:p>
          <a:p>
            <a:r>
              <a:rPr lang="en-US" sz="2400" dirty="0"/>
              <a:t>Which is better, </a:t>
            </a:r>
            <a:r>
              <a:rPr lang="en-US" sz="2400" dirty="0" err="1"/>
              <a:t>Coasian</a:t>
            </a:r>
            <a:r>
              <a:rPr lang="en-US" sz="2400" dirty="0"/>
              <a:t> solutions, Quantity solutions, </a:t>
            </a:r>
            <a:r>
              <a:rPr lang="en-US" sz="2400" dirty="0" err="1"/>
              <a:t>Pigovian</a:t>
            </a:r>
            <a:r>
              <a:rPr lang="en-US" sz="2400" dirty="0"/>
              <a:t> tax, or Cap and Trade?</a:t>
            </a:r>
          </a:p>
          <a:p>
            <a:pPr lvl="1"/>
            <a:r>
              <a:rPr lang="en-US" sz="2000" dirty="0"/>
              <a:t>Under which conditions?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32AA-8E6B-4745-97BF-185A38C0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1777" y="1971260"/>
            <a:ext cx="3657600" cy="2091267"/>
          </a:xfrm>
        </p:spPr>
        <p:txBody>
          <a:bodyPr/>
          <a:lstStyle/>
          <a:p>
            <a:pPr algn="ctr"/>
            <a:r>
              <a:rPr lang="en-US" sz="2400" b="1" dirty="0"/>
              <a:t>Could you hold an intelligent conversation about these topics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36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F829-0FF6-4710-9B2A-B0D1F90B3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195"/>
            <a:ext cx="9144000" cy="973374"/>
          </a:xfrm>
        </p:spPr>
        <p:txBody>
          <a:bodyPr/>
          <a:lstStyle/>
          <a:p>
            <a:r>
              <a:rPr lang="en-US" dirty="0"/>
              <a:t>Negative Externalities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334DB-B462-48F8-BB80-66FFA33C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3263"/>
            <a:ext cx="9144000" cy="3651920"/>
          </a:xfrm>
          <a:solidFill>
            <a:schemeClr val="tx1">
              <a:alpha val="50000"/>
            </a:schemeClr>
          </a:solidFill>
        </p:spPr>
        <p:txBody>
          <a:bodyPr numCol="3">
            <a:normAutofit/>
          </a:bodyPr>
          <a:lstStyle/>
          <a:p>
            <a:pPr algn="l"/>
            <a:r>
              <a:rPr lang="en-US" sz="2400" dirty="0"/>
              <a:t>Pollution</a:t>
            </a:r>
          </a:p>
          <a:p>
            <a:pPr algn="l"/>
            <a:r>
              <a:rPr lang="en-US" sz="2400" dirty="0"/>
              <a:t>Cigarette Smoking</a:t>
            </a:r>
          </a:p>
          <a:p>
            <a:pPr algn="l"/>
            <a:r>
              <a:rPr lang="en-US" sz="2400" dirty="0"/>
              <a:t>Binge Drinking</a:t>
            </a:r>
          </a:p>
          <a:p>
            <a:pPr algn="l"/>
            <a:r>
              <a:rPr lang="en-US" sz="2400" dirty="0"/>
              <a:t>Litter, Gum litter</a:t>
            </a:r>
          </a:p>
          <a:p>
            <a:pPr algn="l"/>
            <a:r>
              <a:rPr lang="en-US" sz="2400" dirty="0"/>
              <a:t>Video Games</a:t>
            </a:r>
          </a:p>
          <a:p>
            <a:pPr algn="l"/>
            <a:r>
              <a:rPr lang="en-US" sz="2400" dirty="0"/>
              <a:t>Pornography</a:t>
            </a:r>
          </a:p>
          <a:p>
            <a:pPr algn="l"/>
            <a:r>
              <a:rPr lang="en-US" sz="2400" dirty="0"/>
              <a:t>Super Bowl</a:t>
            </a:r>
          </a:p>
          <a:p>
            <a:pPr algn="l"/>
            <a:r>
              <a:rPr lang="en-US" sz="2400" dirty="0"/>
              <a:t>March Madness</a:t>
            </a:r>
          </a:p>
          <a:p>
            <a:pPr algn="l"/>
            <a:r>
              <a:rPr lang="en-US" sz="2400" dirty="0"/>
              <a:t>Food Waste</a:t>
            </a:r>
          </a:p>
          <a:p>
            <a:pPr algn="l"/>
            <a:r>
              <a:rPr lang="en-US" sz="2400" dirty="0"/>
              <a:t>Noise</a:t>
            </a:r>
          </a:p>
          <a:p>
            <a:pPr algn="l"/>
            <a:r>
              <a:rPr lang="en-US" sz="2400" dirty="0"/>
              <a:t>Math/airplane</a:t>
            </a:r>
          </a:p>
          <a:p>
            <a:pPr algn="l"/>
            <a:r>
              <a:rPr lang="en-US" sz="2400" dirty="0"/>
              <a:t>Plastic Bags</a:t>
            </a:r>
          </a:p>
          <a:p>
            <a:pPr algn="l"/>
            <a:r>
              <a:rPr lang="en-US" sz="2400" dirty="0"/>
              <a:t>Inefficient cart return</a:t>
            </a:r>
          </a:p>
          <a:p>
            <a:pPr algn="l"/>
            <a:r>
              <a:rPr lang="en-US" sz="2400" dirty="0"/>
              <a:t>Children on airplanes</a:t>
            </a:r>
          </a:p>
          <a:p>
            <a:pPr algn="l"/>
            <a:r>
              <a:rPr lang="en-US" sz="2400" dirty="0"/>
              <a:t>Water conservation</a:t>
            </a:r>
          </a:p>
          <a:p>
            <a:pPr algn="l"/>
            <a:r>
              <a:rPr lang="en-US" sz="2400" dirty="0"/>
              <a:t>Food in libraries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DB8B-C2E3-485D-AF7F-951A745A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35" y="5367684"/>
            <a:ext cx="8534400" cy="1052285"/>
          </a:xfrm>
        </p:spPr>
        <p:txBody>
          <a:bodyPr/>
          <a:lstStyle/>
          <a:p>
            <a:r>
              <a:rPr lang="en-US" dirty="0"/>
              <a:t>Marginal </a:t>
            </a:r>
            <a:r>
              <a:rPr lang="en-US" dirty="0" err="1"/>
              <a:t>DAmage</a:t>
            </a:r>
            <a:endParaRPr lang="en-US" dirty="0"/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44EB882D-EBB3-4F64-895D-1588E8401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727367"/>
            <a:ext cx="4668316" cy="3504896"/>
          </a:xfrm>
        </p:spPr>
      </p:pic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3B5DCD-0DC1-4E3E-98D5-2EBC819F1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63" y="740721"/>
            <a:ext cx="4933950" cy="3504896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E07930-ADA9-4FC5-896F-921032B3198A}"/>
              </a:ext>
            </a:extLst>
          </p:cNvPr>
          <p:cNvSpPr/>
          <p:nvPr/>
        </p:nvSpPr>
        <p:spPr>
          <a:xfrm>
            <a:off x="5808663" y="4245616"/>
            <a:ext cx="4933950" cy="127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/>
              <a:t>Efficiency and Equity of Climate Change Policy</a:t>
            </a:r>
          </a:p>
          <a:p>
            <a:r>
              <a:rPr lang="en-US" sz="900" dirty="0"/>
              <a:t>edited by Carlo </a:t>
            </a:r>
            <a:r>
              <a:rPr lang="en-US" sz="900" dirty="0" err="1"/>
              <a:t>Carraro</a:t>
            </a:r>
            <a:endParaRPr lang="en-US" sz="900" dirty="0"/>
          </a:p>
          <a:p>
            <a:r>
              <a:rPr lang="en-US" sz="900" dirty="0"/>
              <a:t>https://books.google.com/books?id=VqXqCAAAQBAJ&amp;pg=PA66&amp;lpg=PA66&amp;dq=steepness+of+marginal+damage&amp;source=bl&amp;ots=Tt-g5JIOKK&amp;sig=uaegRHLLVesCdQsYhQS132-2yAI&amp;hl=en&amp;sa=X&amp;ved=0ahUKEwj1lYCblYPaAhUGFHwKHemmB8wQ6AEISjAD#v=onepage&amp;q&amp;f=false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FE18C-524E-420D-A482-8E24D6749728}"/>
              </a:ext>
            </a:extLst>
          </p:cNvPr>
          <p:cNvSpPr/>
          <p:nvPr/>
        </p:nvSpPr>
        <p:spPr>
          <a:xfrm>
            <a:off x="722313" y="4245616"/>
            <a:ext cx="4691470" cy="7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/>
              <a:t>Economics of Environmental </a:t>
            </a:r>
            <a:r>
              <a:rPr lang="en-US" sz="900" b="1" dirty="0" err="1"/>
              <a:t>Regualtion</a:t>
            </a:r>
            <a:endParaRPr lang="en-US" sz="900" b="1" dirty="0"/>
          </a:p>
          <a:p>
            <a:r>
              <a:rPr lang="en-US" sz="900" dirty="0" err="1"/>
              <a:t>Maggiewinslow</a:t>
            </a:r>
            <a:endParaRPr lang="en-US" sz="900" dirty="0"/>
          </a:p>
          <a:p>
            <a:r>
              <a:rPr lang="en-US" sz="900" dirty="0"/>
              <a:t>https://www.slideshare.net/maggiewinslow/economics-of-environmental-reguation</a:t>
            </a:r>
          </a:p>
        </p:txBody>
      </p:sp>
    </p:spTree>
    <p:extLst>
      <p:ext uri="{BB962C8B-B14F-4D97-AF65-F5344CB8AC3E}">
        <p14:creationId xmlns:p14="http://schemas.microsoft.com/office/powerpoint/2010/main" val="32536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18F0-B752-4484-A236-0B182143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Pigovian</a:t>
            </a:r>
            <a:r>
              <a:rPr lang="en-US" dirty="0"/>
              <a:t> Tax or Cap and Trade?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DD10-E3E9-4089-B9C3-6FDD1EA8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1217647"/>
            <a:ext cx="4649787" cy="576262"/>
          </a:xfrm>
        </p:spPr>
        <p:txBody>
          <a:bodyPr/>
          <a:lstStyle/>
          <a:p>
            <a:r>
              <a:rPr lang="en-US" dirty="0" err="1"/>
              <a:t>Pigovian</a:t>
            </a:r>
            <a:r>
              <a:rPr lang="en-US" dirty="0"/>
              <a:t>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E53D1-5568-4605-8FF0-DE6DB751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2" y="1891275"/>
            <a:ext cx="4790830" cy="2409792"/>
          </a:xfrm>
          <a:solidFill>
            <a:schemeClr val="tx1">
              <a:alpha val="50000"/>
            </a:schemeClr>
          </a:solidFill>
        </p:spPr>
        <p:txBody>
          <a:bodyPr lIns="91440" tIns="0" anchor="ctr" anchorCtr="0"/>
          <a:lstStyle/>
          <a:p>
            <a:r>
              <a:rPr lang="en-US" dirty="0"/>
              <a:t>Costs must be known and not vary too much </a:t>
            </a:r>
          </a:p>
          <a:p>
            <a:r>
              <a:rPr lang="en-US" dirty="0"/>
              <a:t>Preferred when MD curve is flat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22DD-5ECF-4B0A-B4AF-656752C5F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2402" y="1217646"/>
            <a:ext cx="4320682" cy="576262"/>
          </a:xfrm>
        </p:spPr>
        <p:txBody>
          <a:bodyPr/>
          <a:lstStyle/>
          <a:p>
            <a:r>
              <a:rPr lang="en-US" dirty="0"/>
              <a:t>Cap and Trade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85AA0-DB86-4D8B-B03B-BCAAACF1D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1891274"/>
            <a:ext cx="4639733" cy="2401325"/>
          </a:xfrm>
          <a:solidFill>
            <a:schemeClr val="tx1">
              <a:alpha val="50000"/>
            </a:schemeClr>
          </a:solidFill>
        </p:spPr>
        <p:txBody>
          <a:bodyPr tIns="0" anchor="ctr" anchorCtr="0"/>
          <a:lstStyle/>
          <a:p>
            <a:r>
              <a:rPr lang="en-US" dirty="0"/>
              <a:t>Initial permit allocation has consequences</a:t>
            </a:r>
          </a:p>
          <a:p>
            <a:r>
              <a:rPr lang="en-US" dirty="0"/>
              <a:t>Preferred when MD curve is steep</a:t>
            </a:r>
          </a:p>
        </p:txBody>
      </p:sp>
    </p:spTree>
    <p:extLst>
      <p:ext uri="{BB962C8B-B14F-4D97-AF65-F5344CB8AC3E}">
        <p14:creationId xmlns:p14="http://schemas.microsoft.com/office/powerpoint/2010/main" val="157204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6D99-580C-4B9A-ADF1-148CF645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19997"/>
          </a:xfrm>
        </p:spPr>
        <p:txBody>
          <a:bodyPr/>
          <a:lstStyle/>
          <a:p>
            <a:r>
              <a:rPr lang="en-US" dirty="0"/>
              <a:t>Khan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2738-BA80-4EBA-8F8F-33527D35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920815"/>
            <a:ext cx="8954369" cy="12882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US" dirty="0">
                <a:hlinkClick r:id="rId2"/>
              </a:rPr>
              <a:t>https://www.khanacademy.org/economics-finance-domain/microeconomics/consumer-producer-surplus/externalities-topic/v/taxes-for-factoring-in-negative-externalities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41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811</TotalTime>
  <Words>268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PowerPoint Presentation</vt:lpstr>
      <vt:lpstr>Concept Check</vt:lpstr>
      <vt:lpstr>Negative Externalities</vt:lpstr>
      <vt:lpstr>Marginal DAmage</vt:lpstr>
      <vt:lpstr>Pigovian Tax or Cap and Trade?</vt:lpstr>
      <vt:lpstr>Khan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Megdalynn Fisher</dc:creator>
  <cp:lastModifiedBy>Megdalynn Fisher</cp:lastModifiedBy>
  <cp:revision>20</cp:revision>
  <dcterms:created xsi:type="dcterms:W3CDTF">2018-03-23T05:37:22Z</dcterms:created>
  <dcterms:modified xsi:type="dcterms:W3CDTF">2018-03-23T19:37:58Z</dcterms:modified>
</cp:coreProperties>
</file>