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65" r:id="rId5"/>
    <p:sldId id="266" r:id="rId6"/>
    <p:sldId id="267" r:id="rId7"/>
    <p:sldId id="258" r:id="rId8"/>
    <p:sldId id="260" r:id="rId9"/>
    <p:sldId id="259" r:id="rId10"/>
    <p:sldId id="261" r:id="rId11"/>
    <p:sldId id="262" r:id="rId12"/>
    <p:sldId id="263" r:id="rId13"/>
    <p:sldId id="264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8341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7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EEBvqouuyw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pWQlHapifU" TargetMode="External"/><Relationship Id="rId2" Type="http://schemas.openxmlformats.org/officeDocument/2006/relationships/hyperlink" Target="https://www.youtube.com/watch?v=u94oFWZCTCU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sy1E3ckxlM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2A7-D770-D24E-8E76-50FEFFE06D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70B8F-94F3-7941-934D-6CEB691B4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February 1, 2019</a:t>
            </a:r>
          </a:p>
        </p:txBody>
      </p:sp>
    </p:spTree>
    <p:extLst>
      <p:ext uri="{BB962C8B-B14F-4D97-AF65-F5344CB8AC3E}">
        <p14:creationId xmlns:p14="http://schemas.microsoft.com/office/powerpoint/2010/main" val="387654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2479B-A5A2-0443-8BC6-B7CF00EAD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Substantive 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EF18F-F95A-A34F-8581-C17972F89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62626"/>
                </a:solidFill>
              </a:rPr>
              <a:t>To make a </a:t>
            </a:r>
            <a:r>
              <a:rPr lang="en-US" sz="1800" b="1" dirty="0">
                <a:solidFill>
                  <a:srgbClr val="262626"/>
                </a:solidFill>
              </a:rPr>
              <a:t>substantive</a:t>
            </a:r>
            <a:r>
              <a:rPr lang="en-US" sz="1800" dirty="0">
                <a:solidFill>
                  <a:srgbClr val="262626"/>
                </a:solidFill>
              </a:rPr>
              <a:t> judgement about fairness, all you need to know is the </a:t>
            </a:r>
            <a:r>
              <a:rPr lang="en-US" sz="1800" b="1" dirty="0">
                <a:solidFill>
                  <a:srgbClr val="262626"/>
                </a:solidFill>
              </a:rPr>
              <a:t>allocation</a:t>
            </a:r>
            <a:r>
              <a:rPr lang="en-US" sz="1800" dirty="0">
                <a:solidFill>
                  <a:srgbClr val="262626"/>
                </a:solidFill>
              </a:rPr>
              <a:t> itself.</a:t>
            </a:r>
          </a:p>
          <a:p>
            <a:endParaRPr lang="en-US" sz="1800" dirty="0">
              <a:solidFill>
                <a:srgbClr val="262626"/>
              </a:solidFill>
            </a:endParaRPr>
          </a:p>
          <a:p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CD12B52-9673-EF4E-87B3-F82694D0C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443" y="1437088"/>
            <a:ext cx="7355220" cy="30891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FB3264-AD45-DF48-9BD0-57FBF993EC5A}"/>
              </a:ext>
            </a:extLst>
          </p:cNvPr>
          <p:cNvSpPr txBox="1"/>
          <p:nvPr/>
        </p:nvSpPr>
        <p:spPr>
          <a:xfrm>
            <a:off x="7315200" y="1280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23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8D3B-4B38-F447-BDCA-EB9EB2B3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1AEC-151E-5A48-80CE-2D4D64643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Procedural fairness focuses on “instead on </a:t>
            </a:r>
            <a:r>
              <a:rPr lang="en-US" i="1" dirty="0"/>
              <a:t>why</a:t>
            </a:r>
            <a:r>
              <a:rPr lang="en-US" dirty="0"/>
              <a:t> the person is poor or rich.”</a:t>
            </a:r>
          </a:p>
          <a:p>
            <a:pPr lvl="1"/>
            <a:r>
              <a:rPr lang="en-US" dirty="0"/>
              <a:t>Free Choice (Were things allocated without coercion?)</a:t>
            </a:r>
          </a:p>
          <a:p>
            <a:pPr lvl="1"/>
            <a:r>
              <a:rPr lang="en-US" dirty="0"/>
              <a:t>Equal Opportunity for Economic Advantage (Did people have an equal opportunity to acquire a large share of the total)</a:t>
            </a:r>
          </a:p>
          <a:p>
            <a:pPr lvl="1"/>
            <a:r>
              <a:rPr lang="en-US" dirty="0"/>
              <a:t>Deservingness</a:t>
            </a:r>
          </a:p>
        </p:txBody>
      </p:sp>
    </p:spTree>
    <p:extLst>
      <p:ext uri="{BB962C8B-B14F-4D97-AF65-F5344CB8AC3E}">
        <p14:creationId xmlns:p14="http://schemas.microsoft.com/office/powerpoint/2010/main" val="51531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E101-716D-0544-9E3F-74FC7239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Jeff Bezos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5699D-2074-4743-BD02-BAB5344CB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https://www.youtube.com/watch?v=TEEBvqouuyw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4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D482-710F-234E-8F67-CF788921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Jeff Bezos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8AE05-2A83-F143-8BDB-1B5CF6CBF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anything procedurally unfair about how he amassed his wealth?</a:t>
            </a:r>
          </a:p>
          <a:p>
            <a:pPr lvl="1"/>
            <a:r>
              <a:rPr lang="en-US" dirty="0"/>
              <a:t>Free Choice (Were things allocated without coercion?)</a:t>
            </a:r>
          </a:p>
          <a:p>
            <a:pPr lvl="1"/>
            <a:r>
              <a:rPr lang="en-US" dirty="0"/>
              <a:t>Equal Opportunity for Economic Advantage (Did people have an equal opportunity to acquire a large share of the total)</a:t>
            </a:r>
          </a:p>
          <a:p>
            <a:pPr lvl="1"/>
            <a:r>
              <a:rPr lang="en-US" dirty="0"/>
              <a:t>Deservingness</a:t>
            </a:r>
          </a:p>
          <a:p>
            <a:r>
              <a:rPr lang="en-US" dirty="0"/>
              <a:t>Discuss with your neighbor.</a:t>
            </a:r>
          </a:p>
        </p:txBody>
      </p:sp>
    </p:spTree>
    <p:extLst>
      <p:ext uri="{BB962C8B-B14F-4D97-AF65-F5344CB8AC3E}">
        <p14:creationId xmlns:p14="http://schemas.microsoft.com/office/powerpoint/2010/main" val="3274707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4CCB-E68B-3041-AAB3-9EC74AD5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Problem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8D41-A765-7B4F-9D4D-75B65ED58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https://www.youtube.com/watch?v=u94oFWZCTCU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https://www.youtube.com/watch?v=IpWQlHapifU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87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C0D0C-E4F6-B84E-9F5B-720176A1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Nudges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ACE254-845A-4E49-9229-358569B29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62626"/>
                </a:solidFill>
                <a:hlinkClick r:id="rId3"/>
              </a:rPr>
              <a:t>https://www.youtube.com/watch?v=jsy1E3ckxlM</a:t>
            </a:r>
            <a:endParaRPr lang="en-US" sz="1800" dirty="0">
              <a:solidFill>
                <a:srgbClr val="262626"/>
              </a:solidFill>
            </a:endParaRPr>
          </a:p>
          <a:p>
            <a:endParaRPr lang="en-US" sz="1800" dirty="0">
              <a:solidFill>
                <a:srgbClr val="262626"/>
              </a:solidFill>
            </a:endParaRPr>
          </a:p>
          <a:p>
            <a:r>
              <a:rPr lang="en-US" sz="1800" dirty="0">
                <a:solidFill>
                  <a:srgbClr val="262626"/>
                </a:solidFill>
              </a:rPr>
              <a:t>Libertarian = A person who believes in the doctrine of free will</a:t>
            </a:r>
          </a:p>
          <a:p>
            <a:r>
              <a:rPr lang="en-US" sz="1800" dirty="0">
                <a:solidFill>
                  <a:srgbClr val="262626"/>
                </a:solidFill>
              </a:rPr>
              <a:t>Paternal = Characteristic of a father</a:t>
            </a:r>
          </a:p>
          <a:p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844EFD-AE73-D647-9E1F-303267651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910" y="1642668"/>
            <a:ext cx="6098041" cy="352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0816-9B94-704C-94DF-93602DC1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1248C-364A-C746-AFD1-F067CD3A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Monday (Joint TA Hours) - 3:30 PM - 4:30 PM</a:t>
            </a:r>
          </a:p>
          <a:p>
            <a:r>
              <a:rPr lang="en-US" dirty="0"/>
              <a:t>Tuesday (Henry; Evening; Call 801-358-2430 or Google Hangouts) - 8:00 PM - 9:00 PM</a:t>
            </a:r>
          </a:p>
          <a:p>
            <a:r>
              <a:rPr lang="en-US" dirty="0"/>
              <a:t>Wednesday (Henry) - 11:00 AM - 12:30 PM</a:t>
            </a:r>
          </a:p>
          <a:p>
            <a:r>
              <a:rPr lang="en-US" dirty="0"/>
              <a:t>Friday (Meg; Before Lab) - 11:30 AM - 12:30 PM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*If you can’t make these times, send us a message. </a:t>
            </a:r>
          </a:p>
        </p:txBody>
      </p:sp>
    </p:spTree>
    <p:extLst>
      <p:ext uri="{BB962C8B-B14F-4D97-AF65-F5344CB8AC3E}">
        <p14:creationId xmlns:p14="http://schemas.microsoft.com/office/powerpoint/2010/main" val="235944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815C-A06E-FF4F-89B8-E9D853B2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B3C9-D5CF-6347-8B25-6AE551ABE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906107" cy="14758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Think of a rubber band</a:t>
            </a:r>
          </a:p>
          <a:p>
            <a:r>
              <a:rPr lang="en-US" dirty="0"/>
              <a:t>High Elasticity = More Change</a:t>
            </a:r>
          </a:p>
          <a:p>
            <a:r>
              <a:rPr lang="en-US" dirty="0"/>
              <a:t>Low Elasticity = Less Change</a:t>
            </a:r>
          </a:p>
        </p:txBody>
      </p:sp>
      <p:pic>
        <p:nvPicPr>
          <p:cNvPr id="7" name="Picture 6" descr="A close up of a piece of paper&#13;&#10;&#13;&#10;Description automatically generated">
            <a:extLst>
              <a:ext uri="{FF2B5EF4-FFF2-40B4-BE49-F238E27FC236}">
                <a16:creationId xmlns:a16="http://schemas.microsoft.com/office/drawing/2014/main" id="{4473ECBB-3E7E-2042-9F84-074934A66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942" y="2579390"/>
            <a:ext cx="3742103" cy="248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0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32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52" name="Straight Connector 38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40">
            <a:extLst>
              <a:ext uri="{FF2B5EF4-FFF2-40B4-BE49-F238E27FC236}">
                <a16:creationId xmlns:a16="http://schemas.microsoft.com/office/drawing/2014/main" id="{1755C732-3264-4614-8316-41F75483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42">
            <a:extLst>
              <a:ext uri="{FF2B5EF4-FFF2-40B4-BE49-F238E27FC236}">
                <a16:creationId xmlns:a16="http://schemas.microsoft.com/office/drawing/2014/main" id="{59C7C6ED-4EA1-4532-A820-59A8ADEE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A197BB7-B689-4B37-8BE2-FC23F6ED6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93E4556-7891-471E-B9B7-A38508C75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F9C6176-D87B-4D8F-8BC3-FE6DF55C4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838BA48-DDFB-46B3-9EF6-031C91D27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817A1-6172-D54E-A2D1-34BFF05B3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4404852"/>
            <a:ext cx="9989677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262626"/>
                </a:solidFill>
              </a:rPr>
              <a:t>Is this elastic or inelastic?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A7274-29A8-004F-920E-DAB11336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448" y="5540582"/>
            <a:ext cx="9603727" cy="3887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20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Talk with your neighbor. Do you both get the same answer?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AD786D6-2C42-45AF-888B-F2038C4D0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9999652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 parked in a parking lot&#10;&#10;Description automatically generated">
            <a:extLst>
              <a:ext uri="{FF2B5EF4-FFF2-40B4-BE49-F238E27FC236}">
                <a16:creationId xmlns:a16="http://schemas.microsoft.com/office/drawing/2014/main" id="{1384C91C-1073-0141-B422-501EAB941B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8480" y="1220120"/>
            <a:ext cx="5515040" cy="2899844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8D6659D-FA60-4C6D-A9F6-063E294AA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448" y="5501254"/>
            <a:ext cx="9603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40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C939-8E2D-F945-8C1F-4AEC4FE1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through this.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6B0D50-7871-B44F-936D-3267203D38B7}"/>
              </a:ext>
            </a:extLst>
          </p:cNvPr>
          <p:cNvSpPr txBox="1"/>
          <p:nvPr/>
        </p:nvSpPr>
        <p:spPr>
          <a:xfrm>
            <a:off x="4770783" y="2584174"/>
            <a:ext cx="237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of Gas Goes Up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DE870D83-4292-BC4E-9B2E-32E98CCD58A2}"/>
              </a:ext>
            </a:extLst>
          </p:cNvPr>
          <p:cNvSpPr/>
          <p:nvPr/>
        </p:nvSpPr>
        <p:spPr>
          <a:xfrm rot="10800000">
            <a:off x="7043531" y="2584174"/>
            <a:ext cx="198782" cy="424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D211E3-61A5-D040-B222-C93833B988B3}"/>
              </a:ext>
            </a:extLst>
          </p:cNvPr>
          <p:cNvCxnSpPr/>
          <p:nvPr/>
        </p:nvCxnSpPr>
        <p:spPr>
          <a:xfrm flipH="1">
            <a:off x="4187687" y="3008243"/>
            <a:ext cx="1470991" cy="84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1D61F7-9E64-0045-B1A8-3FE2A98A8305}"/>
              </a:ext>
            </a:extLst>
          </p:cNvPr>
          <p:cNvCxnSpPr>
            <a:cxnSpLocks/>
          </p:cNvCxnSpPr>
          <p:nvPr/>
        </p:nvCxnSpPr>
        <p:spPr>
          <a:xfrm>
            <a:off x="5890593" y="3001618"/>
            <a:ext cx="1086678" cy="85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E3C0E5-DC0E-AA4B-9460-CC18DDD32D53}"/>
              </a:ext>
            </a:extLst>
          </p:cNvPr>
          <p:cNvSpPr txBox="1"/>
          <p:nvPr/>
        </p:nvSpPr>
        <p:spPr>
          <a:xfrm>
            <a:off x="3001617" y="3911120"/>
            <a:ext cx="211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Demand Stays Even?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436918-731A-B740-9BB7-1E319C2CC6DD}"/>
              </a:ext>
            </a:extLst>
          </p:cNvPr>
          <p:cNvSpPr txBox="1"/>
          <p:nvPr/>
        </p:nvSpPr>
        <p:spPr>
          <a:xfrm>
            <a:off x="5930347" y="3904495"/>
            <a:ext cx="237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Demand Goes Down?</a:t>
            </a:r>
          </a:p>
        </p:txBody>
      </p: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4D1F5F0D-09E7-6348-AC42-9650CD38E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0226" y="5264426"/>
            <a:ext cx="914400" cy="914400"/>
          </a:xfrm>
          <a:prstGeom prst="rect">
            <a:avLst/>
          </a:prstGeom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A9BEB607-6F61-5541-A817-40FB26942FDF}"/>
              </a:ext>
            </a:extLst>
          </p:cNvPr>
          <p:cNvSpPr/>
          <p:nvPr/>
        </p:nvSpPr>
        <p:spPr>
          <a:xfrm>
            <a:off x="3001617" y="4479235"/>
            <a:ext cx="2113722" cy="1046922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price of gas has gone up. I’ll buy the same amount as before. </a:t>
            </a:r>
          </a:p>
        </p:txBody>
      </p: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1C3B7B86-FD6E-7A49-8610-82F9CEB2C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309337"/>
            <a:ext cx="914400" cy="914400"/>
          </a:xfrm>
          <a:prstGeom prst="rect">
            <a:avLst/>
          </a:prstGeom>
        </p:spPr>
      </p:pic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F42EADD9-E2F5-C143-8BC2-EC2A8C9A1C5C}"/>
              </a:ext>
            </a:extLst>
          </p:cNvPr>
          <p:cNvSpPr/>
          <p:nvPr/>
        </p:nvSpPr>
        <p:spPr>
          <a:xfrm>
            <a:off x="6596270" y="4471800"/>
            <a:ext cx="1921565" cy="1151614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price of gas has gone up. I think I’ll skip out on the gas. 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58E2BC4A-B9E0-1043-A6D1-CECEE90A1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6522" y="42647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2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/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8EC1-5B9C-0A48-9DFD-7F7A1875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Taxes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998B-B866-0D43-952D-27A4529724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Tax Inelastic Demand</a:t>
            </a:r>
          </a:p>
          <a:p>
            <a:pPr lvl="1"/>
            <a:r>
              <a:rPr lang="en-US" dirty="0"/>
              <a:t>Raise Government Revenue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B8B6E-B845-094E-AFCF-5B6FCCF280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Tax Elastic Demand</a:t>
            </a:r>
          </a:p>
          <a:p>
            <a:pPr lvl="1"/>
            <a:r>
              <a:rPr lang="en-US" dirty="0"/>
              <a:t>Change Consumer Behavior</a:t>
            </a:r>
          </a:p>
        </p:txBody>
      </p:sp>
      <p:pic>
        <p:nvPicPr>
          <p:cNvPr id="5" name="Picture 4" descr="A car parked in a parking lot&#10;&#10;Description automatically generated">
            <a:extLst>
              <a:ext uri="{FF2B5EF4-FFF2-40B4-BE49-F238E27FC236}">
                <a16:creationId xmlns:a16="http://schemas.microsoft.com/office/drawing/2014/main" id="{F71A014F-F8A6-2E48-B11B-056A6B98A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950" y="3765311"/>
            <a:ext cx="3194842" cy="1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3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90CF1D0-55B0-8540-9005-B626F53EB414}"/>
              </a:ext>
            </a:extLst>
          </p:cNvPr>
          <p:cNvSpPr/>
          <p:nvPr/>
        </p:nvSpPr>
        <p:spPr>
          <a:xfrm rot="10800000" flipH="1">
            <a:off x="6021192" y="3824171"/>
            <a:ext cx="639394" cy="17031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FFA008-B9AC-C845-A9C3-2BFA48C5D26B}"/>
              </a:ext>
            </a:extLst>
          </p:cNvPr>
          <p:cNvSpPr/>
          <p:nvPr/>
        </p:nvSpPr>
        <p:spPr>
          <a:xfrm rot="10800000" flipH="1">
            <a:off x="8849467" y="3923070"/>
            <a:ext cx="639394" cy="17031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D806AA-090E-DF48-8CE9-C64FCAB38DBC}"/>
              </a:ext>
            </a:extLst>
          </p:cNvPr>
          <p:cNvSpPr/>
          <p:nvPr/>
        </p:nvSpPr>
        <p:spPr>
          <a:xfrm flipH="1">
            <a:off x="5312481" y="3824172"/>
            <a:ext cx="639394" cy="17107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AB0E01-0471-3743-9960-E8F2A4C8EADA}"/>
              </a:ext>
            </a:extLst>
          </p:cNvPr>
          <p:cNvSpPr/>
          <p:nvPr/>
        </p:nvSpPr>
        <p:spPr>
          <a:xfrm flipH="1">
            <a:off x="8048051" y="3923070"/>
            <a:ext cx="639394" cy="17107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D2F90-2C56-B744-B82A-064D3370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Nash Equilibrium (Another Way)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10ACF6-623F-2047-85CF-1D27E127B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724760"/>
              </p:ext>
            </p:extLst>
          </p:nvPr>
        </p:nvGraphicFramePr>
        <p:xfrm>
          <a:off x="1676400" y="2584174"/>
          <a:ext cx="9220197" cy="3291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3399">
                  <a:extLst>
                    <a:ext uri="{9D8B030D-6E8A-4147-A177-3AD203B41FA5}">
                      <a16:colId xmlns:a16="http://schemas.microsoft.com/office/drawing/2014/main" val="1448162899"/>
                    </a:ext>
                  </a:extLst>
                </a:gridCol>
                <a:gridCol w="3073399">
                  <a:extLst>
                    <a:ext uri="{9D8B030D-6E8A-4147-A177-3AD203B41FA5}">
                      <a16:colId xmlns:a16="http://schemas.microsoft.com/office/drawing/2014/main" val="3798520887"/>
                    </a:ext>
                  </a:extLst>
                </a:gridCol>
                <a:gridCol w="3073399">
                  <a:extLst>
                    <a:ext uri="{9D8B030D-6E8A-4147-A177-3AD203B41FA5}">
                      <a16:colId xmlns:a16="http://schemas.microsoft.com/office/drawing/2014/main" val="2139138207"/>
                    </a:ext>
                  </a:extLst>
                </a:gridCol>
              </a:tblGrid>
              <a:tr h="10972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236618"/>
                  </a:ext>
                </a:extLst>
              </a:tr>
              <a:tr h="1097232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670260"/>
                  </a:ext>
                </a:extLst>
              </a:tr>
              <a:tr h="109723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161535"/>
                  </a:ext>
                </a:extLst>
              </a:tr>
            </a:tbl>
          </a:graphicData>
        </a:graphic>
      </p:graphicFrame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50541900-87BA-A844-96B3-87C7ACB16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4294" y="2673626"/>
            <a:ext cx="914400" cy="914400"/>
          </a:xfrm>
          <a:prstGeom prst="rect">
            <a:avLst/>
          </a:prstGeom>
        </p:spPr>
      </p:pic>
      <p:pic>
        <p:nvPicPr>
          <p:cNvPr id="8" name="Graphic 7" descr="Woman">
            <a:extLst>
              <a:ext uri="{FF2B5EF4-FFF2-40B4-BE49-F238E27FC236}">
                <a16:creationId xmlns:a16="http://schemas.microsoft.com/office/drawing/2014/main" id="{66C8FBBD-73CE-BD4A-95DF-339D9F24D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7265" y="4428067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C99BE37-F2F3-6A47-B3AA-F1E474DC8AFA}"/>
              </a:ext>
            </a:extLst>
          </p:cNvPr>
          <p:cNvSpPr/>
          <p:nvPr/>
        </p:nvSpPr>
        <p:spPr>
          <a:xfrm flipH="1">
            <a:off x="3220278" y="4134678"/>
            <a:ext cx="357809" cy="12077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26D71C-98B0-8441-8039-2477E861EA57}"/>
              </a:ext>
            </a:extLst>
          </p:cNvPr>
          <p:cNvSpPr/>
          <p:nvPr/>
        </p:nvSpPr>
        <p:spPr>
          <a:xfrm rot="5400000" flipH="1">
            <a:off x="8892048" y="2536870"/>
            <a:ext cx="357809" cy="12077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D82705-CB43-CA4E-9390-6F2DB92CCEDE}"/>
              </a:ext>
            </a:extLst>
          </p:cNvPr>
          <p:cNvSpPr txBox="1"/>
          <p:nvPr/>
        </p:nvSpPr>
        <p:spPr>
          <a:xfrm>
            <a:off x="5195455" y="3886201"/>
            <a:ext cx="2178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(12, 20)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EF12BE-65BE-AE41-A77A-158F505A5BB8}"/>
              </a:ext>
            </a:extLst>
          </p:cNvPr>
          <p:cNvSpPr txBox="1"/>
          <p:nvPr/>
        </p:nvSpPr>
        <p:spPr>
          <a:xfrm>
            <a:off x="5195454" y="4881035"/>
            <a:ext cx="2178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(8,   10)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2AF3F-E3F9-A744-9EB3-F96437367834}"/>
              </a:ext>
            </a:extLst>
          </p:cNvPr>
          <p:cNvSpPr txBox="1"/>
          <p:nvPr/>
        </p:nvSpPr>
        <p:spPr>
          <a:xfrm>
            <a:off x="8105896" y="4888609"/>
            <a:ext cx="2178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(15,18)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72E8D0-2257-954F-A634-50FC4F6D08BB}"/>
              </a:ext>
            </a:extLst>
          </p:cNvPr>
          <p:cNvSpPr txBox="1"/>
          <p:nvPr/>
        </p:nvSpPr>
        <p:spPr>
          <a:xfrm>
            <a:off x="8105896" y="3923070"/>
            <a:ext cx="2178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(9,  25)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09B1F3-64D5-B948-8471-BB27C215AFB2}"/>
              </a:ext>
            </a:extLst>
          </p:cNvPr>
          <p:cNvSpPr/>
          <p:nvPr/>
        </p:nvSpPr>
        <p:spPr>
          <a:xfrm>
            <a:off x="4606506" y="4881035"/>
            <a:ext cx="5329974" cy="7528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6A4DAF-4C43-2242-A35B-9531244AD875}"/>
              </a:ext>
            </a:extLst>
          </p:cNvPr>
          <p:cNvSpPr/>
          <p:nvPr/>
        </p:nvSpPr>
        <p:spPr>
          <a:xfrm>
            <a:off x="5307483" y="3903406"/>
            <a:ext cx="639394" cy="11909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6BF8EF-0F89-EF49-AB96-6E1A214ECE95}"/>
              </a:ext>
            </a:extLst>
          </p:cNvPr>
          <p:cNvSpPr/>
          <p:nvPr/>
        </p:nvSpPr>
        <p:spPr>
          <a:xfrm>
            <a:off x="8083015" y="3903406"/>
            <a:ext cx="639394" cy="11909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7481BB6-8F50-B646-81D4-87D379A0E7DA}"/>
              </a:ext>
            </a:extLst>
          </p:cNvPr>
          <p:cNvSpPr/>
          <p:nvPr/>
        </p:nvSpPr>
        <p:spPr>
          <a:xfrm>
            <a:off x="9936480" y="4134678"/>
            <a:ext cx="348255" cy="39785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6AF3B4-ACE6-9D4D-9C41-C28A7B4E9398}"/>
              </a:ext>
            </a:extLst>
          </p:cNvPr>
          <p:cNvSpPr/>
          <p:nvPr/>
        </p:nvSpPr>
        <p:spPr>
          <a:xfrm>
            <a:off x="4606506" y="3923070"/>
            <a:ext cx="5068341" cy="8515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005471-2328-A343-ACE1-F7FCEE4AD150}"/>
              </a:ext>
            </a:extLst>
          </p:cNvPr>
          <p:cNvSpPr/>
          <p:nvPr/>
        </p:nvSpPr>
        <p:spPr>
          <a:xfrm>
            <a:off x="4978776" y="4490449"/>
            <a:ext cx="915357" cy="12077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526EF1-4613-EB41-A9FF-8223826FFEDA}"/>
              </a:ext>
            </a:extLst>
          </p:cNvPr>
          <p:cNvSpPr/>
          <p:nvPr/>
        </p:nvSpPr>
        <p:spPr>
          <a:xfrm>
            <a:off x="7848917" y="4505816"/>
            <a:ext cx="915357" cy="12077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F2D733C-4B53-BB46-99B0-865CC75D6CFE}"/>
              </a:ext>
            </a:extLst>
          </p:cNvPr>
          <p:cNvSpPr/>
          <p:nvPr/>
        </p:nvSpPr>
        <p:spPr>
          <a:xfrm>
            <a:off x="10117965" y="5111286"/>
            <a:ext cx="348255" cy="39785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3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5" grpId="0" animBg="1"/>
      <p:bldP spid="16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90CF1D0-55B0-8540-9005-B626F53EB414}"/>
              </a:ext>
            </a:extLst>
          </p:cNvPr>
          <p:cNvSpPr/>
          <p:nvPr/>
        </p:nvSpPr>
        <p:spPr>
          <a:xfrm rot="10800000" flipH="1">
            <a:off x="6021192" y="3824171"/>
            <a:ext cx="639394" cy="17031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FFA008-B9AC-C845-A9C3-2BFA48C5D26B}"/>
              </a:ext>
            </a:extLst>
          </p:cNvPr>
          <p:cNvSpPr/>
          <p:nvPr/>
        </p:nvSpPr>
        <p:spPr>
          <a:xfrm rot="10800000" flipH="1">
            <a:off x="8849467" y="3923070"/>
            <a:ext cx="639394" cy="17031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D806AA-090E-DF48-8CE9-C64FCAB38DBC}"/>
              </a:ext>
            </a:extLst>
          </p:cNvPr>
          <p:cNvSpPr/>
          <p:nvPr/>
        </p:nvSpPr>
        <p:spPr>
          <a:xfrm flipH="1">
            <a:off x="5312481" y="3824172"/>
            <a:ext cx="639394" cy="17107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AB0E01-0471-3743-9960-E8F2A4C8EADA}"/>
              </a:ext>
            </a:extLst>
          </p:cNvPr>
          <p:cNvSpPr/>
          <p:nvPr/>
        </p:nvSpPr>
        <p:spPr>
          <a:xfrm flipH="1">
            <a:off x="8048051" y="3923070"/>
            <a:ext cx="639394" cy="17107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D2F90-2C56-B744-B82A-064D3370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Nash Equilibrium (Another Way)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10ACF6-623F-2047-85CF-1D27E127BB4D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584174"/>
          <a:ext cx="9220197" cy="3291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3399">
                  <a:extLst>
                    <a:ext uri="{9D8B030D-6E8A-4147-A177-3AD203B41FA5}">
                      <a16:colId xmlns:a16="http://schemas.microsoft.com/office/drawing/2014/main" val="1448162899"/>
                    </a:ext>
                  </a:extLst>
                </a:gridCol>
                <a:gridCol w="3073399">
                  <a:extLst>
                    <a:ext uri="{9D8B030D-6E8A-4147-A177-3AD203B41FA5}">
                      <a16:colId xmlns:a16="http://schemas.microsoft.com/office/drawing/2014/main" val="3798520887"/>
                    </a:ext>
                  </a:extLst>
                </a:gridCol>
                <a:gridCol w="3073399">
                  <a:extLst>
                    <a:ext uri="{9D8B030D-6E8A-4147-A177-3AD203B41FA5}">
                      <a16:colId xmlns:a16="http://schemas.microsoft.com/office/drawing/2014/main" val="2139138207"/>
                    </a:ext>
                  </a:extLst>
                </a:gridCol>
              </a:tblGrid>
              <a:tr h="10972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236618"/>
                  </a:ext>
                </a:extLst>
              </a:tr>
              <a:tr h="1097232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670260"/>
                  </a:ext>
                </a:extLst>
              </a:tr>
              <a:tr h="109723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161535"/>
                  </a:ext>
                </a:extLst>
              </a:tr>
            </a:tbl>
          </a:graphicData>
        </a:graphic>
      </p:graphicFrame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50541900-87BA-A844-96B3-87C7ACB16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4294" y="2673626"/>
            <a:ext cx="914400" cy="914400"/>
          </a:xfrm>
          <a:prstGeom prst="rect">
            <a:avLst/>
          </a:prstGeom>
        </p:spPr>
      </p:pic>
      <p:pic>
        <p:nvPicPr>
          <p:cNvPr id="8" name="Graphic 7" descr="Woman">
            <a:extLst>
              <a:ext uri="{FF2B5EF4-FFF2-40B4-BE49-F238E27FC236}">
                <a16:creationId xmlns:a16="http://schemas.microsoft.com/office/drawing/2014/main" id="{66C8FBBD-73CE-BD4A-95DF-339D9F24D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7265" y="4428067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C99BE37-F2F3-6A47-B3AA-F1E474DC8AFA}"/>
              </a:ext>
            </a:extLst>
          </p:cNvPr>
          <p:cNvSpPr/>
          <p:nvPr/>
        </p:nvSpPr>
        <p:spPr>
          <a:xfrm flipH="1">
            <a:off x="3220278" y="4134678"/>
            <a:ext cx="357809" cy="12077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26D71C-98B0-8441-8039-2477E861EA57}"/>
              </a:ext>
            </a:extLst>
          </p:cNvPr>
          <p:cNvSpPr/>
          <p:nvPr/>
        </p:nvSpPr>
        <p:spPr>
          <a:xfrm rot="5400000" flipH="1">
            <a:off x="8892048" y="2536870"/>
            <a:ext cx="357809" cy="12077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D82705-CB43-CA4E-9390-6F2DB92CCEDE}"/>
              </a:ext>
            </a:extLst>
          </p:cNvPr>
          <p:cNvSpPr txBox="1"/>
          <p:nvPr/>
        </p:nvSpPr>
        <p:spPr>
          <a:xfrm>
            <a:off x="5195455" y="3886201"/>
            <a:ext cx="2178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(12, 20)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EF12BE-65BE-AE41-A77A-158F505A5BB8}"/>
              </a:ext>
            </a:extLst>
          </p:cNvPr>
          <p:cNvSpPr txBox="1"/>
          <p:nvPr/>
        </p:nvSpPr>
        <p:spPr>
          <a:xfrm>
            <a:off x="5195454" y="4881035"/>
            <a:ext cx="2178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(8,   10)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2AF3F-E3F9-A744-9EB3-F96437367834}"/>
              </a:ext>
            </a:extLst>
          </p:cNvPr>
          <p:cNvSpPr txBox="1"/>
          <p:nvPr/>
        </p:nvSpPr>
        <p:spPr>
          <a:xfrm>
            <a:off x="8105896" y="4888609"/>
            <a:ext cx="2178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(15,18)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72E8D0-2257-954F-A634-50FC4F6D08BB}"/>
              </a:ext>
            </a:extLst>
          </p:cNvPr>
          <p:cNvSpPr txBox="1"/>
          <p:nvPr/>
        </p:nvSpPr>
        <p:spPr>
          <a:xfrm>
            <a:off x="8105896" y="3923070"/>
            <a:ext cx="2178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(9,  25)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7481BB6-8F50-B646-81D4-87D379A0E7DA}"/>
              </a:ext>
            </a:extLst>
          </p:cNvPr>
          <p:cNvSpPr/>
          <p:nvPr/>
        </p:nvSpPr>
        <p:spPr>
          <a:xfrm>
            <a:off x="9936480" y="4134678"/>
            <a:ext cx="348255" cy="39785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F2D733C-4B53-BB46-99B0-865CC75D6CFE}"/>
              </a:ext>
            </a:extLst>
          </p:cNvPr>
          <p:cNvSpPr/>
          <p:nvPr/>
        </p:nvSpPr>
        <p:spPr>
          <a:xfrm>
            <a:off x="10117965" y="5111286"/>
            <a:ext cx="348255" cy="39785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47F6F8-A815-874D-93FB-D6CA773039E1}"/>
              </a:ext>
            </a:extLst>
          </p:cNvPr>
          <p:cNvSpPr/>
          <p:nvPr/>
        </p:nvSpPr>
        <p:spPr>
          <a:xfrm>
            <a:off x="8003397" y="3923070"/>
            <a:ext cx="1485464" cy="17031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DA1DA9-442B-4940-90BC-C69A655ED55D}"/>
              </a:ext>
            </a:extLst>
          </p:cNvPr>
          <p:cNvSpPr/>
          <p:nvPr/>
        </p:nvSpPr>
        <p:spPr>
          <a:xfrm>
            <a:off x="6050221" y="3825959"/>
            <a:ext cx="1046920" cy="17031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D7DF9A53-2E33-8740-9A24-F9FB8EE7461A}"/>
              </a:ext>
            </a:extLst>
          </p:cNvPr>
          <p:cNvSpPr/>
          <p:nvPr/>
        </p:nvSpPr>
        <p:spPr>
          <a:xfrm>
            <a:off x="4821382" y="3923070"/>
            <a:ext cx="491099" cy="609462"/>
          </a:xfrm>
          <a:prstGeom prst="don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381C0B-3876-2E44-971C-F169B45EF440}"/>
              </a:ext>
            </a:extLst>
          </p:cNvPr>
          <p:cNvSpPr/>
          <p:nvPr/>
        </p:nvSpPr>
        <p:spPr>
          <a:xfrm>
            <a:off x="5259663" y="3843596"/>
            <a:ext cx="1837478" cy="17031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B40D59-BE42-1C44-BCA9-4A1722D3933D}"/>
              </a:ext>
            </a:extLst>
          </p:cNvPr>
          <p:cNvSpPr/>
          <p:nvPr/>
        </p:nvSpPr>
        <p:spPr>
          <a:xfrm>
            <a:off x="8726773" y="3954432"/>
            <a:ext cx="828768" cy="17031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nut 32">
            <a:extLst>
              <a:ext uri="{FF2B5EF4-FFF2-40B4-BE49-F238E27FC236}">
                <a16:creationId xmlns:a16="http://schemas.microsoft.com/office/drawing/2014/main" id="{D1B0F268-2B54-3848-9893-0D0CD2D8A3B4}"/>
              </a:ext>
            </a:extLst>
          </p:cNvPr>
          <p:cNvSpPr/>
          <p:nvPr/>
        </p:nvSpPr>
        <p:spPr>
          <a:xfrm>
            <a:off x="10071126" y="5016803"/>
            <a:ext cx="491099" cy="609462"/>
          </a:xfrm>
          <a:prstGeom prst="don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2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7" grpId="0" animBg="1"/>
      <p:bldP spid="27" grpId="1" animBg="1"/>
      <p:bldP spid="5" grpId="0" animBg="1"/>
      <p:bldP spid="31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C9F0-BFE3-F049-A554-FFF9D09A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Differing Perceptions of Fairness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62F41-D4F9-874A-9B38-D67D3B156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26" y="2727478"/>
            <a:ext cx="3285993" cy="3059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ED0529-2BF2-274F-99F3-B9DDD75AC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555" y="2770777"/>
            <a:ext cx="3059373" cy="3059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7A8616-36EC-204C-A67F-863952196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207" y="2727477"/>
            <a:ext cx="3148391" cy="314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86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2852</TotalTime>
  <Words>382</Words>
  <Application>Microsoft Macintosh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Lab 4</vt:lpstr>
      <vt:lpstr>Lab Hours</vt:lpstr>
      <vt:lpstr>Elasticity</vt:lpstr>
      <vt:lpstr>Is this elastic or inelastic?</vt:lpstr>
      <vt:lpstr>Let’s go through this. </vt:lpstr>
      <vt:lpstr>Effect of Taxes</vt:lpstr>
      <vt:lpstr>Nash Equilibrium (Another Way)</vt:lpstr>
      <vt:lpstr>Nash Equilibrium (Another Way)</vt:lpstr>
      <vt:lpstr>Differing Perceptions of Fairness</vt:lpstr>
      <vt:lpstr>Substantive Fairness</vt:lpstr>
      <vt:lpstr>Procedural Fairness</vt:lpstr>
      <vt:lpstr>Jeff Bezos</vt:lpstr>
      <vt:lpstr>Jeff Bezos</vt:lpstr>
      <vt:lpstr>For Problem 4</vt:lpstr>
      <vt:lpstr>Nudges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</dc:title>
  <dc:creator>Henry Ng</dc:creator>
  <cp:lastModifiedBy>Henry Ng</cp:lastModifiedBy>
  <cp:revision>19</cp:revision>
  <dcterms:created xsi:type="dcterms:W3CDTF">2019-01-30T17:37:14Z</dcterms:created>
  <dcterms:modified xsi:type="dcterms:W3CDTF">2019-02-04T22:46:20Z</dcterms:modified>
</cp:coreProperties>
</file>