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70" r:id="rId4"/>
    <p:sldId id="271" r:id="rId5"/>
    <p:sldId id="272" r:id="rId6"/>
    <p:sldId id="273" r:id="rId7"/>
    <p:sldId id="274" r:id="rId8"/>
    <p:sldId id="262" r:id="rId9"/>
    <p:sldId id="259" r:id="rId10"/>
    <p:sldId id="266" r:id="rId11"/>
    <p:sldId id="265" r:id="rId12"/>
    <p:sldId id="264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65"/>
    <p:restoredTop sz="94690"/>
  </p:normalViewPr>
  <p:slideViewPr>
    <p:cSldViewPr snapToGrid="0" snapToObjects="1">
      <p:cViewPr>
        <p:scale>
          <a:sx n="160" d="100"/>
          <a:sy n="160" d="100"/>
        </p:scale>
        <p:origin x="16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My happiness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numRef>
              <c:f>Sheet1!$A$2:$A$3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0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AE-C347-9262-19508607F6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335280"/>
        <c:axId val="63336960"/>
      </c:areaChart>
      <c:catAx>
        <c:axId val="633352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What my friend chooses (q)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336960"/>
        <c:crosses val="autoZero"/>
        <c:auto val="1"/>
        <c:lblAlgn val="ctr"/>
        <c:lblOffset val="100"/>
        <c:noMultiLvlLbl val="0"/>
      </c:catAx>
      <c:valAx>
        <c:axId val="63336960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Utils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335280"/>
        <c:crosses val="autoZero"/>
        <c:crossBetween val="midCat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My happiness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numRef>
              <c:f>Sheet1!$A$2:$A$3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0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AE-C347-9262-19508607F6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335280"/>
        <c:axId val="63336960"/>
      </c:areaChart>
      <c:catAx>
        <c:axId val="63335280"/>
        <c:scaling>
          <c:orientation val="minMax"/>
        </c:scaling>
        <c:delete val="0"/>
        <c:axPos val="b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What my friend chooses (q)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cross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336960"/>
        <c:crosses val="autoZero"/>
        <c:auto val="1"/>
        <c:lblAlgn val="ctr"/>
        <c:lblOffset val="100"/>
        <c:noMultiLvlLbl val="0"/>
      </c:catAx>
      <c:valAx>
        <c:axId val="63336960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Utils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335280"/>
        <c:crosses val="autoZero"/>
        <c:crossBetween val="midCat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0.39515</cdr:x>
      <cdr:y>0.15875</cdr:y>
    </cdr:from>
    <cdr:to>
      <cdr:x>0.39515</cdr:x>
      <cdr:y>0.72374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398D2C9D-C31F-5848-885F-51A13188934F}"/>
            </a:ext>
          </a:extLst>
        </cdr:cNvPr>
        <cdr:cNvCxnSpPr/>
      </cdr:nvCxnSpPr>
      <cdr:spPr>
        <a:xfrm xmlns:a="http://schemas.openxmlformats.org/drawingml/2006/main">
          <a:off x="1864350" y="525462"/>
          <a:ext cx="0" cy="1870075"/>
        </a:xfrm>
        <a:prstGeom xmlns:a="http://schemas.openxmlformats.org/drawingml/2006/main" prst="line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5"/>
        </a:lnRef>
        <a:fillRef xmlns:a="http://schemas.openxmlformats.org/drawingml/2006/main" idx="0">
          <a:schemeClr val="accent5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6.sv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6.sv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1441F-3C4C-624E-A90F-CF33B281A4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9B0FE-5B9A-AB4E-BFAA-BCAC4D46CF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January 25, 2019</a:t>
            </a:r>
          </a:p>
        </p:txBody>
      </p:sp>
    </p:spTree>
    <p:extLst>
      <p:ext uri="{BB962C8B-B14F-4D97-AF65-F5344CB8AC3E}">
        <p14:creationId xmlns:p14="http://schemas.microsoft.com/office/powerpoint/2010/main" val="655830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E6CFF-31BB-8F46-9022-5E7CD1DE5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this make sense?</a:t>
            </a:r>
          </a:p>
        </p:txBody>
      </p:sp>
      <p:pic>
        <p:nvPicPr>
          <p:cNvPr id="11" name="Content Placeholder 10" descr="Woman">
            <a:extLst>
              <a:ext uri="{FF2B5EF4-FFF2-40B4-BE49-F238E27FC236}">
                <a16:creationId xmlns:a16="http://schemas.microsoft.com/office/drawing/2014/main" id="{B5E586A2-DFC2-A94C-B075-8C56386ABC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80376" y="5196015"/>
            <a:ext cx="914400" cy="914400"/>
          </a:xfrm>
        </p:spPr>
      </p:pic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A53B9110-BE6F-C34F-A3F9-793F687EFF13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298575" y="2800478"/>
          <a:ext cx="4718050" cy="3309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3" name="Graphic 12" descr="Smiling Face with No Fill">
            <a:extLst>
              <a:ext uri="{FF2B5EF4-FFF2-40B4-BE49-F238E27FC236}">
                <a16:creationId xmlns:a16="http://schemas.microsoft.com/office/drawing/2014/main" id="{831D786C-3233-4C4F-9ACB-66C1B6AB33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9425" y="2411540"/>
            <a:ext cx="914400" cy="914400"/>
          </a:xfrm>
          <a:prstGeom prst="rect">
            <a:avLst/>
          </a:prstGeom>
        </p:spPr>
      </p:pic>
      <p:pic>
        <p:nvPicPr>
          <p:cNvPr id="15" name="Graphic 14" descr="Crying Face with No Fill">
            <a:extLst>
              <a:ext uri="{FF2B5EF4-FFF2-40B4-BE49-F238E27FC236}">
                <a16:creationId xmlns:a16="http://schemas.microsoft.com/office/drawing/2014/main" id="{3A1F9C58-600E-354E-B80D-B8EF31AD61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7153" y="4755724"/>
            <a:ext cx="914400" cy="914400"/>
          </a:xfrm>
          <a:prstGeom prst="rect">
            <a:avLst/>
          </a:prstGeom>
        </p:spPr>
      </p:pic>
      <p:sp>
        <p:nvSpPr>
          <p:cNvPr id="16" name="Cloud Callout 15">
            <a:extLst>
              <a:ext uri="{FF2B5EF4-FFF2-40B4-BE49-F238E27FC236}">
                <a16:creationId xmlns:a16="http://schemas.microsoft.com/office/drawing/2014/main" id="{800DFCFF-C782-AA4A-BF9C-0546FDBE700B}"/>
              </a:ext>
            </a:extLst>
          </p:cNvPr>
          <p:cNvSpPr/>
          <p:nvPr/>
        </p:nvSpPr>
        <p:spPr>
          <a:xfrm>
            <a:off x="7123176" y="2560638"/>
            <a:ext cx="3611499" cy="2215525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2DADF7-C26B-C146-82A5-EFF84B1E25D6}"/>
              </a:ext>
            </a:extLst>
          </p:cNvPr>
          <p:cNvSpPr txBox="1"/>
          <p:nvPr/>
        </p:nvSpPr>
        <p:spPr>
          <a:xfrm>
            <a:off x="7580376" y="3015112"/>
            <a:ext cx="28827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happiness is 2q. The more </a:t>
            </a:r>
            <a:r>
              <a:rPr lang="en-US" b="1" dirty="0"/>
              <a:t>likely</a:t>
            </a:r>
            <a:r>
              <a:rPr lang="en-US" dirty="0"/>
              <a:t> my friend chooses Chinese food, I will be happier choosing Chinese food. </a:t>
            </a:r>
          </a:p>
        </p:txBody>
      </p:sp>
    </p:spTree>
    <p:extLst>
      <p:ext uri="{BB962C8B-B14F-4D97-AF65-F5344CB8AC3E}">
        <p14:creationId xmlns:p14="http://schemas.microsoft.com/office/powerpoint/2010/main" val="4221756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5F981-45AB-C740-A1E9-321FE54A4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 for P &amp; 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C9F8A-829A-C148-85D0-F2FCAEADC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equations equal to each other to find where we can be </a:t>
            </a:r>
            <a:r>
              <a:rPr lang="en-US" b="1" dirty="0"/>
              <a:t>indifferent</a:t>
            </a:r>
          </a:p>
          <a:p>
            <a:r>
              <a:rPr lang="en-US" dirty="0"/>
              <a:t>Q = 1/3</a:t>
            </a:r>
          </a:p>
          <a:p>
            <a:r>
              <a:rPr lang="en-US" dirty="0"/>
              <a:t>P = 2/3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7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E6CFF-31BB-8F46-9022-5E7CD1DE5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this make sense?</a:t>
            </a:r>
          </a:p>
        </p:txBody>
      </p:sp>
      <p:pic>
        <p:nvPicPr>
          <p:cNvPr id="11" name="Content Placeholder 10" descr="Woman">
            <a:extLst>
              <a:ext uri="{FF2B5EF4-FFF2-40B4-BE49-F238E27FC236}">
                <a16:creationId xmlns:a16="http://schemas.microsoft.com/office/drawing/2014/main" id="{B5E586A2-DFC2-A94C-B075-8C56386ABC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80376" y="5196015"/>
            <a:ext cx="914400" cy="914400"/>
          </a:xfrm>
        </p:spPr>
      </p:pic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A53B9110-BE6F-C34F-A3F9-793F687EFF1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27173632"/>
              </p:ext>
            </p:extLst>
          </p:nvPr>
        </p:nvGraphicFramePr>
        <p:xfrm>
          <a:off x="1298575" y="2800478"/>
          <a:ext cx="4718050" cy="3309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3" name="Graphic 12" descr="Smiling Face with No Fill">
            <a:extLst>
              <a:ext uri="{FF2B5EF4-FFF2-40B4-BE49-F238E27FC236}">
                <a16:creationId xmlns:a16="http://schemas.microsoft.com/office/drawing/2014/main" id="{831D786C-3233-4C4F-9ACB-66C1B6AB33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9425" y="2411540"/>
            <a:ext cx="914400" cy="914400"/>
          </a:xfrm>
          <a:prstGeom prst="rect">
            <a:avLst/>
          </a:prstGeom>
        </p:spPr>
      </p:pic>
      <p:pic>
        <p:nvPicPr>
          <p:cNvPr id="15" name="Graphic 14" descr="Crying Face with No Fill">
            <a:extLst>
              <a:ext uri="{FF2B5EF4-FFF2-40B4-BE49-F238E27FC236}">
                <a16:creationId xmlns:a16="http://schemas.microsoft.com/office/drawing/2014/main" id="{3A1F9C58-600E-354E-B80D-B8EF31AD61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7153" y="4755724"/>
            <a:ext cx="914400" cy="914400"/>
          </a:xfrm>
          <a:prstGeom prst="rect">
            <a:avLst/>
          </a:prstGeom>
        </p:spPr>
      </p:pic>
      <p:sp>
        <p:nvSpPr>
          <p:cNvPr id="16" name="Cloud Callout 15">
            <a:extLst>
              <a:ext uri="{FF2B5EF4-FFF2-40B4-BE49-F238E27FC236}">
                <a16:creationId xmlns:a16="http://schemas.microsoft.com/office/drawing/2014/main" id="{800DFCFF-C782-AA4A-BF9C-0546FDBE700B}"/>
              </a:ext>
            </a:extLst>
          </p:cNvPr>
          <p:cNvSpPr/>
          <p:nvPr/>
        </p:nvSpPr>
        <p:spPr>
          <a:xfrm>
            <a:off x="7123176" y="2560638"/>
            <a:ext cx="3611499" cy="2215525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2DADF7-C26B-C146-82A5-EFF84B1E25D6}"/>
              </a:ext>
            </a:extLst>
          </p:cNvPr>
          <p:cNvSpPr txBox="1"/>
          <p:nvPr/>
        </p:nvSpPr>
        <p:spPr>
          <a:xfrm>
            <a:off x="7580376" y="3015112"/>
            <a:ext cx="28827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indifference line is at 1/3. If my friend isn’t likely to choose Chinese food, then I should eat Italian food. It’s better than nothing.</a:t>
            </a:r>
          </a:p>
        </p:txBody>
      </p:sp>
    </p:spTree>
    <p:extLst>
      <p:ext uri="{BB962C8B-B14F-4D97-AF65-F5344CB8AC3E}">
        <p14:creationId xmlns:p14="http://schemas.microsoft.com/office/powerpoint/2010/main" val="8734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B60BA-E934-5E48-8468-4CB88401D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 in the P &amp; Q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83497D-A273-1D45-8BC3-473853FF13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501900"/>
            <a:ext cx="4326467" cy="167640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2091C7-9339-7E47-8E0D-A9EBB8612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598972"/>
              </p:ext>
            </p:extLst>
          </p:nvPr>
        </p:nvGraphicFramePr>
        <p:xfrm>
          <a:off x="2565400" y="4763348"/>
          <a:ext cx="81279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956399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9557852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6653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3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172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733806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C7003F-6716-E046-8DC6-863E343B551C}"/>
              </a:ext>
            </a:extLst>
          </p:cNvPr>
          <p:cNvCxnSpPr/>
          <p:nvPr/>
        </p:nvCxnSpPr>
        <p:spPr>
          <a:xfrm>
            <a:off x="3759200" y="5321300"/>
            <a:ext cx="18626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CE52FA-B69C-144A-8FD4-0A38DB3A1228}"/>
              </a:ext>
            </a:extLst>
          </p:cNvPr>
          <p:cNvCxnSpPr>
            <a:cxnSpLocks/>
          </p:cNvCxnSpPr>
          <p:nvPr/>
        </p:nvCxnSpPr>
        <p:spPr>
          <a:xfrm flipH="1">
            <a:off x="6426200" y="4991100"/>
            <a:ext cx="1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A2231D5-1855-714A-898F-E4D2DC29FDA5}"/>
              </a:ext>
            </a:extLst>
          </p:cNvPr>
          <p:cNvSpPr txBox="1"/>
          <p:nvPr/>
        </p:nvSpPr>
        <p:spPr>
          <a:xfrm>
            <a:off x="5903383" y="5134942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2/9</a:t>
            </a:r>
          </a:p>
        </p:txBody>
      </p:sp>
    </p:spTree>
    <p:extLst>
      <p:ext uri="{BB962C8B-B14F-4D97-AF65-F5344CB8AC3E}">
        <p14:creationId xmlns:p14="http://schemas.microsoft.com/office/powerpoint/2010/main" val="7920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B60BA-E934-5E48-8468-4CB88401D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 in the P &amp; Q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83497D-A273-1D45-8BC3-473853FF13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501900"/>
            <a:ext cx="4326467" cy="167640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2091C7-9339-7E47-8E0D-A9EBB8612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117261"/>
              </p:ext>
            </p:extLst>
          </p:nvPr>
        </p:nvGraphicFramePr>
        <p:xfrm>
          <a:off x="2565400" y="4763348"/>
          <a:ext cx="81279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956399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9557852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6653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3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2/9 *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4/9 *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172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1/9 *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2/9 *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733806"/>
                  </a:ext>
                </a:extLst>
              </a:tr>
            </a:tbl>
          </a:graphicData>
        </a:graphic>
      </p:graphicFrame>
      <p:pic>
        <p:nvPicPr>
          <p:cNvPr id="9" name="Content Placeholder 10" descr="Woman">
            <a:extLst>
              <a:ext uri="{FF2B5EF4-FFF2-40B4-BE49-F238E27FC236}">
                <a16:creationId xmlns:a16="http://schemas.microsoft.com/office/drawing/2014/main" id="{77F626E3-50E7-A84C-B212-863BF44BAA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53376" y="3771901"/>
            <a:ext cx="914400" cy="914400"/>
          </a:xfrm>
          <a:prstGeom prst="rect">
            <a:avLst/>
          </a:prstGeom>
        </p:spPr>
      </p:pic>
      <p:sp>
        <p:nvSpPr>
          <p:cNvPr id="10" name="Cloud Callout 9">
            <a:extLst>
              <a:ext uri="{FF2B5EF4-FFF2-40B4-BE49-F238E27FC236}">
                <a16:creationId xmlns:a16="http://schemas.microsoft.com/office/drawing/2014/main" id="{B7B236C0-4973-3F47-B89B-8D68C42D7A87}"/>
              </a:ext>
            </a:extLst>
          </p:cNvPr>
          <p:cNvSpPr/>
          <p:nvPr/>
        </p:nvSpPr>
        <p:spPr>
          <a:xfrm>
            <a:off x="7081900" y="2423319"/>
            <a:ext cx="3611499" cy="1211262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B8A09E-B0B6-6647-9FB5-FE8A8FFD3257}"/>
              </a:ext>
            </a:extLst>
          </p:cNvPr>
          <p:cNvSpPr txBox="1"/>
          <p:nvPr/>
        </p:nvSpPr>
        <p:spPr>
          <a:xfrm>
            <a:off x="7580376" y="2796938"/>
            <a:ext cx="2882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my expected payoff?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729B55-058F-9B46-A9FA-9B1201FBC99C}"/>
              </a:ext>
            </a:extLst>
          </p:cNvPr>
          <p:cNvSpPr txBox="1"/>
          <p:nvPr/>
        </p:nvSpPr>
        <p:spPr>
          <a:xfrm>
            <a:off x="8887649" y="3873500"/>
            <a:ext cx="1805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Iowan Old Style Roman" panose="02040602040506020204" pitchFamily="18" charset="77"/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230334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B60BA-E934-5E48-8468-4CB88401D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significant about the expected payoff?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83497D-A273-1D45-8BC3-473853FF13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501900"/>
            <a:ext cx="4326467" cy="1676400"/>
          </a:xfrm>
          <a:prstGeom prst="rect">
            <a:avLst/>
          </a:prstGeom>
        </p:spPr>
      </p:pic>
      <p:pic>
        <p:nvPicPr>
          <p:cNvPr id="9" name="Content Placeholder 10" descr="Woman">
            <a:extLst>
              <a:ext uri="{FF2B5EF4-FFF2-40B4-BE49-F238E27FC236}">
                <a16:creationId xmlns:a16="http://schemas.microsoft.com/office/drawing/2014/main" id="{77F626E3-50E7-A84C-B212-863BF44BAA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86576" y="4986869"/>
            <a:ext cx="914400" cy="914400"/>
          </a:xfrm>
          <a:prstGeom prst="rect">
            <a:avLst/>
          </a:prstGeom>
        </p:spPr>
      </p:pic>
      <p:sp>
        <p:nvSpPr>
          <p:cNvPr id="10" name="Cloud Callout 9">
            <a:extLst>
              <a:ext uri="{FF2B5EF4-FFF2-40B4-BE49-F238E27FC236}">
                <a16:creationId xmlns:a16="http://schemas.microsoft.com/office/drawing/2014/main" id="{B7B236C0-4973-3F47-B89B-8D68C42D7A87}"/>
              </a:ext>
            </a:extLst>
          </p:cNvPr>
          <p:cNvSpPr/>
          <p:nvPr/>
        </p:nvSpPr>
        <p:spPr>
          <a:xfrm>
            <a:off x="5891625" y="2296321"/>
            <a:ext cx="3898899" cy="2275681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B8A09E-B0B6-6647-9FB5-FE8A8FFD3257}"/>
              </a:ext>
            </a:extLst>
          </p:cNvPr>
          <p:cNvSpPr txBox="1"/>
          <p:nvPr/>
        </p:nvSpPr>
        <p:spPr>
          <a:xfrm>
            <a:off x="6386576" y="2710417"/>
            <a:ext cx="28827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expect to get 2/3. They expect to get 2/3. I would much rather compromise to get the (1,2).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729B55-058F-9B46-A9FA-9B1201FBC99C}"/>
              </a:ext>
            </a:extLst>
          </p:cNvPr>
          <p:cNvSpPr txBox="1"/>
          <p:nvPr/>
        </p:nvSpPr>
        <p:spPr>
          <a:xfrm>
            <a:off x="2804349" y="4310392"/>
            <a:ext cx="1805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Iowan Old Style Roman" panose="02040602040506020204" pitchFamily="18" charset="77"/>
              </a:rPr>
              <a:t>2/3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C59A9B-C5F9-D942-8593-C402B0B7B4FE}"/>
              </a:ext>
            </a:extLst>
          </p:cNvPr>
          <p:cNvSpPr txBox="1"/>
          <p:nvPr/>
        </p:nvSpPr>
        <p:spPr>
          <a:xfrm>
            <a:off x="2006600" y="5143500"/>
            <a:ext cx="349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Expected &lt; Actual = Compromise</a:t>
            </a:r>
          </a:p>
        </p:txBody>
      </p:sp>
    </p:spTree>
    <p:extLst>
      <p:ext uri="{BB962C8B-B14F-4D97-AF65-F5344CB8AC3E}">
        <p14:creationId xmlns:p14="http://schemas.microsoft.com/office/powerpoint/2010/main" val="2090255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15FB4-C424-4848-80C6-5C72B0962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Main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9EC19-EFD7-694D-977E-EF97D5E09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Invisible Hand </a:t>
            </a:r>
          </a:p>
          <a:p>
            <a:r>
              <a:rPr lang="en-US" dirty="0"/>
              <a:t>Bach or Stravinsky </a:t>
            </a:r>
          </a:p>
          <a:p>
            <a:r>
              <a:rPr lang="en-US" dirty="0"/>
              <a:t>Chicken </a:t>
            </a:r>
          </a:p>
          <a:p>
            <a:r>
              <a:rPr lang="en-US" dirty="0"/>
              <a:t>Prisoner’s Dilemma </a:t>
            </a:r>
          </a:p>
          <a:p>
            <a:r>
              <a:rPr lang="en-US" dirty="0"/>
              <a:t>Stag Hunt </a:t>
            </a:r>
          </a:p>
        </p:txBody>
      </p:sp>
    </p:spTree>
    <p:extLst>
      <p:ext uri="{BB962C8B-B14F-4D97-AF65-F5344CB8AC3E}">
        <p14:creationId xmlns:p14="http://schemas.microsoft.com/office/powerpoint/2010/main" val="3241740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3ACDF-ED07-D04F-97DD-BB7A00286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game is this?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417360-9BFD-7C47-A553-564903D0F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950" y="3092450"/>
            <a:ext cx="68961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496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3ACDF-ED07-D04F-97DD-BB7A00286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game is this?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BCFF6D-C25C-4A42-AF82-05D68B36C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649" y="2825750"/>
            <a:ext cx="89027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757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3ACDF-ED07-D04F-97DD-BB7A00286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game is this?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2750D8-FAD2-7F40-B118-FED689C78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49" y="3130550"/>
            <a:ext cx="68961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52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3ACDF-ED07-D04F-97DD-BB7A00286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game is this?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F1B5AE-A5C3-8144-8C19-618BDA6E2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650" y="2787650"/>
            <a:ext cx="89027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004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3ACDF-ED07-D04F-97DD-BB7A00286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game is this?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9DC433-4F9C-0D4A-879E-B3BC952FE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550" y="2914650"/>
            <a:ext cx="68961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79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20F86-B74F-064D-BE65-BD6C180C2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rgbClr val="262626"/>
                </a:solidFill>
              </a:rPr>
              <a:t>Preference Falsification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78D12-470A-FA40-B406-5D30CD4D2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1" y="2430471"/>
            <a:ext cx="2835464" cy="3552039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>
                <a:solidFill>
                  <a:srgbClr val="262626"/>
                </a:solidFill>
              </a:rPr>
              <a:t>Tipping Point</a:t>
            </a:r>
          </a:p>
          <a:p>
            <a:r>
              <a:rPr lang="en-US" sz="1800" dirty="0">
                <a:solidFill>
                  <a:srgbClr val="262626"/>
                </a:solidFill>
              </a:rPr>
              <a:t>“I don’t support the government that much.”</a:t>
            </a:r>
          </a:p>
          <a:p>
            <a:r>
              <a:rPr lang="en-US" sz="1800" dirty="0">
                <a:solidFill>
                  <a:srgbClr val="262626"/>
                </a:solidFill>
              </a:rPr>
              <a:t>“It looks like others don’t either. They support it less than I do.”</a:t>
            </a:r>
          </a:p>
          <a:p>
            <a:r>
              <a:rPr lang="en-US" sz="1800" dirty="0">
                <a:solidFill>
                  <a:srgbClr val="262626"/>
                </a:solidFill>
              </a:rPr>
              <a:t>”Maybe things are worse than I thought. Maybe I should do something.”</a:t>
            </a:r>
          </a:p>
          <a:p>
            <a:r>
              <a:rPr lang="en-US" sz="1800" dirty="0">
                <a:solidFill>
                  <a:srgbClr val="262626"/>
                </a:solidFill>
              </a:rPr>
              <a:t>(25,10) instead of (25,25)</a:t>
            </a:r>
          </a:p>
          <a:p>
            <a:r>
              <a:rPr lang="en-US" sz="1800" dirty="0">
                <a:solidFill>
                  <a:srgbClr val="262626"/>
                </a:solidFill>
              </a:rPr>
              <a:t>https://</a:t>
            </a:r>
            <a:r>
              <a:rPr lang="en-US" sz="1800" dirty="0" err="1">
                <a:solidFill>
                  <a:srgbClr val="262626"/>
                </a:solidFill>
              </a:rPr>
              <a:t>www.youtube.com</a:t>
            </a:r>
            <a:r>
              <a:rPr lang="en-US" sz="1800" dirty="0">
                <a:solidFill>
                  <a:srgbClr val="262626"/>
                </a:solidFill>
              </a:rPr>
              <a:t>/</a:t>
            </a:r>
            <a:r>
              <a:rPr lang="en-US" sz="1800" dirty="0" err="1">
                <a:solidFill>
                  <a:srgbClr val="262626"/>
                </a:solidFill>
              </a:rPr>
              <a:t>watch?v</a:t>
            </a:r>
            <a:r>
              <a:rPr lang="en-US" sz="1800" dirty="0">
                <a:solidFill>
                  <a:srgbClr val="262626"/>
                </a:solidFill>
              </a:rPr>
              <a:t>=Fgcd5ZcxDys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F66CCC-094D-AB4F-8ED0-1038DFDA6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910" y="1711271"/>
            <a:ext cx="6098041" cy="338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50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54C36-869B-3D41-8665-5E57760AA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Expected Payoffs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CC7F6-D615-1B4B-8E44-282C89DE4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happy (</a:t>
            </a:r>
            <a:r>
              <a:rPr lang="en-US" dirty="0" err="1"/>
              <a:t>utils</a:t>
            </a:r>
            <a:r>
              <a:rPr lang="en-US" dirty="0"/>
              <a:t>) you are DEPENDS on the other person’s actions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1A82376-1A94-D147-8592-5FBDCDDA9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339119"/>
              </p:ext>
            </p:extLst>
          </p:nvPr>
        </p:nvGraphicFramePr>
        <p:xfrm>
          <a:off x="1567306" y="3215641"/>
          <a:ext cx="8506481" cy="293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0305">
                  <a:extLst>
                    <a:ext uri="{9D8B030D-6E8A-4147-A177-3AD203B41FA5}">
                      <a16:colId xmlns:a16="http://schemas.microsoft.com/office/drawing/2014/main" val="1207151002"/>
                    </a:ext>
                  </a:extLst>
                </a:gridCol>
                <a:gridCol w="1400070">
                  <a:extLst>
                    <a:ext uri="{9D8B030D-6E8A-4147-A177-3AD203B41FA5}">
                      <a16:colId xmlns:a16="http://schemas.microsoft.com/office/drawing/2014/main" val="3782516270"/>
                    </a:ext>
                  </a:extLst>
                </a:gridCol>
                <a:gridCol w="1873376">
                  <a:extLst>
                    <a:ext uri="{9D8B030D-6E8A-4147-A177-3AD203B41FA5}">
                      <a16:colId xmlns:a16="http://schemas.microsoft.com/office/drawing/2014/main" val="3888780398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3893330173"/>
                    </a:ext>
                  </a:extLst>
                </a:gridCol>
                <a:gridCol w="1320343">
                  <a:extLst>
                    <a:ext uri="{9D8B030D-6E8A-4147-A177-3AD203B41FA5}">
                      <a16:colId xmlns:a16="http://schemas.microsoft.com/office/drawing/2014/main" val="3219343336"/>
                    </a:ext>
                  </a:extLst>
                </a:gridCol>
                <a:gridCol w="1962502">
                  <a:extLst>
                    <a:ext uri="{9D8B030D-6E8A-4147-A177-3AD203B41FA5}">
                      <a16:colId xmlns:a16="http://schemas.microsoft.com/office/drawing/2014/main" val="3166718127"/>
                    </a:ext>
                  </a:extLst>
                </a:gridCol>
                <a:gridCol w="435111">
                  <a:extLst>
                    <a:ext uri="{9D8B030D-6E8A-4147-A177-3AD203B41FA5}">
                      <a16:colId xmlns:a16="http://schemas.microsoft.com/office/drawing/2014/main" val="2267364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My Payoff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Other’s Probability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My Payoff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Other’s Probability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659381"/>
                  </a:ext>
                </a:extLst>
              </a:tr>
              <a:tr h="15739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Happiness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(1-q)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866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Happiness</a:t>
                      </a:r>
                    </a:p>
                    <a:p>
                      <a:r>
                        <a:rPr lang="en-US" dirty="0"/>
                        <a:t>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86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Happiness</a:t>
                      </a:r>
                    </a:p>
                    <a:p>
                      <a:r>
                        <a:rPr lang="en-US" dirty="0"/>
                        <a:t>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528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Happiness</a:t>
                      </a:r>
                    </a:p>
                    <a:p>
                      <a:r>
                        <a:rPr lang="en-US" dirty="0"/>
                        <a:t>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67514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D53CB26-6BDE-1C4E-B9B8-59396B26D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746" y="136204"/>
            <a:ext cx="64897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66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1300</TotalTime>
  <Words>340</Words>
  <Application>Microsoft Macintosh PowerPoint</Application>
  <PresentationFormat>Widescreen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Garamond</vt:lpstr>
      <vt:lpstr>Iowan Old Style Roman</vt:lpstr>
      <vt:lpstr>Organic</vt:lpstr>
      <vt:lpstr>Lab 2</vt:lpstr>
      <vt:lpstr>5 Main Games</vt:lpstr>
      <vt:lpstr>What game is this?</vt:lpstr>
      <vt:lpstr>What game is this?</vt:lpstr>
      <vt:lpstr>What game is this?</vt:lpstr>
      <vt:lpstr>What game is this?</vt:lpstr>
      <vt:lpstr>What game is this?</vt:lpstr>
      <vt:lpstr>Preference Falsification</vt:lpstr>
      <vt:lpstr>Calculate Expected Payoffs</vt:lpstr>
      <vt:lpstr>Does this make sense?</vt:lpstr>
      <vt:lpstr>Solve for P &amp; Q</vt:lpstr>
      <vt:lpstr>Does this make sense?</vt:lpstr>
      <vt:lpstr>Fill in the P &amp; Q</vt:lpstr>
      <vt:lpstr>Fill in the P &amp; Q</vt:lpstr>
      <vt:lpstr>What is significant about the expected payoff?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</dc:title>
  <dc:creator>Henry Ng</dc:creator>
  <cp:lastModifiedBy>Henry Ng</cp:lastModifiedBy>
  <cp:revision>24</cp:revision>
  <dcterms:created xsi:type="dcterms:W3CDTF">2019-01-24T22:31:20Z</dcterms:created>
  <dcterms:modified xsi:type="dcterms:W3CDTF">2019-01-25T20:12:16Z</dcterms:modified>
</cp:coreProperties>
</file>