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3" r:id="rId12"/>
    <p:sldId id="274" r:id="rId13"/>
    <p:sldId id="275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74"/>
    <p:restoredTop sz="94690"/>
  </p:normalViewPr>
  <p:slideViewPr>
    <p:cSldViewPr snapToGrid="0" snapToObjects="1">
      <p:cViewPr>
        <p:scale>
          <a:sx n="107" d="100"/>
          <a:sy n="107" d="100"/>
        </p:scale>
        <p:origin x="-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2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B1D2-18C8-5F4A-A301-58A64CDA4A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 1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7CE0E-CFC2-634F-9FFF-66D77768C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February 15, 2019</a:t>
            </a:r>
          </a:p>
        </p:txBody>
      </p:sp>
    </p:spTree>
    <p:extLst>
      <p:ext uri="{BB962C8B-B14F-4D97-AF65-F5344CB8AC3E}">
        <p14:creationId xmlns:p14="http://schemas.microsoft.com/office/powerpoint/2010/main" val="2518211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B14442-3399-F74F-9B65-33E880AEAA79}"/>
              </a:ext>
            </a:extLst>
          </p:cNvPr>
          <p:cNvSpPr txBox="1"/>
          <p:nvPr/>
        </p:nvSpPr>
        <p:spPr>
          <a:xfrm>
            <a:off x="8341567" y="1558212"/>
            <a:ext cx="1418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2017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D1A573-2E52-224A-8AD9-931D6F8A739C}"/>
              </a:ext>
            </a:extLst>
          </p:cNvPr>
          <p:cNvSpPr txBox="1"/>
          <p:nvPr/>
        </p:nvSpPr>
        <p:spPr>
          <a:xfrm>
            <a:off x="2040293" y="1558212"/>
            <a:ext cx="1418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1980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065615-97D7-4C4C-BC0E-B082AE1258F6}"/>
              </a:ext>
            </a:extLst>
          </p:cNvPr>
          <p:cNvSpPr txBox="1"/>
          <p:nvPr/>
        </p:nvSpPr>
        <p:spPr>
          <a:xfrm>
            <a:off x="2382415" y="2389209"/>
            <a:ext cx="734009" cy="3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$1.34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9C267C-C1CE-9647-9F5A-6141ABD6E501}"/>
              </a:ext>
            </a:extLst>
          </p:cNvPr>
          <p:cNvSpPr txBox="1"/>
          <p:nvPr/>
        </p:nvSpPr>
        <p:spPr>
          <a:xfrm>
            <a:off x="8683689" y="2389208"/>
            <a:ext cx="734009" cy="3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$2.48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19A44-B203-024F-8F90-7E326C2AEA15}"/>
              </a:ext>
            </a:extLst>
          </p:cNvPr>
          <p:cNvSpPr txBox="1"/>
          <p:nvPr/>
        </p:nvSpPr>
        <p:spPr>
          <a:xfrm>
            <a:off x="8341567" y="3429000"/>
            <a:ext cx="14182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1980</a:t>
            </a:r>
          </a:p>
          <a:p>
            <a:r>
              <a:rPr lang="en-US" sz="1600" dirty="0"/>
              <a:t>In 2017 Terms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2048E-EF19-084F-8062-04336912C0DF}"/>
              </a:ext>
            </a:extLst>
          </p:cNvPr>
          <p:cNvSpPr txBox="1"/>
          <p:nvPr/>
        </p:nvSpPr>
        <p:spPr>
          <a:xfrm>
            <a:off x="8683689" y="4506218"/>
            <a:ext cx="734009" cy="3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$1.34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41791B-8A2F-0D4A-862F-DF083CE8682A}"/>
              </a:ext>
            </a:extLst>
          </p:cNvPr>
          <p:cNvSpPr txBox="1"/>
          <p:nvPr/>
        </p:nvSpPr>
        <p:spPr>
          <a:xfrm>
            <a:off x="9191156" y="4506218"/>
            <a:ext cx="153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 (34.844/100)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4B0969-FB17-2342-8640-B271CFCB9090}"/>
              </a:ext>
            </a:extLst>
          </p:cNvPr>
          <p:cNvSpPr txBox="1"/>
          <p:nvPr/>
        </p:nvSpPr>
        <p:spPr>
          <a:xfrm>
            <a:off x="8341567" y="4874367"/>
            <a:ext cx="2267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Turning CPI into </a:t>
            </a:r>
            <a:r>
              <a:rPr lang="en-US" b="1" dirty="0"/>
              <a:t>Percentage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066A8C-75D7-414D-8406-C5F68D0EB89C}"/>
              </a:ext>
            </a:extLst>
          </p:cNvPr>
          <p:cNvCxnSpPr/>
          <p:nvPr/>
        </p:nvCxnSpPr>
        <p:spPr>
          <a:xfrm>
            <a:off x="5728996" y="877078"/>
            <a:ext cx="0" cy="4982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7224F3A-952E-1E45-B8EB-AB7BFF41BF0A}"/>
              </a:ext>
            </a:extLst>
          </p:cNvPr>
          <p:cNvSpPr txBox="1"/>
          <p:nvPr/>
        </p:nvSpPr>
        <p:spPr>
          <a:xfrm>
            <a:off x="10562675" y="4530462"/>
            <a:ext cx="92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$3.85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8F7F90-DA74-474A-B9FE-7EE548086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21" y="3145820"/>
            <a:ext cx="7270723" cy="264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3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2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B14442-3399-F74F-9B65-33E880AEAA79}"/>
              </a:ext>
            </a:extLst>
          </p:cNvPr>
          <p:cNvSpPr txBox="1"/>
          <p:nvPr/>
        </p:nvSpPr>
        <p:spPr>
          <a:xfrm>
            <a:off x="8341567" y="1558212"/>
            <a:ext cx="1418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2017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D1A573-2E52-224A-8AD9-931D6F8A739C}"/>
              </a:ext>
            </a:extLst>
          </p:cNvPr>
          <p:cNvSpPr txBox="1"/>
          <p:nvPr/>
        </p:nvSpPr>
        <p:spPr>
          <a:xfrm>
            <a:off x="2040293" y="1558212"/>
            <a:ext cx="1418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1980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065615-97D7-4C4C-BC0E-B082AE1258F6}"/>
              </a:ext>
            </a:extLst>
          </p:cNvPr>
          <p:cNvSpPr txBox="1"/>
          <p:nvPr/>
        </p:nvSpPr>
        <p:spPr>
          <a:xfrm>
            <a:off x="2382415" y="2389209"/>
            <a:ext cx="734009" cy="3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$1.34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9C267C-C1CE-9647-9F5A-6141ABD6E501}"/>
              </a:ext>
            </a:extLst>
          </p:cNvPr>
          <p:cNvSpPr txBox="1"/>
          <p:nvPr/>
        </p:nvSpPr>
        <p:spPr>
          <a:xfrm>
            <a:off x="8683689" y="2389208"/>
            <a:ext cx="734009" cy="3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$2.48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19A44-B203-024F-8F90-7E326C2AEA15}"/>
              </a:ext>
            </a:extLst>
          </p:cNvPr>
          <p:cNvSpPr txBox="1"/>
          <p:nvPr/>
        </p:nvSpPr>
        <p:spPr>
          <a:xfrm>
            <a:off x="8341567" y="3429000"/>
            <a:ext cx="14182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1980</a:t>
            </a:r>
          </a:p>
          <a:p>
            <a:r>
              <a:rPr lang="en-US" sz="1600" dirty="0"/>
              <a:t>In 2017 Terms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224F3A-952E-1E45-B8EB-AB7BFF41BF0A}"/>
              </a:ext>
            </a:extLst>
          </p:cNvPr>
          <p:cNvSpPr txBox="1"/>
          <p:nvPr/>
        </p:nvSpPr>
        <p:spPr>
          <a:xfrm>
            <a:off x="8683689" y="4506218"/>
            <a:ext cx="92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$3.85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F18B7-0A32-1941-9D5C-F404B797F03E}"/>
              </a:ext>
            </a:extLst>
          </p:cNvPr>
          <p:cNvSpPr txBox="1"/>
          <p:nvPr/>
        </p:nvSpPr>
        <p:spPr>
          <a:xfrm>
            <a:off x="4250724" y="2389208"/>
            <a:ext cx="3101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N-O / O</a:t>
            </a:r>
          </a:p>
          <a:p>
            <a:r>
              <a:rPr lang="en-US" dirty="0"/>
              <a:t>$2.48 - $3.85 / 3.85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7355A2-677A-8841-8489-C32064479FCF}"/>
              </a:ext>
            </a:extLst>
          </p:cNvPr>
          <p:cNvSpPr txBox="1"/>
          <p:nvPr/>
        </p:nvSpPr>
        <p:spPr>
          <a:xfrm>
            <a:off x="4250724" y="3321278"/>
            <a:ext cx="3101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Percent Change in Gas (Real)</a:t>
            </a:r>
          </a:p>
          <a:p>
            <a:r>
              <a:rPr lang="en-US" dirty="0"/>
              <a:t>- 35.51 %</a:t>
            </a: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18C2D96F-3DF5-604F-A450-0582E4EE3512}"/>
              </a:ext>
            </a:extLst>
          </p:cNvPr>
          <p:cNvSpPr/>
          <p:nvPr/>
        </p:nvSpPr>
        <p:spPr>
          <a:xfrm>
            <a:off x="7907693" y="1291911"/>
            <a:ext cx="2286000" cy="4274177"/>
          </a:xfrm>
          <a:prstGeom prst="frame">
            <a:avLst>
              <a:gd name="adj1" fmla="val 223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4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B14442-3399-F74F-9B65-33E880AEAA79}"/>
              </a:ext>
            </a:extLst>
          </p:cNvPr>
          <p:cNvSpPr txBox="1"/>
          <p:nvPr/>
        </p:nvSpPr>
        <p:spPr>
          <a:xfrm>
            <a:off x="8341567" y="1558212"/>
            <a:ext cx="1418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2017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D1A573-2E52-224A-8AD9-931D6F8A739C}"/>
              </a:ext>
            </a:extLst>
          </p:cNvPr>
          <p:cNvSpPr txBox="1"/>
          <p:nvPr/>
        </p:nvSpPr>
        <p:spPr>
          <a:xfrm>
            <a:off x="2040293" y="1558212"/>
            <a:ext cx="1418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1980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065615-97D7-4C4C-BC0E-B082AE1258F6}"/>
              </a:ext>
            </a:extLst>
          </p:cNvPr>
          <p:cNvSpPr txBox="1"/>
          <p:nvPr/>
        </p:nvSpPr>
        <p:spPr>
          <a:xfrm>
            <a:off x="2382415" y="2389209"/>
            <a:ext cx="734009" cy="3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$1.34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9C267C-C1CE-9647-9F5A-6141ABD6E501}"/>
              </a:ext>
            </a:extLst>
          </p:cNvPr>
          <p:cNvSpPr txBox="1"/>
          <p:nvPr/>
        </p:nvSpPr>
        <p:spPr>
          <a:xfrm>
            <a:off x="8683689" y="2389208"/>
            <a:ext cx="734009" cy="3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$2.48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19A44-B203-024F-8F90-7E326C2AEA15}"/>
              </a:ext>
            </a:extLst>
          </p:cNvPr>
          <p:cNvSpPr txBox="1"/>
          <p:nvPr/>
        </p:nvSpPr>
        <p:spPr>
          <a:xfrm>
            <a:off x="8341567" y="3429000"/>
            <a:ext cx="14182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1980</a:t>
            </a:r>
          </a:p>
          <a:p>
            <a:r>
              <a:rPr lang="en-US" sz="1600" dirty="0"/>
              <a:t>In 2017 Terms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224F3A-952E-1E45-B8EB-AB7BFF41BF0A}"/>
              </a:ext>
            </a:extLst>
          </p:cNvPr>
          <p:cNvSpPr txBox="1"/>
          <p:nvPr/>
        </p:nvSpPr>
        <p:spPr>
          <a:xfrm>
            <a:off x="8683689" y="4506218"/>
            <a:ext cx="92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$3.85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CC02E5-5826-8D48-92FD-1EBBD53F6651}"/>
              </a:ext>
            </a:extLst>
          </p:cNvPr>
          <p:cNvSpPr txBox="1"/>
          <p:nvPr/>
        </p:nvSpPr>
        <p:spPr>
          <a:xfrm>
            <a:off x="4337221" y="1767016"/>
            <a:ext cx="318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Compound Annual Growth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E2FC58-A36F-8143-A121-517D4B3AF1AD}"/>
              </a:ext>
            </a:extLst>
          </p:cNvPr>
          <p:cNvSpPr txBox="1"/>
          <p:nvPr/>
        </p:nvSpPr>
        <p:spPr>
          <a:xfrm>
            <a:off x="4337221" y="2204542"/>
            <a:ext cx="3188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LN(               )</a:t>
            </a:r>
          </a:p>
          <a:p>
            <a:r>
              <a:rPr lang="en-US" dirty="0"/>
              <a:t>    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355511-4DB8-F44F-A205-E51FF22B9DED}"/>
              </a:ext>
            </a:extLst>
          </p:cNvPr>
          <p:cNvCxnSpPr/>
          <p:nvPr/>
        </p:nvCxnSpPr>
        <p:spPr>
          <a:xfrm>
            <a:off x="4806778" y="2545492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1CF0B-E8F8-B748-8A9F-F84579E077D5}"/>
              </a:ext>
            </a:extLst>
          </p:cNvPr>
          <p:cNvCxnSpPr/>
          <p:nvPr/>
        </p:nvCxnSpPr>
        <p:spPr>
          <a:xfrm>
            <a:off x="4337221" y="3002692"/>
            <a:ext cx="1977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E038F7-54CB-0C41-A5B8-8024F9EDFA18}"/>
              </a:ext>
            </a:extLst>
          </p:cNvPr>
          <p:cNvSpPr txBox="1"/>
          <p:nvPr/>
        </p:nvSpPr>
        <p:spPr>
          <a:xfrm>
            <a:off x="4559642" y="3051091"/>
            <a:ext cx="196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2017-1980+1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EEFDCB-050F-6344-B0AE-DD617BB6BDD7}"/>
              </a:ext>
            </a:extLst>
          </p:cNvPr>
          <p:cNvSpPr txBox="1"/>
          <p:nvPr/>
        </p:nvSpPr>
        <p:spPr>
          <a:xfrm>
            <a:off x="4190285" y="3880022"/>
            <a:ext cx="19770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-1.15 %</a:t>
            </a:r>
          </a:p>
        </p:txBody>
      </p:sp>
    </p:spTree>
    <p:extLst>
      <p:ext uri="{BB962C8B-B14F-4D97-AF65-F5344CB8AC3E}">
        <p14:creationId xmlns:p14="http://schemas.microsoft.com/office/powerpoint/2010/main" val="415752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612 -0.02639 " pathEditMode="relative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404 -0.29167 " pathEditMode="relative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  <p:bldP spid="2" grpId="0"/>
      <p:bldP spid="11" grpId="0"/>
      <p:bldP spid="10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User">
            <a:extLst>
              <a:ext uri="{FF2B5EF4-FFF2-40B4-BE49-F238E27FC236}">
                <a16:creationId xmlns:a16="http://schemas.microsoft.com/office/drawing/2014/main" id="{DC2CD2C7-ECF7-204D-8E7B-D9D9E0B3A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6521" y="3356729"/>
            <a:ext cx="914400" cy="914400"/>
          </a:xfrm>
          <a:prstGeom prst="rect">
            <a:avLst/>
          </a:prstGeom>
        </p:spPr>
      </p:pic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204055C8-7867-3545-89B5-612BDCF969FE}"/>
              </a:ext>
            </a:extLst>
          </p:cNvPr>
          <p:cNvSpPr/>
          <p:nvPr/>
        </p:nvSpPr>
        <p:spPr>
          <a:xfrm>
            <a:off x="3153201" y="1754659"/>
            <a:ext cx="2526705" cy="1487437"/>
          </a:xfrm>
          <a:prstGeom prst="wedgeRectCallout">
            <a:avLst>
              <a:gd name="adj1" fmla="val -25723"/>
              <a:gd name="adj2" fmla="val 6582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Hey mom! Guess what? Gas is actually cheaper now than it was in 1980!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E466B19B-1A9C-C342-82F2-E0FFC77A7F57}"/>
              </a:ext>
            </a:extLst>
          </p:cNvPr>
          <p:cNvSpPr/>
          <p:nvPr/>
        </p:nvSpPr>
        <p:spPr>
          <a:xfrm>
            <a:off x="6512096" y="1668162"/>
            <a:ext cx="3533947" cy="1376226"/>
          </a:xfrm>
          <a:prstGeom prst="wedgeRectCallout">
            <a:avLst>
              <a:gd name="adj1" fmla="val -39367"/>
              <a:gd name="adj2" fmla="val 8006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Honey. I can’t believe you figured that out! Your MPA degree is sure paying off!</a:t>
            </a:r>
          </a:p>
        </p:txBody>
      </p:sp>
      <p:pic>
        <p:nvPicPr>
          <p:cNvPr id="5" name="Graphic 4" descr="Woman">
            <a:extLst>
              <a:ext uri="{FF2B5EF4-FFF2-40B4-BE49-F238E27FC236}">
                <a16:creationId xmlns:a16="http://schemas.microsoft.com/office/drawing/2014/main" id="{6EBEDDE8-16A1-5846-850B-DE58F210F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6269" y="3334374"/>
            <a:ext cx="914400" cy="914400"/>
          </a:xfrm>
          <a:prstGeom prst="rect">
            <a:avLst/>
          </a:prstGeom>
        </p:spPr>
      </p:pic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ED72F50E-57D7-9D4E-B8D1-2024177E18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664029">
            <a:off x="4626464" y="4178832"/>
            <a:ext cx="1584944" cy="158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7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EC3ED-99D5-E04A-9AF8-BCB6CA16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18496-F3B7-2944-B3EE-011B792EF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Meg</a:t>
            </a:r>
          </a:p>
        </p:txBody>
      </p:sp>
    </p:spTree>
    <p:extLst>
      <p:ext uri="{BB962C8B-B14F-4D97-AF65-F5344CB8AC3E}">
        <p14:creationId xmlns:p14="http://schemas.microsoft.com/office/powerpoint/2010/main" val="3175044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28DB-B4A2-9841-97DF-1F4AB457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&amp; Substitution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7017A-9BB2-5248-9C75-60B7083A3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Meg</a:t>
            </a:r>
          </a:p>
        </p:txBody>
      </p:sp>
    </p:spTree>
    <p:extLst>
      <p:ext uri="{BB962C8B-B14F-4D97-AF65-F5344CB8AC3E}">
        <p14:creationId xmlns:p14="http://schemas.microsoft.com/office/powerpoint/2010/main" val="105909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Hot Dog">
            <a:extLst>
              <a:ext uri="{FF2B5EF4-FFF2-40B4-BE49-F238E27FC236}">
                <a16:creationId xmlns:a16="http://schemas.microsoft.com/office/drawing/2014/main" id="{94AA1FCD-8137-A840-A769-87C164C76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3407" y="639147"/>
            <a:ext cx="914400" cy="914400"/>
          </a:xfrm>
          <a:prstGeom prst="rect">
            <a:avLst/>
          </a:prstGeom>
        </p:spPr>
      </p:pic>
      <p:pic>
        <p:nvPicPr>
          <p:cNvPr id="3" name="Graphic 2" descr="House">
            <a:extLst>
              <a:ext uri="{FF2B5EF4-FFF2-40B4-BE49-F238E27FC236}">
                <a16:creationId xmlns:a16="http://schemas.microsoft.com/office/drawing/2014/main" id="{D8ABCCFE-B6CB-7C42-9D3B-3648B47ED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9007" y="630526"/>
            <a:ext cx="914400" cy="914400"/>
          </a:xfrm>
          <a:prstGeom prst="rect">
            <a:avLst/>
          </a:prstGeom>
        </p:spPr>
      </p:pic>
      <p:pic>
        <p:nvPicPr>
          <p:cNvPr id="4" name="Graphic 3" descr="Sox">
            <a:extLst>
              <a:ext uri="{FF2B5EF4-FFF2-40B4-BE49-F238E27FC236}">
                <a16:creationId xmlns:a16="http://schemas.microsoft.com/office/drawing/2014/main" id="{30507D73-51F3-EC41-AB67-E61BFAB6FB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4607" y="630526"/>
            <a:ext cx="914400" cy="914400"/>
          </a:xfrm>
          <a:prstGeom prst="rect">
            <a:avLst/>
          </a:prstGeom>
        </p:spPr>
      </p:pic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A7CF6DBE-5752-854C-904F-94D9F91214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9011" y="639147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A52A83-EDC7-334B-BEF6-307BD9A8E050}"/>
              </a:ext>
            </a:extLst>
          </p:cNvPr>
          <p:cNvSpPr txBox="1"/>
          <p:nvPr/>
        </p:nvSpPr>
        <p:spPr>
          <a:xfrm>
            <a:off x="788301" y="1553547"/>
            <a:ext cx="615820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</a:t>
            </a:r>
          </a:p>
        </p:txBody>
      </p:sp>
      <p:pic>
        <p:nvPicPr>
          <p:cNvPr id="11" name="Graphic 10" descr="Family with girl">
            <a:extLst>
              <a:ext uri="{FF2B5EF4-FFF2-40B4-BE49-F238E27FC236}">
                <a16:creationId xmlns:a16="http://schemas.microsoft.com/office/drawing/2014/main" id="{2AB85541-EE1C-774C-9FC6-C43DC9BE36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9011" y="2435290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6872A3-39F9-6946-937E-205BF7AC2ADE}"/>
              </a:ext>
            </a:extLst>
          </p:cNvPr>
          <p:cNvSpPr txBox="1"/>
          <p:nvPr/>
        </p:nvSpPr>
        <p:spPr>
          <a:xfrm>
            <a:off x="788301" y="3349690"/>
            <a:ext cx="936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Your Parents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7AECBE-0231-A744-9942-F35A2217D480}"/>
              </a:ext>
            </a:extLst>
          </p:cNvPr>
          <p:cNvSpPr txBox="1"/>
          <p:nvPr/>
        </p:nvSpPr>
        <p:spPr>
          <a:xfrm>
            <a:off x="4721290" y="802432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Things You Use To Live</a:t>
            </a:r>
          </a:p>
        </p:txBody>
      </p:sp>
      <p:pic>
        <p:nvPicPr>
          <p:cNvPr id="14" name="Graphic 13" descr="Hot Dog">
            <a:extLst>
              <a:ext uri="{FF2B5EF4-FFF2-40B4-BE49-F238E27FC236}">
                <a16:creationId xmlns:a16="http://schemas.microsoft.com/office/drawing/2014/main" id="{6A0555DB-583A-5848-8DB9-732EF1DE3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3407" y="2514600"/>
            <a:ext cx="914400" cy="914400"/>
          </a:xfrm>
          <a:prstGeom prst="rect">
            <a:avLst/>
          </a:prstGeom>
        </p:spPr>
      </p:pic>
      <p:pic>
        <p:nvPicPr>
          <p:cNvPr id="15" name="Graphic 14" descr="House">
            <a:extLst>
              <a:ext uri="{FF2B5EF4-FFF2-40B4-BE49-F238E27FC236}">
                <a16:creationId xmlns:a16="http://schemas.microsoft.com/office/drawing/2014/main" id="{A16721AF-FA97-AA40-9D18-DCDA26D42A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9007" y="2505979"/>
            <a:ext cx="914400" cy="914400"/>
          </a:xfrm>
          <a:prstGeom prst="rect">
            <a:avLst/>
          </a:prstGeom>
        </p:spPr>
      </p:pic>
      <p:pic>
        <p:nvPicPr>
          <p:cNvPr id="16" name="Graphic 15" descr="Sox">
            <a:extLst>
              <a:ext uri="{FF2B5EF4-FFF2-40B4-BE49-F238E27FC236}">
                <a16:creationId xmlns:a16="http://schemas.microsoft.com/office/drawing/2014/main" id="{A17E21A6-B02A-D44F-8D16-F0B9C3D58A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4607" y="2505979"/>
            <a:ext cx="914400" cy="914400"/>
          </a:xfrm>
          <a:prstGeom prst="rect">
            <a:avLst/>
          </a:prstGeom>
        </p:spPr>
      </p:pic>
      <p:sp>
        <p:nvSpPr>
          <p:cNvPr id="18" name="Cloud Callout 17">
            <a:extLst>
              <a:ext uri="{FF2B5EF4-FFF2-40B4-BE49-F238E27FC236}">
                <a16:creationId xmlns:a16="http://schemas.microsoft.com/office/drawing/2014/main" id="{47CD42E6-1B07-1E4A-B7CF-AD1CF53C9195}"/>
              </a:ext>
            </a:extLst>
          </p:cNvPr>
          <p:cNvSpPr/>
          <p:nvPr/>
        </p:nvSpPr>
        <p:spPr>
          <a:xfrm>
            <a:off x="5962261" y="1544926"/>
            <a:ext cx="3452327" cy="2069249"/>
          </a:xfrm>
          <a:prstGeom prst="cloud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Were things more expensive in my parent’s time?</a:t>
            </a:r>
          </a:p>
        </p:txBody>
      </p:sp>
    </p:spTree>
    <p:extLst>
      <p:ext uri="{BB962C8B-B14F-4D97-AF65-F5344CB8AC3E}">
        <p14:creationId xmlns:p14="http://schemas.microsoft.com/office/powerpoint/2010/main" val="72006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6 L 0.44115 0.4685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57" y="2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3" grpId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Hot Dog">
            <a:extLst>
              <a:ext uri="{FF2B5EF4-FFF2-40B4-BE49-F238E27FC236}">
                <a16:creationId xmlns:a16="http://schemas.microsoft.com/office/drawing/2014/main" id="{94AA1FCD-8137-A840-A769-87C164C76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3407" y="639147"/>
            <a:ext cx="914400" cy="914400"/>
          </a:xfrm>
          <a:prstGeom prst="rect">
            <a:avLst/>
          </a:prstGeom>
        </p:spPr>
      </p:pic>
      <p:pic>
        <p:nvPicPr>
          <p:cNvPr id="3" name="Graphic 2" descr="House">
            <a:extLst>
              <a:ext uri="{FF2B5EF4-FFF2-40B4-BE49-F238E27FC236}">
                <a16:creationId xmlns:a16="http://schemas.microsoft.com/office/drawing/2014/main" id="{D8ABCCFE-B6CB-7C42-9D3B-3648B47ED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9007" y="630526"/>
            <a:ext cx="914400" cy="914400"/>
          </a:xfrm>
          <a:prstGeom prst="rect">
            <a:avLst/>
          </a:prstGeom>
        </p:spPr>
      </p:pic>
      <p:pic>
        <p:nvPicPr>
          <p:cNvPr id="4" name="Graphic 3" descr="Sox">
            <a:extLst>
              <a:ext uri="{FF2B5EF4-FFF2-40B4-BE49-F238E27FC236}">
                <a16:creationId xmlns:a16="http://schemas.microsoft.com/office/drawing/2014/main" id="{30507D73-51F3-EC41-AB67-E61BFAB6FB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4607" y="630526"/>
            <a:ext cx="914400" cy="914400"/>
          </a:xfrm>
          <a:prstGeom prst="rect">
            <a:avLst/>
          </a:prstGeom>
        </p:spPr>
      </p:pic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A7CF6DBE-5752-854C-904F-94D9F91214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74227" y="3840804"/>
            <a:ext cx="914400" cy="914400"/>
          </a:xfrm>
          <a:prstGeom prst="rect">
            <a:avLst/>
          </a:prstGeom>
        </p:spPr>
      </p:pic>
      <p:pic>
        <p:nvPicPr>
          <p:cNvPr id="11" name="Graphic 10" descr="Family with girl">
            <a:extLst>
              <a:ext uri="{FF2B5EF4-FFF2-40B4-BE49-F238E27FC236}">
                <a16:creationId xmlns:a16="http://schemas.microsoft.com/office/drawing/2014/main" id="{2AB85541-EE1C-774C-9FC6-C43DC9BE36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9011" y="2435290"/>
            <a:ext cx="914400" cy="914400"/>
          </a:xfrm>
          <a:prstGeom prst="rect">
            <a:avLst/>
          </a:prstGeom>
        </p:spPr>
      </p:pic>
      <p:pic>
        <p:nvPicPr>
          <p:cNvPr id="14" name="Graphic 13" descr="Hot Dog">
            <a:extLst>
              <a:ext uri="{FF2B5EF4-FFF2-40B4-BE49-F238E27FC236}">
                <a16:creationId xmlns:a16="http://schemas.microsoft.com/office/drawing/2014/main" id="{6A0555DB-583A-5848-8DB9-732EF1DE3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3407" y="2514600"/>
            <a:ext cx="914400" cy="914400"/>
          </a:xfrm>
          <a:prstGeom prst="rect">
            <a:avLst/>
          </a:prstGeom>
        </p:spPr>
      </p:pic>
      <p:pic>
        <p:nvPicPr>
          <p:cNvPr id="15" name="Graphic 14" descr="House">
            <a:extLst>
              <a:ext uri="{FF2B5EF4-FFF2-40B4-BE49-F238E27FC236}">
                <a16:creationId xmlns:a16="http://schemas.microsoft.com/office/drawing/2014/main" id="{A16721AF-FA97-AA40-9D18-DCDA26D42A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9007" y="2505979"/>
            <a:ext cx="914400" cy="914400"/>
          </a:xfrm>
          <a:prstGeom prst="rect">
            <a:avLst/>
          </a:prstGeom>
        </p:spPr>
      </p:pic>
      <p:pic>
        <p:nvPicPr>
          <p:cNvPr id="16" name="Graphic 15" descr="Sox">
            <a:extLst>
              <a:ext uri="{FF2B5EF4-FFF2-40B4-BE49-F238E27FC236}">
                <a16:creationId xmlns:a16="http://schemas.microsoft.com/office/drawing/2014/main" id="{A17E21A6-B02A-D44F-8D16-F0B9C3D58A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4607" y="2505979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B14442-3399-F74F-9B65-33E880AEAA79}"/>
              </a:ext>
            </a:extLst>
          </p:cNvPr>
          <p:cNvSpPr txBox="1"/>
          <p:nvPr/>
        </p:nvSpPr>
        <p:spPr>
          <a:xfrm>
            <a:off x="8341567" y="1558212"/>
            <a:ext cx="1418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2017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D1A573-2E52-224A-8AD9-931D6F8A739C}"/>
              </a:ext>
            </a:extLst>
          </p:cNvPr>
          <p:cNvSpPr txBox="1"/>
          <p:nvPr/>
        </p:nvSpPr>
        <p:spPr>
          <a:xfrm>
            <a:off x="2040293" y="1558212"/>
            <a:ext cx="1418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1980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A3A5EA-D859-7E43-8E23-A13846B8FB34}"/>
              </a:ext>
            </a:extLst>
          </p:cNvPr>
          <p:cNvCxnSpPr/>
          <p:nvPr/>
        </p:nvCxnSpPr>
        <p:spPr>
          <a:xfrm>
            <a:off x="5728996" y="877078"/>
            <a:ext cx="0" cy="4982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19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7 L 0.21588 -0.0439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94" y="-219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455 0.00625 0.00885 0.0132 0.01367 0.01899 C 0.01966 0.02593 0.02643 0.03033 0.03203 0.03797 C 0.03867 0.04699 0.04492 0.05741 0.05195 0.06528 C 0.05612 0.06968 0.06041 0.07362 0.06419 0.07871 C 0.08359 0.10463 0.06888 0.09237 0.08411 0.10324 C 0.08724 0.10787 0.0901 0.11274 0.09336 0.1169 C 0.09726 0.12199 0.1056 0.13056 0.1056 0.13056 C 0.11132 0.14584 0.1052 0.13403 0.11783 0.14144 C 0.11953 0.14237 0.12057 0.14607 0.12239 0.14676 C 0.12838 0.14977 0.13463 0.15047 0.14075 0.15232 C 0.14283 0.15417 0.14479 0.15625 0.14687 0.15764 C 0.1539 0.16274 0.16145 0.16574 0.16836 0.1713 C 0.17474 0.17662 0.18033 0.18449 0.18672 0.19051 C 0.1901 0.19352 0.19401 0.19514 0.19739 0.19862 C 0.20416 0.20533 0.21054 0.21343 0.21731 0.22037 C 0.22278 0.22616 0.22838 0.23172 0.23411 0.23658 C 0.23658 0.23889 0.23932 0.23982 0.24179 0.24213 C 0.24596 0.2463 0.25013 0.25093 0.25403 0.25579 C 0.2552 0.25718 0.25586 0.25973 0.25703 0.26112 C 0.2595 0.26436 0.26224 0.26644 0.26471 0.26945 C 0.26927 0.27431 0.27096 0.27686 0.27539 0.28287 C 0.27643 0.29121 0.27734 0.29931 0.27851 0.30741 C 0.2789 0.31019 0.27916 0.3132 0.28007 0.31551 C 0.28073 0.31783 0.28216 0.31922 0.28307 0.32107 C 0.28528 0.32547 0.28737 0.32987 0.28919 0.33473 C 0.29088 0.33889 0.29192 0.34422 0.29388 0.34838 C 0.29609 0.35324 0.29922 0.35695 0.30143 0.36181 C 0.30377 0.3669 0.3052 0.37338 0.30755 0.37824 C 0.31289 0.38889 0.31888 0.39815 0.32448 0.40811 L 0.34127 0.4382 C 0.34427 0.44352 0.34765 0.44862 0.35039 0.4544 C 0.35351 0.46088 0.35651 0.46737 0.35963 0.47338 C 0.36158 0.47732 0.36419 0.4801 0.36575 0.48426 C 0.36966 0.49468 0.36757 0.49028 0.37187 0.49792 C 0.37135 0.50162 0.36849 0.50718 0.37031 0.5088 C 0.37539 0.51343 0.38164 0.51042 0.38724 0.51158 C 0.38971 0.51227 0.39231 0.5132 0.39479 0.51436 C 0.39687 0.51505 0.39895 0.51621 0.40091 0.51713 C 0.40403 0.51806 0.40716 0.51852 0.41015 0.51968 C 0.41172 0.52037 0.41315 0.52176 0.41471 0.52246 C 0.41979 0.52454 0.42513 0.525 0.43007 0.52801 C 0.43711 0.53218 0.43307 0.5301 0.44231 0.53334 C 0.45143 0.53241 0.46067 0.53218 0.46979 0.53056 C 0.472 0.53033 0.47408 0.5294 0.47591 0.52801 C 0.4776 0.52662 0.4789 0.52385 0.4806 0.52246 C 0.48346 0.52014 0.48672 0.51875 0.48971 0.51713 C 0.49127 0.51621 0.4944 0.51135 0.4944 0.51436 L 0.4944 0.57431 L 0.4944 0.57431 " pathEditMode="relative" ptsTypes="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455 0.00625 0.00885 0.0132 0.01367 0.01899 C 0.01966 0.02593 0.02643 0.03033 0.03203 0.03797 C 0.03867 0.04699 0.04492 0.05741 0.05195 0.06528 C 0.05612 0.06968 0.06041 0.07362 0.06419 0.07871 C 0.08359 0.10463 0.06888 0.09237 0.08411 0.10324 C 0.08724 0.10787 0.0901 0.11274 0.09336 0.1169 C 0.09726 0.12199 0.1056 0.13056 0.1056 0.13056 C 0.11132 0.14584 0.1052 0.13403 0.11783 0.14144 C 0.11953 0.14237 0.12057 0.14607 0.12239 0.14676 C 0.12838 0.14977 0.13463 0.15047 0.14075 0.15232 C 0.14283 0.15417 0.14479 0.15625 0.14687 0.15764 C 0.1539 0.16274 0.16145 0.16574 0.16836 0.1713 C 0.17474 0.17662 0.18033 0.18449 0.18672 0.19051 C 0.1901 0.19352 0.19401 0.19514 0.19739 0.19862 C 0.20416 0.20533 0.21054 0.21343 0.21731 0.22037 C 0.22278 0.22616 0.22838 0.23172 0.23411 0.23658 C 0.23658 0.23889 0.23932 0.23982 0.24179 0.24213 C 0.24596 0.2463 0.25013 0.25093 0.25403 0.25579 C 0.2552 0.25718 0.25586 0.25973 0.25703 0.26112 C 0.2595 0.26436 0.26224 0.26644 0.26471 0.26945 C 0.26927 0.27431 0.27096 0.27686 0.27539 0.28287 C 0.27643 0.29121 0.27734 0.29931 0.27851 0.30741 C 0.2789 0.31019 0.27916 0.3132 0.28007 0.31551 C 0.28073 0.31783 0.28216 0.31922 0.28307 0.32107 C 0.28528 0.32547 0.28737 0.32987 0.28919 0.33473 C 0.29088 0.33889 0.29192 0.34422 0.29388 0.34838 C 0.29609 0.35324 0.29922 0.35695 0.30143 0.36181 C 0.30377 0.3669 0.3052 0.37338 0.30755 0.37824 C 0.31289 0.38889 0.31888 0.39815 0.32448 0.40811 L 0.34127 0.4382 C 0.34427 0.44352 0.34765 0.44862 0.35039 0.4544 C 0.35351 0.46088 0.35651 0.46737 0.35963 0.47338 C 0.36158 0.47732 0.36419 0.4801 0.36575 0.48426 C 0.36966 0.49468 0.36757 0.49028 0.37187 0.49792 C 0.37135 0.50162 0.36849 0.50718 0.37031 0.5088 C 0.37539 0.51343 0.38164 0.51042 0.38724 0.51158 C 0.38971 0.51227 0.39231 0.5132 0.39479 0.51436 C 0.39687 0.51505 0.39895 0.51621 0.40091 0.51713 C 0.40403 0.51806 0.40716 0.51852 0.41015 0.51968 C 0.41172 0.52037 0.41315 0.52176 0.41471 0.52246 C 0.41979 0.52454 0.42513 0.525 0.43007 0.52801 C 0.43711 0.53218 0.43307 0.5301 0.44231 0.53334 C 0.45143 0.53241 0.46067 0.53218 0.46979 0.53056 C 0.472 0.53033 0.47408 0.5294 0.47591 0.52801 C 0.4776 0.52662 0.4789 0.52385 0.4806 0.52246 C 0.48346 0.52014 0.48672 0.51875 0.48971 0.51713 C 0.49127 0.51621 0.4944 0.51135 0.4944 0.51436 L 0.4944 0.57431 L 0.4944 0.57431 " pathEditMode="relative" ptsTypes="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455 0.00625 0.00885 0.0132 0.01367 0.01899 C 0.01966 0.02593 0.02643 0.03033 0.03203 0.03797 C 0.03867 0.04699 0.04492 0.05741 0.05195 0.06528 C 0.05612 0.06968 0.06041 0.07362 0.06419 0.07871 C 0.08359 0.10463 0.06888 0.09237 0.08411 0.10324 C 0.08724 0.10787 0.0901 0.11274 0.09336 0.1169 C 0.09726 0.12199 0.1056 0.13056 0.1056 0.13056 C 0.11132 0.14584 0.1052 0.13403 0.11783 0.14144 C 0.11953 0.14237 0.12057 0.14607 0.12239 0.14676 C 0.12838 0.14977 0.13463 0.15047 0.14075 0.15232 C 0.14283 0.15417 0.14479 0.15625 0.14687 0.15764 C 0.1539 0.16274 0.16145 0.16574 0.16836 0.1713 C 0.17474 0.17662 0.18033 0.18449 0.18672 0.19051 C 0.1901 0.19352 0.19401 0.19514 0.19739 0.19862 C 0.20416 0.20533 0.21054 0.21343 0.21731 0.22037 C 0.22278 0.22616 0.22838 0.23172 0.23411 0.23658 C 0.23658 0.23889 0.23932 0.23982 0.24179 0.24213 C 0.24596 0.2463 0.25013 0.25093 0.25403 0.25579 C 0.2552 0.25718 0.25586 0.25973 0.25703 0.26112 C 0.2595 0.26436 0.26224 0.26644 0.26471 0.26945 C 0.26927 0.27431 0.27096 0.27686 0.27539 0.28287 C 0.27643 0.29121 0.27734 0.29931 0.27851 0.30741 C 0.2789 0.31019 0.27916 0.3132 0.28007 0.31551 C 0.28073 0.31783 0.28216 0.31922 0.28307 0.32107 C 0.28528 0.32547 0.28737 0.32987 0.28919 0.33473 C 0.29088 0.33889 0.29192 0.34422 0.29388 0.34838 C 0.29609 0.35324 0.29922 0.35695 0.30143 0.36181 C 0.30377 0.3669 0.3052 0.37338 0.30755 0.37824 C 0.31289 0.38889 0.31888 0.39815 0.32448 0.40811 L 0.34127 0.4382 C 0.34427 0.44352 0.34765 0.44862 0.35039 0.4544 C 0.35351 0.46088 0.35651 0.46737 0.35963 0.47338 C 0.36158 0.47732 0.36419 0.4801 0.36575 0.48426 C 0.36966 0.49468 0.36757 0.49028 0.37187 0.49792 C 0.37135 0.50162 0.36849 0.50718 0.37031 0.5088 C 0.37539 0.51343 0.38164 0.51042 0.38724 0.51158 C 0.38971 0.51227 0.39231 0.5132 0.39479 0.51436 C 0.39687 0.51505 0.39895 0.51621 0.40091 0.51713 C 0.40403 0.51806 0.40716 0.51852 0.41015 0.51968 C 0.41172 0.52037 0.41315 0.52176 0.41471 0.52246 C 0.41979 0.52454 0.42513 0.525 0.43007 0.52801 C 0.43711 0.53218 0.43307 0.5301 0.44231 0.53334 C 0.45143 0.53241 0.46067 0.53218 0.46979 0.53056 C 0.472 0.53033 0.47408 0.5294 0.47591 0.52801 C 0.4776 0.52662 0.4789 0.52385 0.4806 0.52246 C 0.48346 0.52014 0.48672 0.51875 0.48971 0.51713 C 0.49127 0.51621 0.4944 0.51135 0.4944 0.51436 L 0.4944 0.57431 L 0.4944 0.57431 " pathEditMode="relative" ptsTypes="AAAAAAAAAAAAAAAAAAAAAAAAAAAAAAAAAAAAAAAAAAAAAAAAA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00277 L 3.75E-6 0.00301 C 0.00052 0.07615 0.00117 0.12638 3.75E-6 0.2 C -0.00013 0.20625 -0.00078 0.21203 -0.00118 0.21805 C -0.00131 0.22106 -0.00144 0.22453 -0.00183 0.22708 C -0.00209 0.23009 -0.00287 0.23287 -0.003 0.23634 C -0.00326 0.24513 -0.003 0.25439 -0.003 0.26388 " pathEditMode="relative" rAng="0" ptsTypes="AAAAA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1305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4.07407E-6 L 0.00026 0.00023 C 0.00117 0.07338 0.00273 0.12361 0.00026 0.19722 C 0.00013 0.20347 -0.00131 0.20926 -0.00209 0.21527 C -0.00248 0.21828 -0.00261 0.22176 -0.00326 0.2243 C -0.00404 0.22731 -0.00547 0.23009 -0.0056 0.23356 C -0.00638 0.24236 -0.0056 0.25162 -0.0056 0.26111 " pathEditMode="relative" rAng="0" ptsTypes="AAAAAAA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" y="1305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934E-17 4.44444E-6 L 3.33934E-17 0.00023 C 0.00182 0.07893 0.00456 0.13287 3.33934E-17 0.21203 C -0.00039 0.21875 -0.00286 0.22523 -0.00443 0.23148 C -0.00521 0.23495 -0.00547 0.23842 -0.00677 0.2412 C -0.0082 0.24467 -0.01094 0.24745 -0.01133 0.25115 C -0.0125 0.26064 -0.01133 0.2706 -0.01133 0.28078 " pathEditMode="relative" rAng="0" ptsTypes="AAAAA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1402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33333E-6 C 0.02799 0.00718 0.022 0.00718 0.06719 -3.33333E-6 C 0.07552 -0.00115 0.07917 -0.00648 0.08607 -0.01064 C 0.08841 -0.0118 0.09062 -0.01342 0.09297 -0.01435 C 0.09935 -0.01574 0.10586 -0.0162 0.11211 -0.01759 C 0.11549 -0.01852 0.11901 -0.02014 0.1224 -0.02129 C 0.1263 -0.02245 0.13047 -0.02338 0.13437 -0.025 C 0.14023 -0.02708 0.15169 -0.03194 0.15169 -0.03171 C 0.16094 -0.03078 0.1707 -0.03518 0.1793 -0.02847 C 0.18268 -0.02592 0.18268 -0.00694 0.18268 -0.00671 C 0.18255 -0.00532 0.18086 0.01713 0.1793 0.02153 C 0.17747 0.02686 0.1724 0.03565 0.1724 0.03611 C 0.16758 0.06551 0.16784 0.05463 0.1707 0.09283 C 0.17161 0.10371 0.17617 0.11806 0.18112 0.1213 C 0.18737 0.12593 0.18464 0.12315 0.18984 0.12871 " pathEditMode="relative" rAng="0" ptsTypes="AAAAAAAAAAAAA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92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B14442-3399-F74F-9B65-33E880AEAA79}"/>
              </a:ext>
            </a:extLst>
          </p:cNvPr>
          <p:cNvSpPr txBox="1"/>
          <p:nvPr/>
        </p:nvSpPr>
        <p:spPr>
          <a:xfrm>
            <a:off x="8341567" y="1558212"/>
            <a:ext cx="1418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2017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D1A573-2E52-224A-8AD9-931D6F8A739C}"/>
              </a:ext>
            </a:extLst>
          </p:cNvPr>
          <p:cNvSpPr txBox="1"/>
          <p:nvPr/>
        </p:nvSpPr>
        <p:spPr>
          <a:xfrm>
            <a:off x="2040293" y="1558212"/>
            <a:ext cx="1418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1980</a:t>
            </a:r>
          </a:p>
        </p:txBody>
      </p:sp>
      <p:pic>
        <p:nvPicPr>
          <p:cNvPr id="9" name="Graphic 8" descr="Ruler">
            <a:extLst>
              <a:ext uri="{FF2B5EF4-FFF2-40B4-BE49-F238E27FC236}">
                <a16:creationId xmlns:a16="http://schemas.microsoft.com/office/drawing/2014/main" id="{55D43D97-D1AC-5742-86AD-E86C77128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9952" y="2156928"/>
            <a:ext cx="2320209" cy="23202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8C6915-6165-E148-AF12-B0B0E13373FB}"/>
              </a:ext>
            </a:extLst>
          </p:cNvPr>
          <p:cNvSpPr txBox="1"/>
          <p:nvPr/>
        </p:nvSpPr>
        <p:spPr>
          <a:xfrm>
            <a:off x="4739955" y="4558399"/>
            <a:ext cx="232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 Measurement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3FFA4-2FE7-3F42-8F69-62DF38B247B8}"/>
              </a:ext>
            </a:extLst>
          </p:cNvPr>
          <p:cNvSpPr txBox="1"/>
          <p:nvPr/>
        </p:nvSpPr>
        <p:spPr>
          <a:xfrm>
            <a:off x="5452187" y="3013501"/>
            <a:ext cx="1287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CPI</a:t>
            </a:r>
          </a:p>
        </p:txBody>
      </p:sp>
    </p:spTree>
    <p:extLst>
      <p:ext uri="{BB962C8B-B14F-4D97-AF65-F5344CB8AC3E}">
        <p14:creationId xmlns:p14="http://schemas.microsoft.com/office/powerpoint/2010/main" val="76381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B14442-3399-F74F-9B65-33E880AEAA79}"/>
              </a:ext>
            </a:extLst>
          </p:cNvPr>
          <p:cNvSpPr txBox="1"/>
          <p:nvPr/>
        </p:nvSpPr>
        <p:spPr>
          <a:xfrm>
            <a:off x="8341567" y="1558212"/>
            <a:ext cx="1418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2017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D1A573-2E52-224A-8AD9-931D6F8A739C}"/>
              </a:ext>
            </a:extLst>
          </p:cNvPr>
          <p:cNvSpPr txBox="1"/>
          <p:nvPr/>
        </p:nvSpPr>
        <p:spPr>
          <a:xfrm>
            <a:off x="2040293" y="1558212"/>
            <a:ext cx="1418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1980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7B06F7-0A4D-684B-980D-8742886C9E83}"/>
              </a:ext>
            </a:extLst>
          </p:cNvPr>
          <p:cNvSpPr txBox="1"/>
          <p:nvPr/>
        </p:nvSpPr>
        <p:spPr>
          <a:xfrm>
            <a:off x="5190930" y="1558212"/>
            <a:ext cx="1418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1982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F16948-DFDC-C047-AE70-289712D828BF}"/>
              </a:ext>
            </a:extLst>
          </p:cNvPr>
          <p:cNvCxnSpPr/>
          <p:nvPr/>
        </p:nvCxnSpPr>
        <p:spPr>
          <a:xfrm flipV="1">
            <a:off x="1698171" y="2873829"/>
            <a:ext cx="7781731" cy="240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3E374CC-19BC-7D42-9A21-577EE2536370}"/>
              </a:ext>
            </a:extLst>
          </p:cNvPr>
          <p:cNvSpPr txBox="1"/>
          <p:nvPr/>
        </p:nvSpPr>
        <p:spPr>
          <a:xfrm>
            <a:off x="5808306" y="4049486"/>
            <a:ext cx="57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91A8D1-2A18-7448-AAFE-DA604C5ADEEF}"/>
              </a:ext>
            </a:extLst>
          </p:cNvPr>
          <p:cNvSpPr txBox="1"/>
          <p:nvPr/>
        </p:nvSpPr>
        <p:spPr>
          <a:xfrm>
            <a:off x="2424404" y="5115122"/>
            <a:ext cx="57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86.4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6D43B2-80A3-2B4A-BD4F-335ECD0B17EE}"/>
              </a:ext>
            </a:extLst>
          </p:cNvPr>
          <p:cNvSpPr txBox="1"/>
          <p:nvPr/>
        </p:nvSpPr>
        <p:spPr>
          <a:xfrm>
            <a:off x="8762999" y="3059668"/>
            <a:ext cx="99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247.963</a:t>
            </a:r>
          </a:p>
        </p:txBody>
      </p:sp>
      <p:pic>
        <p:nvPicPr>
          <p:cNvPr id="15" name="Graphic 14" descr="Glasses">
            <a:extLst>
              <a:ext uri="{FF2B5EF4-FFF2-40B4-BE49-F238E27FC236}">
                <a16:creationId xmlns:a16="http://schemas.microsoft.com/office/drawing/2014/main" id="{ADC5D57C-7D32-AD40-ABE1-A27232637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9036" y="42341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B14442-3399-F74F-9B65-33E880AEAA79}"/>
              </a:ext>
            </a:extLst>
          </p:cNvPr>
          <p:cNvSpPr txBox="1"/>
          <p:nvPr/>
        </p:nvSpPr>
        <p:spPr>
          <a:xfrm>
            <a:off x="8341567" y="1558212"/>
            <a:ext cx="1418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2017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D1A573-2E52-224A-8AD9-931D6F8A739C}"/>
              </a:ext>
            </a:extLst>
          </p:cNvPr>
          <p:cNvSpPr txBox="1"/>
          <p:nvPr/>
        </p:nvSpPr>
        <p:spPr>
          <a:xfrm>
            <a:off x="2040293" y="1558212"/>
            <a:ext cx="1418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1980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7B06F7-0A4D-684B-980D-8742886C9E83}"/>
              </a:ext>
            </a:extLst>
          </p:cNvPr>
          <p:cNvSpPr txBox="1"/>
          <p:nvPr/>
        </p:nvSpPr>
        <p:spPr>
          <a:xfrm>
            <a:off x="5190930" y="1558212"/>
            <a:ext cx="1418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1982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F16948-DFDC-C047-AE70-289712D828BF}"/>
              </a:ext>
            </a:extLst>
          </p:cNvPr>
          <p:cNvCxnSpPr/>
          <p:nvPr/>
        </p:nvCxnSpPr>
        <p:spPr>
          <a:xfrm flipV="1">
            <a:off x="1698171" y="2873829"/>
            <a:ext cx="7781731" cy="240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3E374CC-19BC-7D42-9A21-577EE2536370}"/>
              </a:ext>
            </a:extLst>
          </p:cNvPr>
          <p:cNvSpPr txBox="1"/>
          <p:nvPr/>
        </p:nvSpPr>
        <p:spPr>
          <a:xfrm>
            <a:off x="5808306" y="4049486"/>
            <a:ext cx="57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91A8D1-2A18-7448-AAFE-DA604C5ADEEF}"/>
              </a:ext>
            </a:extLst>
          </p:cNvPr>
          <p:cNvSpPr txBox="1"/>
          <p:nvPr/>
        </p:nvSpPr>
        <p:spPr>
          <a:xfrm>
            <a:off x="2424404" y="5115122"/>
            <a:ext cx="57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86.4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6D43B2-80A3-2B4A-BD4F-335ECD0B17EE}"/>
              </a:ext>
            </a:extLst>
          </p:cNvPr>
          <p:cNvSpPr txBox="1"/>
          <p:nvPr/>
        </p:nvSpPr>
        <p:spPr>
          <a:xfrm>
            <a:off x="8762999" y="3059668"/>
            <a:ext cx="99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247.963</a:t>
            </a:r>
          </a:p>
        </p:txBody>
      </p:sp>
      <p:pic>
        <p:nvPicPr>
          <p:cNvPr id="15" name="Graphic 14" descr="Glasses">
            <a:extLst>
              <a:ext uri="{FF2B5EF4-FFF2-40B4-BE49-F238E27FC236}">
                <a16:creationId xmlns:a16="http://schemas.microsoft.com/office/drawing/2014/main" id="{ADC5D57C-7D32-AD40-ABE1-A27232637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9036" y="4234152"/>
            <a:ext cx="914400" cy="914400"/>
          </a:xfrm>
          <a:prstGeom prst="rect">
            <a:avLst/>
          </a:prstGeom>
        </p:spPr>
      </p:pic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8ECCE4E1-F82F-0E47-ADCC-6DC1893C9D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4772" y="34406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6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02847 C 0.00612 -0.02222 0.02774 -0.01597 0.03555 -0.01597 C 0.08334 -0.01597 0.13282 -0.11343 0.13282 -0.21065 C 0.13282 -0.16181 0.15756 -0.11343 0.1806 -0.11343 C 0.20534 -0.11343 0.22852 -0.1625 0.22852 -0.21065 C 0.22852 -0.18658 0.24076 -0.16181 0.25326 -0.16181 C 0.2655 -0.16181 0.27787 -0.18588 0.27787 -0.21065 C 0.27787 -0.19838 0.28412 -0.18658 0.29024 -0.18658 C 0.29636 -0.18658 0.30248 -0.19908 0.30248 -0.21065 C 0.30248 -0.2044 0.30547 -0.19838 0.30873 -0.19838 C 0.31029 -0.19838 0.31485 -0.20463 0.31485 -0.21065 C 0.31485 -0.20764 0.31654 -0.2044 0.31797 -0.2044 C 0.31797 -0.20371 0.32097 -0.20741 0.32097 -0.21065 C 0.32097 -0.20903 0.32097 -0.20764 0.32253 -0.20764 C 0.32253 -0.20834 0.32409 -0.20926 0.32409 -0.21065 C 0.32409 -0.20996 0.32409 -0.20903 0.32409 -0.20834 C 0.32578 -0.20834 0.32578 -0.20903 0.32578 -0.20996 C 0.32735 -0.20996 0.32735 -0.20926 0.32735 -0.20834 C 0.32904 -0.20834 0.32904 -0.20903 0.32904 -0.20996 " pathEditMode="relative" rAng="0" ptsTypes="AAAAAAAAAAAAAAAAAAA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45" y="-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B14442-3399-F74F-9B65-33E880AEAA79}"/>
              </a:ext>
            </a:extLst>
          </p:cNvPr>
          <p:cNvSpPr txBox="1"/>
          <p:nvPr/>
        </p:nvSpPr>
        <p:spPr>
          <a:xfrm>
            <a:off x="8341567" y="1558212"/>
            <a:ext cx="1418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2017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D1A573-2E52-224A-8AD9-931D6F8A739C}"/>
              </a:ext>
            </a:extLst>
          </p:cNvPr>
          <p:cNvSpPr txBox="1"/>
          <p:nvPr/>
        </p:nvSpPr>
        <p:spPr>
          <a:xfrm>
            <a:off x="2040293" y="1558212"/>
            <a:ext cx="1418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1980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7B06F7-0A4D-684B-980D-8742886C9E83}"/>
              </a:ext>
            </a:extLst>
          </p:cNvPr>
          <p:cNvSpPr txBox="1"/>
          <p:nvPr/>
        </p:nvSpPr>
        <p:spPr>
          <a:xfrm>
            <a:off x="5190930" y="1558212"/>
            <a:ext cx="1418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1982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F16948-DFDC-C047-AE70-289712D828BF}"/>
              </a:ext>
            </a:extLst>
          </p:cNvPr>
          <p:cNvCxnSpPr/>
          <p:nvPr/>
        </p:nvCxnSpPr>
        <p:spPr>
          <a:xfrm flipV="1">
            <a:off x="1698171" y="2873829"/>
            <a:ext cx="7781731" cy="240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3E374CC-19BC-7D42-9A21-577EE2536370}"/>
              </a:ext>
            </a:extLst>
          </p:cNvPr>
          <p:cNvSpPr txBox="1"/>
          <p:nvPr/>
        </p:nvSpPr>
        <p:spPr>
          <a:xfrm>
            <a:off x="5808306" y="4049486"/>
            <a:ext cx="57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91A8D1-2A18-7448-AAFE-DA604C5ADEEF}"/>
              </a:ext>
            </a:extLst>
          </p:cNvPr>
          <p:cNvSpPr txBox="1"/>
          <p:nvPr/>
        </p:nvSpPr>
        <p:spPr>
          <a:xfrm>
            <a:off x="2424404" y="5115122"/>
            <a:ext cx="57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86.4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6D43B2-80A3-2B4A-BD4F-335ECD0B17EE}"/>
              </a:ext>
            </a:extLst>
          </p:cNvPr>
          <p:cNvSpPr txBox="1"/>
          <p:nvPr/>
        </p:nvSpPr>
        <p:spPr>
          <a:xfrm>
            <a:off x="8762999" y="3059668"/>
            <a:ext cx="99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247.963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D821CB-9E5A-9842-8981-81A114E339A1}"/>
              </a:ext>
            </a:extLst>
          </p:cNvPr>
          <p:cNvCxnSpPr/>
          <p:nvPr/>
        </p:nvCxnSpPr>
        <p:spPr>
          <a:xfrm>
            <a:off x="8762999" y="3429000"/>
            <a:ext cx="9968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E5215-85E6-274A-9042-6A34DBED7B13}"/>
              </a:ext>
            </a:extLst>
          </p:cNvPr>
          <p:cNvSpPr txBox="1"/>
          <p:nvPr/>
        </p:nvSpPr>
        <p:spPr>
          <a:xfrm>
            <a:off x="8762999" y="3430173"/>
            <a:ext cx="99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247.963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F8F3E4-3495-8A47-9D68-6C21AD9F7C2C}"/>
              </a:ext>
            </a:extLst>
          </p:cNvPr>
          <p:cNvSpPr txBox="1"/>
          <p:nvPr/>
        </p:nvSpPr>
        <p:spPr>
          <a:xfrm>
            <a:off x="9725312" y="3243752"/>
            <a:ext cx="734009" cy="3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065615-97D7-4C4C-BC0E-B082AE1258F6}"/>
              </a:ext>
            </a:extLst>
          </p:cNvPr>
          <p:cNvSpPr txBox="1"/>
          <p:nvPr/>
        </p:nvSpPr>
        <p:spPr>
          <a:xfrm>
            <a:off x="10213089" y="3243751"/>
            <a:ext cx="734009" cy="3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6E8EB9-CEE0-7640-B6A6-267E94FCCABF}"/>
              </a:ext>
            </a:extLst>
          </p:cNvPr>
          <p:cNvSpPr txBox="1"/>
          <p:nvPr/>
        </p:nvSpPr>
        <p:spPr>
          <a:xfrm>
            <a:off x="2251009" y="5464429"/>
            <a:ext cx="99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247.963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0CA00F-2133-484F-8EDA-A7D71E05578E}"/>
              </a:ext>
            </a:extLst>
          </p:cNvPr>
          <p:cNvCxnSpPr/>
          <p:nvPr/>
        </p:nvCxnSpPr>
        <p:spPr>
          <a:xfrm>
            <a:off x="2251009" y="5464429"/>
            <a:ext cx="9968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DDEB9BF-FC9C-8148-A30A-7C615C57AE17}"/>
              </a:ext>
            </a:extLst>
          </p:cNvPr>
          <p:cNvSpPr txBox="1"/>
          <p:nvPr/>
        </p:nvSpPr>
        <p:spPr>
          <a:xfrm>
            <a:off x="3240054" y="5252947"/>
            <a:ext cx="734009" cy="3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63D89B-373E-2F40-919B-B38341E8B334}"/>
              </a:ext>
            </a:extLst>
          </p:cNvPr>
          <p:cNvSpPr txBox="1"/>
          <p:nvPr/>
        </p:nvSpPr>
        <p:spPr>
          <a:xfrm>
            <a:off x="3747018" y="5252946"/>
            <a:ext cx="99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34.844</a:t>
            </a:r>
          </a:p>
        </p:txBody>
      </p:sp>
      <p:pic>
        <p:nvPicPr>
          <p:cNvPr id="22" name="Graphic 21" descr="Glasses">
            <a:extLst>
              <a:ext uri="{FF2B5EF4-FFF2-40B4-BE49-F238E27FC236}">
                <a16:creationId xmlns:a16="http://schemas.microsoft.com/office/drawing/2014/main" id="{87A7EB07-CF2C-644D-9660-F83FEC392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9429" y="2215620"/>
            <a:ext cx="914400" cy="914400"/>
          </a:xfrm>
          <a:prstGeom prst="rect">
            <a:avLst/>
          </a:prstGeom>
        </p:spPr>
      </p:pic>
      <p:sp>
        <p:nvSpPr>
          <p:cNvPr id="24" name="Line Callout 1 23">
            <a:extLst>
              <a:ext uri="{FF2B5EF4-FFF2-40B4-BE49-F238E27FC236}">
                <a16:creationId xmlns:a16="http://schemas.microsoft.com/office/drawing/2014/main" id="{F60B1A07-FE1E-F849-8D71-9872D868DE16}"/>
              </a:ext>
            </a:extLst>
          </p:cNvPr>
          <p:cNvSpPr/>
          <p:nvPr/>
        </p:nvSpPr>
        <p:spPr>
          <a:xfrm>
            <a:off x="9261408" y="3954161"/>
            <a:ext cx="1451899" cy="667265"/>
          </a:xfrm>
          <a:prstGeom prst="borderCallout1">
            <a:avLst>
              <a:gd name="adj1" fmla="val 18750"/>
              <a:gd name="adj2" fmla="val -8333"/>
              <a:gd name="adj3" fmla="val -30630"/>
              <a:gd name="adj4" fmla="val -108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Divide by 2017 CPI</a:t>
            </a:r>
          </a:p>
        </p:txBody>
      </p:sp>
    </p:spTree>
    <p:extLst>
      <p:ext uri="{BB962C8B-B14F-4D97-AF65-F5344CB8AC3E}">
        <p14:creationId xmlns:p14="http://schemas.microsoft.com/office/powerpoint/2010/main" val="295694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decel="10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9" grpId="0"/>
      <p:bldP spid="18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B14442-3399-F74F-9B65-33E880AEAA79}"/>
              </a:ext>
            </a:extLst>
          </p:cNvPr>
          <p:cNvSpPr txBox="1"/>
          <p:nvPr/>
        </p:nvSpPr>
        <p:spPr>
          <a:xfrm>
            <a:off x="8341567" y="1558212"/>
            <a:ext cx="1418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2017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D1A573-2E52-224A-8AD9-931D6F8A739C}"/>
              </a:ext>
            </a:extLst>
          </p:cNvPr>
          <p:cNvSpPr txBox="1"/>
          <p:nvPr/>
        </p:nvSpPr>
        <p:spPr>
          <a:xfrm>
            <a:off x="2040293" y="1558212"/>
            <a:ext cx="1418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1980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F16948-DFDC-C047-AE70-289712D828BF}"/>
              </a:ext>
            </a:extLst>
          </p:cNvPr>
          <p:cNvCxnSpPr/>
          <p:nvPr/>
        </p:nvCxnSpPr>
        <p:spPr>
          <a:xfrm flipV="1">
            <a:off x="1698171" y="2873829"/>
            <a:ext cx="7781731" cy="240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065615-97D7-4C4C-BC0E-B082AE1258F6}"/>
              </a:ext>
            </a:extLst>
          </p:cNvPr>
          <p:cNvSpPr txBox="1"/>
          <p:nvPr/>
        </p:nvSpPr>
        <p:spPr>
          <a:xfrm>
            <a:off x="9367346" y="3037597"/>
            <a:ext cx="734009" cy="3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63D89B-373E-2F40-919B-B38341E8B334}"/>
              </a:ext>
            </a:extLst>
          </p:cNvPr>
          <p:cNvSpPr txBox="1"/>
          <p:nvPr/>
        </p:nvSpPr>
        <p:spPr>
          <a:xfrm>
            <a:off x="1698171" y="5281127"/>
            <a:ext cx="81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34.844</a:t>
            </a:r>
          </a:p>
        </p:txBody>
      </p:sp>
      <p:pic>
        <p:nvPicPr>
          <p:cNvPr id="22" name="Graphic 21" descr="Glasses">
            <a:extLst>
              <a:ext uri="{FF2B5EF4-FFF2-40B4-BE49-F238E27FC236}">
                <a16:creationId xmlns:a16="http://schemas.microsoft.com/office/drawing/2014/main" id="{87A7EB07-CF2C-644D-9660-F83FEC392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9429" y="2215620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D26071-B3F4-804C-BB07-C1F64A0C9B21}"/>
              </a:ext>
            </a:extLst>
          </p:cNvPr>
          <p:cNvSpPr txBox="1"/>
          <p:nvPr/>
        </p:nvSpPr>
        <p:spPr>
          <a:xfrm>
            <a:off x="9057503" y="4565412"/>
            <a:ext cx="1606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look outside and see the price of gas is $2.48</a:t>
            </a:r>
          </a:p>
        </p:txBody>
      </p: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5D131C00-43FD-D04E-800F-469BE0A56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6294" y="4762485"/>
            <a:ext cx="914400" cy="914400"/>
          </a:xfrm>
          <a:prstGeom prst="rect">
            <a:avLst/>
          </a:prstGeom>
        </p:spPr>
      </p:pic>
      <p:sp>
        <p:nvSpPr>
          <p:cNvPr id="30" name="Rectangular Callout 29">
            <a:extLst>
              <a:ext uri="{FF2B5EF4-FFF2-40B4-BE49-F238E27FC236}">
                <a16:creationId xmlns:a16="http://schemas.microsoft.com/office/drawing/2014/main" id="{9685DCA4-71F2-C44F-A5DC-966CA41725D0}"/>
              </a:ext>
            </a:extLst>
          </p:cNvPr>
          <p:cNvSpPr/>
          <p:nvPr/>
        </p:nvSpPr>
        <p:spPr>
          <a:xfrm>
            <a:off x="8356278" y="3696382"/>
            <a:ext cx="1754659" cy="1062681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Hey mom! What was the price of gas in 1980?</a:t>
            </a:r>
          </a:p>
        </p:txBody>
      </p:sp>
      <p:sp>
        <p:nvSpPr>
          <p:cNvPr id="31" name="Rectangular Callout 30">
            <a:extLst>
              <a:ext uri="{FF2B5EF4-FFF2-40B4-BE49-F238E27FC236}">
                <a16:creationId xmlns:a16="http://schemas.microsoft.com/office/drawing/2014/main" id="{0F28E876-F82B-934B-91CD-549C27614D37}"/>
              </a:ext>
            </a:extLst>
          </p:cNvPr>
          <p:cNvSpPr/>
          <p:nvPr/>
        </p:nvSpPr>
        <p:spPr>
          <a:xfrm>
            <a:off x="6244198" y="4271129"/>
            <a:ext cx="928101" cy="487934"/>
          </a:xfrm>
          <a:prstGeom prst="wedge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$1.34</a:t>
            </a:r>
          </a:p>
        </p:txBody>
      </p:sp>
      <p:pic>
        <p:nvPicPr>
          <p:cNvPr id="33" name="Graphic 32" descr="Woman">
            <a:extLst>
              <a:ext uri="{FF2B5EF4-FFF2-40B4-BE49-F238E27FC236}">
                <a16:creationId xmlns:a16="http://schemas.microsoft.com/office/drawing/2014/main" id="{B3EEAA6D-A1FD-A14E-9E80-29EC3F040C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03210" y="48513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9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2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B14442-3399-F74F-9B65-33E880AEAA79}"/>
              </a:ext>
            </a:extLst>
          </p:cNvPr>
          <p:cNvSpPr txBox="1"/>
          <p:nvPr/>
        </p:nvSpPr>
        <p:spPr>
          <a:xfrm>
            <a:off x="8341567" y="1558212"/>
            <a:ext cx="1418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2017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D1A573-2E52-224A-8AD9-931D6F8A739C}"/>
              </a:ext>
            </a:extLst>
          </p:cNvPr>
          <p:cNvSpPr txBox="1"/>
          <p:nvPr/>
        </p:nvSpPr>
        <p:spPr>
          <a:xfrm>
            <a:off x="2040293" y="1558212"/>
            <a:ext cx="1418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1980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065615-97D7-4C4C-BC0E-B082AE1258F6}"/>
              </a:ext>
            </a:extLst>
          </p:cNvPr>
          <p:cNvSpPr txBox="1"/>
          <p:nvPr/>
        </p:nvSpPr>
        <p:spPr>
          <a:xfrm>
            <a:off x="2382415" y="2389209"/>
            <a:ext cx="734009" cy="3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$1.34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9C267C-C1CE-9647-9F5A-6141ABD6E501}"/>
              </a:ext>
            </a:extLst>
          </p:cNvPr>
          <p:cNvSpPr txBox="1"/>
          <p:nvPr/>
        </p:nvSpPr>
        <p:spPr>
          <a:xfrm>
            <a:off x="8683689" y="2389208"/>
            <a:ext cx="734009" cy="3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$2.48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E4AF4-F60E-F545-9E38-296F843B4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26" y="3003207"/>
            <a:ext cx="97409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4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4332</TotalTime>
  <Words>220</Words>
  <Application>Microsoft Macintosh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Organic</vt:lpstr>
      <vt:lpstr>Exam 1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Heuristics</vt:lpstr>
      <vt:lpstr>Income &amp; Substitution Effects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1 Review</dc:title>
  <dc:creator>Henry Ng</dc:creator>
  <cp:lastModifiedBy>Henry Ng</cp:lastModifiedBy>
  <cp:revision>14</cp:revision>
  <dcterms:created xsi:type="dcterms:W3CDTF">2019-02-12T20:24:06Z</dcterms:created>
  <dcterms:modified xsi:type="dcterms:W3CDTF">2019-02-15T20:36:18Z</dcterms:modified>
</cp:coreProperties>
</file>