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66" r:id="rId2"/>
    <p:sldId id="567" r:id="rId3"/>
    <p:sldId id="5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Liem" initials="AL" lastIdx="4" clrIdx="0">
    <p:extLst>
      <p:ext uri="{19B8F6BF-5375-455C-9EA6-DF929625EA0E}">
        <p15:presenceInfo xmlns:p15="http://schemas.microsoft.com/office/powerpoint/2012/main" userId="Andrew Liem" providerId="None"/>
      </p:ext>
    </p:extLst>
  </p:cmAuthor>
  <p:cmAuthor id="2" name="Liem, Andrew [USA]" initials="LA[" lastIdx="2" clrIdx="1">
    <p:extLst>
      <p:ext uri="{19B8F6BF-5375-455C-9EA6-DF929625EA0E}">
        <p15:presenceInfo xmlns:p15="http://schemas.microsoft.com/office/powerpoint/2012/main" userId="S-1-5-21-1314303383-2379350573-4036118543-6117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5B5F66-583D-4DBF-B8D8-A9E91B1CDC9F}" v="1" dt="2019-06-28T15:24:57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74421" autoAdjust="0"/>
  </p:normalViewPr>
  <p:slideViewPr>
    <p:cSldViewPr snapToGrid="0">
      <p:cViewPr varScale="1">
        <p:scale>
          <a:sx n="123" d="100"/>
          <a:sy n="123" d="100"/>
        </p:scale>
        <p:origin x="21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Liem" userId="a46f8f64-74a1-4254-ad5e-d14ba2c60abd" providerId="ADAL" clId="{338CC28E-DD6A-4FF5-BFE2-40320101C4F7}"/>
    <pc:docChg chg="delSection">
      <pc:chgData name="Andrew Liem" userId="a46f8f64-74a1-4254-ad5e-d14ba2c60abd" providerId="ADAL" clId="{338CC28E-DD6A-4FF5-BFE2-40320101C4F7}" dt="2019-06-28T15:12:56.306" v="0" actId="17853"/>
      <pc:docMkLst>
        <pc:docMk/>
      </pc:docMkLst>
    </pc:docChg>
  </pc:docChgLst>
  <pc:docChgLst>
    <pc:chgData name="Andrew Liem" userId="a46f8f64-74a1-4254-ad5e-d14ba2c60abd" providerId="ADAL" clId="{6A5B5F66-583D-4DBF-B8D8-A9E91B1CDC9F}"/>
    <pc:docChg chg="addSld modSld">
      <pc:chgData name="Andrew Liem" userId="a46f8f64-74a1-4254-ad5e-d14ba2c60abd" providerId="ADAL" clId="{6A5B5F66-583D-4DBF-B8D8-A9E91B1CDC9F}" dt="2019-06-28T15:24:57.072" v="0"/>
      <pc:docMkLst>
        <pc:docMk/>
      </pc:docMkLst>
      <pc:sldChg chg="add">
        <pc:chgData name="Andrew Liem" userId="a46f8f64-74a1-4254-ad5e-d14ba2c60abd" providerId="ADAL" clId="{6A5B5F66-583D-4DBF-B8D8-A9E91B1CDC9F}" dt="2019-06-28T15:24:57.072" v="0"/>
        <pc:sldMkLst>
          <pc:docMk/>
          <pc:sldMk cId="325295054" sldId="5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74D78-57D2-4EAA-A240-5BD0D03155E9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2551D-A283-417C-BAED-077D30E9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4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B41A-21E7-400A-8503-9D27FD4930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B41A-21E7-400A-8503-9D27FD493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9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4B41A-21E7-400A-8503-9D27FD493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4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143-F960-4BF7-9C0C-70313318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1A3CB-A73C-4DCC-8E39-BCF3C3F35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CE3A-68E8-4F82-B359-01CF8A10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A484-CA29-4E9B-98F7-BB3DEBE6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BA961-5EF8-47CB-AFE6-53184426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87C6-814B-431B-A91E-988DEAC5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3962-DBE2-408C-9790-E91A8FE06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BE71-BAD6-4483-B2C0-3AE2FB7E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BD6F0-40CF-46C2-9383-74D8CF71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855F-E47A-437C-B7B1-41869B12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9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1DFFA-6471-49C9-93F7-1A4766A47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1FB5B-486B-4921-A015-2758D5877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7F41-A8A8-40CE-8470-80554D4D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B1ED6-7D1A-40B1-9142-43893A0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56214-3F72-43EC-BB98-D06DEED4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6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EADC-E200-43D0-BACD-B2E61134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DF3E-1FB3-40F2-B151-F69164C9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01C8-27A5-4149-901B-AFD8E956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10995-7477-4DEF-9A33-FB47C809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90C6-C482-4CCE-8F85-54E8DE2E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4E05-1E99-4932-898C-0DDF08C6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1594-7F80-463A-AF83-9BCA74B87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FCA8-4844-440B-8D94-3337A907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E1F82-ACFA-462D-8FC4-4CEF5493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7E460-7F16-4515-8314-CF379A5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0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2C58-5502-4435-9892-1278D3F90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1CEF-1B86-4225-9110-DE82EDAAD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3D2EC-4EE2-4A88-92E8-45D6DBC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61484-BE34-4E15-BA14-B9A738E2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777F5-2BC0-422D-AFA5-BFC967A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48794-156B-4658-B8C6-B433FDEA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9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BBC4-DCBB-4780-8E04-A8FCC99A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7DE37-6A30-469D-9C5C-FD17E90E6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2E0ED-A8F1-445E-9769-6B84124C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23219-953A-4B5E-8684-15CB3EACC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3A744-DB3D-4D33-88ED-9233BF7A4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3D72F-5FEA-4C6F-B6D5-455BAD69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1069-3BF5-4A6D-AD80-624D55BD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C1A5-96B3-4A81-AA64-9945CE1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D137-8A3C-4D61-9F55-38FE8795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B988B-29CA-4694-AE99-57935807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E8679-49CC-4FB5-A7F6-3D675774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6BB9B-A0E7-4EDE-BB8C-A413307B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0C676-9278-4976-89BD-EAAB5C01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139AC-8F1A-4627-B8DA-997EDAA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99EBA-5B97-48A2-BEB1-3210FFA9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6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1A27-AF82-435E-8928-02DDF3A6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9751-AA90-4042-AD40-8C1C2A29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316DD-B1D5-41D3-B13A-62F609B7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1C2A7-BE2B-4138-90AE-8DED1DE2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8F17E-4BA7-4A5E-A3A4-F5C1231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DC110-B857-43E7-AC64-9C52665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E60E5-0F3E-4FE3-B463-ED1253B4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9B548-E0E6-4BD7-863F-EA54353AA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2AB5C-4BA0-424D-9CCF-B742ED35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D2E24-BB6F-43F4-B5DF-58060613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1E227-C328-4013-8B1F-B6B5374D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2441-7BB0-4BD7-B845-EA85BFE2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2D313-2FD8-4B16-93E1-F9EA814C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B923D-8D4D-405A-BDD6-792D71F2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6AC1-EEA1-4D89-AB2A-A6B91A74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6472-3C4C-4AB1-8FD0-599258AD434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6C1CE-677C-46D6-A87D-2E850DD56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AE925-B667-4C06-B094-62BFBE347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280E-700C-49A9-816D-BD1BB5340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6A1C2-8FB6-45EF-9564-CB1027406CA5}"/>
              </a:ext>
            </a:extLst>
          </p:cNvPr>
          <p:cNvSpPr/>
          <p:nvPr/>
        </p:nvSpPr>
        <p:spPr>
          <a:xfrm>
            <a:off x="614953" y="86328"/>
            <a:ext cx="8597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WGSA Benchmark for AA Chip SNPs (N = 815,236)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56F75-01D2-4E1A-A68F-CACE5B55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6" y="1040436"/>
            <a:ext cx="5616514" cy="47916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2C8DC8-7615-4828-B11B-0296490C17B6}"/>
              </a:ext>
            </a:extLst>
          </p:cNvPr>
          <p:cNvSpPr txBox="1"/>
          <p:nvPr/>
        </p:nvSpPr>
        <p:spPr>
          <a:xfrm>
            <a:off x="869244" y="52972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93166D-64AC-4D8D-8C8A-7BBF97345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84173"/>
              </p:ext>
            </p:extLst>
          </p:nvPr>
        </p:nvGraphicFramePr>
        <p:xfrm>
          <a:off x="6441720" y="1040435"/>
          <a:ext cx="5016502" cy="4527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630">
                  <a:extLst>
                    <a:ext uri="{9D8B030D-6E8A-4147-A177-3AD203B41FA5}">
                      <a16:colId xmlns:a16="http://schemas.microsoft.com/office/drawing/2014/main" val="3777609079"/>
                    </a:ext>
                  </a:extLst>
                </a:gridCol>
                <a:gridCol w="535133">
                  <a:extLst>
                    <a:ext uri="{9D8B030D-6E8A-4147-A177-3AD203B41FA5}">
                      <a16:colId xmlns:a16="http://schemas.microsoft.com/office/drawing/2014/main" val="2143081271"/>
                    </a:ext>
                  </a:extLst>
                </a:gridCol>
                <a:gridCol w="2186178">
                  <a:extLst>
                    <a:ext uri="{9D8B030D-6E8A-4147-A177-3AD203B41FA5}">
                      <a16:colId xmlns:a16="http://schemas.microsoft.com/office/drawing/2014/main" val="193306618"/>
                    </a:ext>
                  </a:extLst>
                </a:gridCol>
                <a:gridCol w="932621">
                  <a:extLst>
                    <a:ext uri="{9D8B030D-6E8A-4147-A177-3AD203B41FA5}">
                      <a16:colId xmlns:a16="http://schemas.microsoft.com/office/drawing/2014/main" val="2484388264"/>
                    </a:ext>
                  </a:extLst>
                </a:gridCol>
                <a:gridCol w="1049940">
                  <a:extLst>
                    <a:ext uri="{9D8B030D-6E8A-4147-A177-3AD203B41FA5}">
                      <a16:colId xmlns:a16="http://schemas.microsoft.com/office/drawing/2014/main" val="520116268"/>
                    </a:ext>
                  </a:extLst>
                </a:gridCol>
              </a:tblGrid>
              <a:tr h="282984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Step &amp; Component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5425" indent="-225425" algn="ctr" fontAlgn="b"/>
                      <a:r>
                        <a:rPr lang="en-US" sz="1400" b="1" u="none" strike="noStrike" dirty="0">
                          <a:effectLst/>
                        </a:rPr>
                        <a:t>Minutes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total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435586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marL="0" algn="r" fontAlgn="b">
                        <a:spcBef>
                          <a:spcPts val="100"/>
                        </a:spcBef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42.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RegulomeDB</a:t>
                      </a:r>
                      <a:r>
                        <a:rPr lang="en-US" sz="1600" u="none" strike="noStrike" dirty="0">
                          <a:effectLst/>
                        </a:rPr>
                        <a:t>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339.5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22.3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070808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dbSNP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defTabSz="801688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161.6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10.6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57587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72.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Roadmap peak calls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123.3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8.1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165058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Roadmap 25-state model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108.0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7.1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309130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48.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fathmm</a:t>
                      </a:r>
                      <a:r>
                        <a:rPr lang="en-US" sz="1600" u="none" strike="noStrike" dirty="0">
                          <a:effectLst/>
                        </a:rPr>
                        <a:t>-XF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105.9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97400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70.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Roadmap 15-state model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104.9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6.9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31010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50.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ORegAnno</a:t>
                      </a:r>
                      <a:r>
                        <a:rPr lang="en-US" sz="1600" u="none" strike="noStrike" dirty="0">
                          <a:effectLst/>
                        </a:rPr>
                        <a:t> regulatory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89.5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5.9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26472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49.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Eigen and EigenPC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87.8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5.8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72929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47.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fathmm-MKL  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84.7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5.6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198414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46.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DANN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>
                          <a:effectLst/>
                        </a:rPr>
                        <a:t>79.4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5.2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72085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1000 genomes strict mask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57.5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3.8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7550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68.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ENCODE cell type seg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48.7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236067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44.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funseq2 noncoding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492220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41.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gnomAD</a:t>
                      </a:r>
                      <a:r>
                        <a:rPr lang="en-US" sz="1600" u="none" strike="noStrike" dirty="0">
                          <a:effectLst/>
                        </a:rPr>
                        <a:t> genome AF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43.2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436688"/>
                  </a:ext>
                </a:extLst>
              </a:tr>
              <a:tr h="282984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45.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CADD 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45720" algn="r" fontAlgn="b">
                        <a:spcAft>
                          <a:spcPts val="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41.2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Aft>
                          <a:spcPts val="100"/>
                        </a:spcAft>
                      </a:pPr>
                      <a:r>
                        <a:rPr lang="en-US" sz="1600" u="none" strike="noStrike" dirty="0">
                          <a:effectLst/>
                        </a:rPr>
                        <a:t>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189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4138C9-81A1-4553-B915-0EFDC753AAC4}"/>
              </a:ext>
            </a:extLst>
          </p:cNvPr>
          <p:cNvSpPr txBox="1"/>
          <p:nvPr/>
        </p:nvSpPr>
        <p:spPr>
          <a:xfrm>
            <a:off x="1053975" y="671103"/>
            <a:ext cx="454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 for completion for each SNV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1DFAF-11BD-4760-A3B6-66404F7B23DD}"/>
              </a:ext>
            </a:extLst>
          </p:cNvPr>
          <p:cNvSpPr txBox="1"/>
          <p:nvPr/>
        </p:nvSpPr>
        <p:spPr>
          <a:xfrm>
            <a:off x="6354108" y="671103"/>
            <a:ext cx="409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15 components with longest runtime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90EE0-F9C1-4B54-9FE4-EB96190418F7}"/>
              </a:ext>
            </a:extLst>
          </p:cNvPr>
          <p:cNvSpPr txBox="1"/>
          <p:nvPr/>
        </p:nvSpPr>
        <p:spPr>
          <a:xfrm>
            <a:off x="2404534" y="6002231"/>
            <a:ext cx="7132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speed up pipeline, can turn off components we are not interested in </a:t>
            </a:r>
          </a:p>
        </p:txBody>
      </p:sp>
    </p:spTree>
    <p:extLst>
      <p:ext uri="{BB962C8B-B14F-4D97-AF65-F5344CB8AC3E}">
        <p14:creationId xmlns:p14="http://schemas.microsoft.com/office/powerpoint/2010/main" val="286426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6A1C2-8FB6-45EF-9564-CB1027406CA5}"/>
              </a:ext>
            </a:extLst>
          </p:cNvPr>
          <p:cNvSpPr/>
          <p:nvPr/>
        </p:nvSpPr>
        <p:spPr>
          <a:xfrm>
            <a:off x="614953" y="86328"/>
            <a:ext cx="85974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/>
              <a:t>WGSA Benchmark for AA Chip SNPs (N = 815,236)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05A0AA-51B6-4D5E-A99E-5A546890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54" y="671103"/>
            <a:ext cx="10563092" cy="598575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F37625-825A-4179-920D-9EB62C61FB90}"/>
              </a:ext>
            </a:extLst>
          </p:cNvPr>
          <p:cNvGraphicFramePr>
            <a:graphicFrameLocks noGrp="1"/>
          </p:cNvGraphicFramePr>
          <p:nvPr/>
        </p:nvGraphicFramePr>
        <p:xfrm>
          <a:off x="8026399" y="720119"/>
          <a:ext cx="3164349" cy="302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990">
                  <a:extLst>
                    <a:ext uri="{9D8B030D-6E8A-4147-A177-3AD203B41FA5}">
                      <a16:colId xmlns:a16="http://schemas.microsoft.com/office/drawing/2014/main" val="2143081271"/>
                    </a:ext>
                  </a:extLst>
                </a:gridCol>
                <a:gridCol w="1470667">
                  <a:extLst>
                    <a:ext uri="{9D8B030D-6E8A-4147-A177-3AD203B41FA5}">
                      <a16:colId xmlns:a16="http://schemas.microsoft.com/office/drawing/2014/main" val="193306618"/>
                    </a:ext>
                  </a:extLst>
                </a:gridCol>
                <a:gridCol w="627385">
                  <a:extLst>
                    <a:ext uri="{9D8B030D-6E8A-4147-A177-3AD203B41FA5}">
                      <a16:colId xmlns:a16="http://schemas.microsoft.com/office/drawing/2014/main" val="2484388264"/>
                    </a:ext>
                  </a:extLst>
                </a:gridCol>
                <a:gridCol w="706307">
                  <a:extLst>
                    <a:ext uri="{9D8B030D-6E8A-4147-A177-3AD203B41FA5}">
                      <a16:colId xmlns:a16="http://schemas.microsoft.com/office/drawing/2014/main" val="520116268"/>
                    </a:ext>
                  </a:extLst>
                </a:gridCol>
              </a:tblGrid>
              <a:tr h="1567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Step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Component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Minutes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of total</a:t>
                      </a:r>
                    </a:p>
                  </a:txBody>
                  <a:tcPr marL="6350" marR="6350" marT="635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435586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RegulomeDB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339.5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22.3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070808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dbSNP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161.6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57587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72.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Roadmap peak calls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123.3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165058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Roadmap 25-state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108.0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309130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48.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fathmm</a:t>
                      </a:r>
                      <a:r>
                        <a:rPr lang="en-US" sz="1200" u="none" strike="noStrike" dirty="0">
                          <a:effectLst/>
                        </a:rPr>
                        <a:t>-XF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105.9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7.0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997400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70.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Roadmap 15-state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731010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50.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ORegAnno</a:t>
                      </a:r>
                      <a:r>
                        <a:rPr lang="en-US" sz="1200" u="none" strike="noStrike" dirty="0">
                          <a:effectLst/>
                        </a:rPr>
                        <a:t> reg.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89.5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26472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49.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Eigen and </a:t>
                      </a:r>
                      <a:r>
                        <a:rPr lang="en-US" sz="1200" u="none" strike="noStrike" dirty="0" err="1">
                          <a:effectLst/>
                        </a:rPr>
                        <a:t>EigenPC</a:t>
                      </a:r>
                      <a:r>
                        <a:rPr lang="en-US" sz="1200" u="none" strike="noStrike" dirty="0">
                          <a:effectLst/>
                        </a:rPr>
                        <a:t>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87.8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72929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47.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fathmm-MKL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84.7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198414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DANN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79.4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72085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16.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1000G strict mask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3.8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7550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68.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ENCODE cell type seg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48.7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236067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44.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funseq2 noncoding 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44.6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2.9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492220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41.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gnomAD</a:t>
                      </a:r>
                      <a:r>
                        <a:rPr lang="en-US" sz="1200" u="none" strike="noStrike" dirty="0">
                          <a:effectLst/>
                        </a:rPr>
                        <a:t> genome AF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436688"/>
                  </a:ext>
                </a:extLst>
              </a:tr>
              <a:tr h="156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45.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CADD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41.2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2.7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41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9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BE057A-C35A-4D0B-9EF9-152180196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4" y="738263"/>
            <a:ext cx="11099681" cy="5936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B6A1C2-8FB6-45EF-9564-CB1027406CA5}"/>
              </a:ext>
            </a:extLst>
          </p:cNvPr>
          <p:cNvSpPr/>
          <p:nvPr/>
        </p:nvSpPr>
        <p:spPr>
          <a:xfrm>
            <a:off x="614953" y="86328"/>
            <a:ext cx="32700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/>
              <a:t>WGSA Benchmark</a:t>
            </a:r>
            <a:endParaRPr lang="en-US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893C2-9283-4C7C-8B7C-9A0B4392F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49050"/>
              </p:ext>
            </p:extLst>
          </p:nvPr>
        </p:nvGraphicFramePr>
        <p:xfrm>
          <a:off x="7981627" y="991738"/>
          <a:ext cx="3440520" cy="2789848"/>
        </p:xfrm>
        <a:graphic>
          <a:graphicData uri="http://schemas.openxmlformats.org/drawingml/2006/table">
            <a:tbl>
              <a:tblPr/>
              <a:tblGrid>
                <a:gridCol w="1849464">
                  <a:extLst>
                    <a:ext uri="{9D8B030D-6E8A-4147-A177-3AD203B41FA5}">
                      <a16:colId xmlns:a16="http://schemas.microsoft.com/office/drawing/2014/main" val="2807515862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543406314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2605385818"/>
                    </a:ext>
                  </a:extLst>
                </a:gridCol>
              </a:tblGrid>
              <a:tr h="2146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Step.Component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% (SD)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 Minutes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374768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42.RegulomeDB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 (6.9)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802625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4.dbSNP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 (8.3)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06239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48.fathmm-XF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(2.1)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989086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72.Roadmap peak calls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 (2.2)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140719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50.ORegAnno regulatory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 (1.4)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988765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47.fathmm-MKL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 (1.5)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09676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49.Eigen and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EigenPC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(1.3)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150332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70.Roadmap 15-state model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(1.6)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03420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71.Roadmap 25-state model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(1.8)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26357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46.DANN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 (1.4)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958312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16.1000 genomes strict mask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 (1.4)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412456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68.ENCODE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cell</a:t>
                      </a:r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type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 (0.3)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291550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44.funseq2 noncoding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 (0.4)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867635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45.CADD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(0.1)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94859"/>
                  </a:ext>
                </a:extLst>
              </a:tr>
              <a:tr h="1716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41.gnomAD genomes AF</a:t>
                      </a:r>
                    </a:p>
                  </a:txBody>
                  <a:tcPr marL="5713" marR="5713" marT="5713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 (0.5)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5713" marR="5713" marT="571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21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427</Words>
  <Application>Microsoft Office PowerPoint</Application>
  <PresentationFormat>Widescreen</PresentationFormat>
  <Paragraphs>199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Liem</dc:creator>
  <cp:lastModifiedBy>Andrew Liem</cp:lastModifiedBy>
  <cp:revision>16</cp:revision>
  <dcterms:created xsi:type="dcterms:W3CDTF">2019-05-17T12:01:40Z</dcterms:created>
  <dcterms:modified xsi:type="dcterms:W3CDTF">2019-07-01T13:11:23Z</dcterms:modified>
</cp:coreProperties>
</file>